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9" r:id="rId2"/>
    <p:sldId id="258" r:id="rId3"/>
    <p:sldId id="257" r:id="rId4"/>
    <p:sldId id="261" r:id="rId5"/>
    <p:sldId id="260" r:id="rId6"/>
    <p:sldId id="262" r:id="rId7"/>
    <p:sldId id="263" r:id="rId8"/>
    <p:sldId id="264" r:id="rId9"/>
    <p:sldId id="26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F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308"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7F97B6-0639-1146-BA90-BB27956A0EB6}" type="datetimeFigureOut">
              <a:rPr lang="en-US" smtClean="0"/>
              <a:t>6/20/2018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A636D9-F6E6-A547-8A66-980868F7DEB0}" type="slidenum">
              <a:rPr lang="en-US" smtClean="0"/>
              <a:t>‹#›</a:t>
            </a:fld>
            <a:endParaRPr lang="en-US"/>
          </a:p>
        </p:txBody>
      </p:sp>
    </p:spTree>
    <p:extLst>
      <p:ext uri="{BB962C8B-B14F-4D97-AF65-F5344CB8AC3E}">
        <p14:creationId xmlns:p14="http://schemas.microsoft.com/office/powerpoint/2010/main" val="575882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spcBef>
                <a:spcPct val="0"/>
              </a:spcBef>
            </a:pPr>
            <a:r>
              <a:rPr lang="en-US" sz="900" b="0" dirty="0" smtClean="0"/>
              <a:t>As I mentioned earlier, the first scientific</a:t>
            </a:r>
            <a:r>
              <a:rPr lang="en-US" sz="900" b="0" baseline="0" dirty="0" smtClean="0"/>
              <a:t> report of microplastics floating in the ocean was published in the early 1970s.</a:t>
            </a:r>
          </a:p>
          <a:p>
            <a:pPr eaLnBrk="1" hangingPunct="1">
              <a:spcBef>
                <a:spcPct val="0"/>
              </a:spcBef>
            </a:pPr>
            <a:endParaRPr lang="en-US" sz="900" b="1" dirty="0" smtClean="0"/>
          </a:p>
          <a:p>
            <a:pPr eaLnBrk="1" hangingPunct="1">
              <a:spcBef>
                <a:spcPct val="0"/>
              </a:spcBef>
            </a:pPr>
            <a:r>
              <a:rPr lang="en-US" sz="900" b="1" dirty="0" smtClean="0"/>
              <a:t>The longest and most extensive data set on floating plastic debris in the open ocean </a:t>
            </a:r>
            <a:r>
              <a:rPr lang="en-US" sz="900" dirty="0" smtClean="0"/>
              <a:t>has been collected by students and faculty scientists at Sea Education Association (or SEA).</a:t>
            </a:r>
          </a:p>
          <a:p>
            <a:pPr eaLnBrk="1" hangingPunct="1">
              <a:spcBef>
                <a:spcPct val="0"/>
              </a:spcBef>
            </a:pPr>
            <a:endParaRPr lang="en-US" sz="900" dirty="0" smtClean="0"/>
          </a:p>
          <a:p>
            <a:pPr eaLnBrk="1" hangingPunct="1">
              <a:spcBef>
                <a:spcPct val="0"/>
              </a:spcBef>
              <a:defRPr/>
            </a:pPr>
            <a:r>
              <a:rPr lang="en-US" sz="900" dirty="0" smtClean="0"/>
              <a:t>At SEA, we are the only organization in the U.S. that offers open-ocean sailing and marine science research experience to high school and college students aboard a tall sailing ship.</a:t>
            </a:r>
          </a:p>
          <a:p>
            <a:pPr eaLnBrk="1" hangingPunct="1">
              <a:spcBef>
                <a:spcPct val="0"/>
              </a:spcBef>
              <a:defRPr/>
            </a:pPr>
            <a:endParaRPr lang="en-US" sz="900" dirty="0" smtClean="0"/>
          </a:p>
          <a:p>
            <a:pPr eaLnBrk="1" hangingPunct="1">
              <a:spcBef>
                <a:spcPct val="0"/>
              </a:spcBef>
              <a:defRPr/>
            </a:pPr>
            <a:r>
              <a:rPr lang="en-US" sz="900" dirty="0" smtClean="0"/>
              <a:t>We have run the SEA Semester study abroad program</a:t>
            </a:r>
            <a:r>
              <a:rPr lang="en-US" sz="900" baseline="0" dirty="0" smtClean="0"/>
              <a:t> for more than 45 years, serving </a:t>
            </a:r>
            <a:r>
              <a:rPr lang="en-US" sz="900" dirty="0" smtClean="0"/>
              <a:t>undergrads from colleges and universities across the U.S.</a:t>
            </a:r>
          </a:p>
          <a:p>
            <a:pPr marL="91440" lvl="1" indent="0" eaLnBrk="1" hangingPunct="1">
              <a:spcBef>
                <a:spcPct val="0"/>
              </a:spcBef>
              <a:buFont typeface="Arial"/>
              <a:buNone/>
              <a:defRPr/>
            </a:pPr>
            <a:r>
              <a:rPr lang="en-US" sz="900" dirty="0" smtClean="0"/>
              <a:t>-  the academic programs integrate marine science; maritime literature, history and policy; and practical seamanship with deep-water oceanographic research</a:t>
            </a:r>
          </a:p>
          <a:p>
            <a:pPr marL="91440" lvl="1" indent="0" eaLnBrk="1" hangingPunct="1">
              <a:spcBef>
                <a:spcPct val="0"/>
              </a:spcBef>
              <a:buFontTx/>
              <a:buNone/>
              <a:defRPr/>
            </a:pPr>
            <a:r>
              <a:rPr lang="en-US" sz="900" dirty="0" smtClean="0"/>
              <a:t>-  students carry out academic coursework and research development on our campus in WH, then sail and conduct research on one of our sailing oceanographic research vessels</a:t>
            </a:r>
          </a:p>
          <a:p>
            <a:pPr marL="91440" lvl="1" indent="0" eaLnBrk="1" hangingPunct="1">
              <a:spcBef>
                <a:spcPct val="0"/>
              </a:spcBef>
              <a:buFontTx/>
              <a:buNone/>
              <a:defRPr/>
            </a:pPr>
            <a:r>
              <a:rPr lang="en-US" sz="900" dirty="0" smtClean="0"/>
              <a:t>-  students of all majors come to study at SEA in a variety of programs – some are science intensive programs, while others are more humanities or social science based; all involve sailing on one of our two tall ships in either the Atlantic or Pacific</a:t>
            </a:r>
          </a:p>
          <a:p>
            <a:pPr lvl="1" eaLnBrk="1" hangingPunct="1">
              <a:spcBef>
                <a:spcPct val="0"/>
              </a:spcBef>
              <a:buFontTx/>
              <a:buChar char="•"/>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a:t>
            </a:r>
            <a:r>
              <a:rPr lang="en-US" sz="1200" baseline="0" dirty="0" smtClean="0"/>
              <a:t> have been collecting data on plastic debris during SEA Semester cruises since the mid-1980s in the North Atlantic Ocean and Caribbean Sea, and since 2001 in the North and South Pacific Oceans.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support of student</a:t>
            </a:r>
            <a:r>
              <a:rPr lang="en-US" sz="1200" baseline="0" dirty="0" smtClean="0"/>
              <a:t> research projects, </a:t>
            </a:r>
            <a:r>
              <a:rPr lang="en-US" sz="1200" dirty="0" smtClean="0"/>
              <a:t>we routinely tow a plankton net at the sea surface, shown here, to collect biological organisms and any other floating material, such</a:t>
            </a:r>
            <a:r>
              <a:rPr lang="en-US" sz="1200" baseline="0" dirty="0" smtClean="0"/>
              <a:t> as microplastic</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33066D7-61D6-0841-9005-57BFA029371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2350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1987 </a:t>
            </a:r>
            <a:r>
              <a:rPr lang="en-US" baseline="0" dirty="0" smtClean="0"/>
              <a:t>Jude Wilber’s wrote an article for </a:t>
            </a:r>
            <a:r>
              <a:rPr lang="en-US" i="1" baseline="0" dirty="0" smtClean="0"/>
              <a:t>Oceanus</a:t>
            </a:r>
            <a:r>
              <a:rPr lang="en-US" i="0" baseline="0" dirty="0" smtClean="0"/>
              <a:t> magazine, published by WHOI, describing the results of a research study he had been conducting with SEA Semester students in which they </a:t>
            </a:r>
            <a:r>
              <a:rPr lang="en-US" baseline="0" dirty="0" smtClean="0"/>
              <a:t>collected plastics data starting in 1984 (31 years ago)</a:t>
            </a:r>
          </a:p>
          <a:p>
            <a:endParaRPr lang="en-US" baseline="0" dirty="0" smtClean="0"/>
          </a:p>
          <a:p>
            <a:r>
              <a:rPr lang="en-US" baseline="0" dirty="0" smtClean="0"/>
              <a:t>In this study the highest accumulations of floating plastic were found in the Sargasso Sea, where surface currents of the subtropical gyre converge, trapping floating material.</a:t>
            </a:r>
          </a:p>
          <a:p>
            <a:endParaRPr lang="en-US" baseline="0" dirty="0" smtClean="0"/>
          </a:p>
          <a:p>
            <a:r>
              <a:rPr lang="en-US" baseline="0" dirty="0" smtClean="0"/>
              <a:t>In the decades since, many many SEA Semester students have done “the plastics project”, counting plastics in the neuston net and studying their distribution relative to the ocean surface currents.  </a:t>
            </a:r>
          </a:p>
          <a:p>
            <a:pPr marL="171450" indent="-171450">
              <a:buFontTx/>
              <a:buChar char="-"/>
            </a:pPr>
            <a:r>
              <a:rPr lang="en-US" baseline="0" dirty="0" smtClean="0"/>
              <a:t>In my experience this was always a simple, straightforward project, especially good for students who needed some kind of “hook” to generate interest in any kind of oceanography project </a:t>
            </a:r>
          </a:p>
          <a:p>
            <a:pPr marL="171450" indent="-171450">
              <a:buFontTx/>
              <a:buChar char="-"/>
            </a:pPr>
            <a:r>
              <a:rPr lang="en-US" baseline="0" dirty="0" smtClean="0"/>
              <a:t>Particularly on the trip south from Woods Hole in the fall, or back north again in the spring, you knew you would find plastic, you knew where you would find it, and therefore you could all-but-guarantee a successful project.</a:t>
            </a:r>
          </a:p>
          <a:p>
            <a:endParaRPr lang="en-US" baseline="0" dirty="0" smtClean="0"/>
          </a:p>
          <a:p>
            <a:r>
              <a:rPr lang="en-US" baseline="0" dirty="0" smtClean="0"/>
              <a:t>When I started at SEA in 2003, the abundance and distribution of floating plastic debris was simply institutional knowledge.  </a:t>
            </a:r>
            <a:r>
              <a:rPr lang="en-US" b="1" baseline="0" dirty="0" smtClean="0"/>
              <a:t>Not particularly exciting in my mind, but certainly reliable.</a:t>
            </a:r>
          </a:p>
        </p:txBody>
      </p:sp>
      <p:sp>
        <p:nvSpPr>
          <p:cNvPr id="4" name="Slide Number Placeholder 3"/>
          <p:cNvSpPr>
            <a:spLocks noGrp="1"/>
          </p:cNvSpPr>
          <p:nvPr>
            <p:ph type="sldNum" sz="quarter" idx="10"/>
          </p:nvPr>
        </p:nvSpPr>
        <p:spPr/>
        <p:txBody>
          <a:bodyPr/>
          <a:lstStyle/>
          <a:p>
            <a:pPr>
              <a:defRPr/>
            </a:pPr>
            <a:fld id="{935861D4-19E5-4271-ADC7-8E9BDA17CCDC}" type="slidenum">
              <a:rPr lang="en-US" smtClean="0">
                <a:solidFill>
                  <a:prstClr val="black"/>
                </a:solidFill>
                <a:latin typeface="Calibri"/>
              </a:rPr>
              <a:pPr>
                <a:defRPr/>
              </a:pPr>
              <a:t>2</a:t>
            </a:fld>
            <a:endParaRPr lang="en-US">
              <a:solidFill>
                <a:prstClr val="black"/>
              </a:solidFill>
              <a:latin typeface="Calibri"/>
            </a:endParaRPr>
          </a:p>
        </p:txBody>
      </p:sp>
    </p:spTree>
    <p:extLst>
      <p:ext uri="{BB962C8B-B14F-4D97-AF65-F5344CB8AC3E}">
        <p14:creationId xmlns:p14="http://schemas.microsoft.com/office/powerpoint/2010/main" val="414418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lvl1pPr eaLnBrk="0" hangingPunct="0">
              <a:defRPr>
                <a:solidFill>
                  <a:schemeClr val="tx1"/>
                </a:solidFill>
                <a:latin typeface="Tahoma" pitchFamily="34" charset="0"/>
              </a:defRPr>
            </a:lvl1pPr>
            <a:lvl2pPr marL="742820" indent="-285700" eaLnBrk="0" hangingPunct="0">
              <a:defRPr>
                <a:solidFill>
                  <a:schemeClr val="tx1"/>
                </a:solidFill>
                <a:latin typeface="Tahoma" pitchFamily="34" charset="0"/>
              </a:defRPr>
            </a:lvl2pPr>
            <a:lvl3pPr marL="1142799" indent="-228560" eaLnBrk="0" hangingPunct="0">
              <a:defRPr>
                <a:solidFill>
                  <a:schemeClr val="tx1"/>
                </a:solidFill>
                <a:latin typeface="Tahoma" pitchFamily="34" charset="0"/>
              </a:defRPr>
            </a:lvl3pPr>
            <a:lvl4pPr marL="1599920" indent="-228560" eaLnBrk="0" hangingPunct="0">
              <a:defRPr>
                <a:solidFill>
                  <a:schemeClr val="tx1"/>
                </a:solidFill>
                <a:latin typeface="Tahoma" pitchFamily="34" charset="0"/>
              </a:defRPr>
            </a:lvl4pPr>
            <a:lvl5pPr marL="2057039" indent="-228560" eaLnBrk="0" hangingPunct="0">
              <a:defRPr>
                <a:solidFill>
                  <a:schemeClr val="tx1"/>
                </a:solidFill>
                <a:latin typeface="Tahoma" pitchFamily="34" charset="0"/>
              </a:defRPr>
            </a:lvl5pPr>
            <a:lvl6pPr marL="2514159" indent="-228560" eaLnBrk="0" fontAlgn="base" hangingPunct="0">
              <a:spcBef>
                <a:spcPct val="0"/>
              </a:spcBef>
              <a:spcAft>
                <a:spcPct val="0"/>
              </a:spcAft>
              <a:defRPr>
                <a:solidFill>
                  <a:schemeClr val="tx1"/>
                </a:solidFill>
                <a:latin typeface="Tahoma" pitchFamily="34" charset="0"/>
              </a:defRPr>
            </a:lvl6pPr>
            <a:lvl7pPr marL="2971278" indent="-228560" eaLnBrk="0" fontAlgn="base" hangingPunct="0">
              <a:spcBef>
                <a:spcPct val="0"/>
              </a:spcBef>
              <a:spcAft>
                <a:spcPct val="0"/>
              </a:spcAft>
              <a:defRPr>
                <a:solidFill>
                  <a:schemeClr val="tx1"/>
                </a:solidFill>
                <a:latin typeface="Tahoma" pitchFamily="34" charset="0"/>
              </a:defRPr>
            </a:lvl7pPr>
            <a:lvl8pPr marL="3428398" indent="-228560" eaLnBrk="0" fontAlgn="base" hangingPunct="0">
              <a:spcBef>
                <a:spcPct val="0"/>
              </a:spcBef>
              <a:spcAft>
                <a:spcPct val="0"/>
              </a:spcAft>
              <a:defRPr>
                <a:solidFill>
                  <a:schemeClr val="tx1"/>
                </a:solidFill>
                <a:latin typeface="Tahoma" pitchFamily="34" charset="0"/>
              </a:defRPr>
            </a:lvl8pPr>
            <a:lvl9pPr marL="3885518" indent="-228560" eaLnBrk="0" fontAlgn="base" hangingPunct="0">
              <a:spcBef>
                <a:spcPct val="0"/>
              </a:spcBef>
              <a:spcAft>
                <a:spcPct val="0"/>
              </a:spcAft>
              <a:defRPr>
                <a:solidFill>
                  <a:schemeClr val="tx1"/>
                </a:solidFill>
                <a:latin typeface="Tahoma" pitchFamily="34" charset="0"/>
              </a:defRPr>
            </a:lvl9pPr>
          </a:lstStyle>
          <a:p>
            <a:pPr eaLnBrk="1" hangingPunct="1">
              <a:defRPr/>
            </a:pPr>
            <a:fld id="{0F410656-DFA3-42C5-857F-8094DD429D6B}" type="slidenum">
              <a:rPr lang="en-US" smtClean="0">
                <a:solidFill>
                  <a:srgbClr val="000000"/>
                </a:solidFill>
                <a:latin typeface="Arial" pitchFamily="34" charset="0"/>
              </a:rPr>
              <a:pPr eaLnBrk="1" hangingPunct="1">
                <a:defRPr/>
              </a:pPr>
              <a:t>3</a:t>
            </a:fld>
            <a:endParaRPr lang="en-US" smtClean="0">
              <a:solidFill>
                <a:srgbClr val="000000"/>
              </a:solidFill>
              <a:latin typeface="Arial" pitchFamily="34" charset="0"/>
            </a:endParaRPr>
          </a:p>
        </p:txBody>
      </p:sp>
      <p:sp>
        <p:nvSpPr>
          <p:cNvPr id="261123" name="Text Box 2"/>
          <p:cNvSpPr txBox="1">
            <a:spLocks noChangeArrowheads="1"/>
          </p:cNvSpPr>
          <p:nvPr/>
        </p:nvSpPr>
        <p:spPr bwMode="auto">
          <a:xfrm>
            <a:off x="1143000" y="684893"/>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4" tIns="45713" rIns="91424" bIns="45713"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endParaRPr lang="en-US" smtClean="0">
              <a:solidFill>
                <a:srgbClr val="000000"/>
              </a:solidFill>
            </a:endParaRPr>
          </a:p>
        </p:txBody>
      </p:sp>
      <p:sp>
        <p:nvSpPr>
          <p:cNvPr id="261124" name="Rectangle 3"/>
          <p:cNvSpPr>
            <a:spLocks noGrp="1" noChangeArrowheads="1"/>
          </p:cNvSpPr>
          <p:nvPr>
            <p:ph type="body"/>
          </p:nvPr>
        </p:nvSpPr>
        <p:spPr>
          <a:xfrm>
            <a:off x="686098" y="4343703"/>
            <a:ext cx="5481339" cy="4112381"/>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dirty="0" smtClean="0"/>
              <a:t>Just before S-218</a:t>
            </a:r>
            <a:r>
              <a:rPr lang="en-US" baseline="0" dirty="0" smtClean="0"/>
              <a:t> </a:t>
            </a:r>
            <a:r>
              <a:rPr lang="en-US" dirty="0" smtClean="0"/>
              <a:t>sailed in summer 2008, Chris</a:t>
            </a:r>
            <a:r>
              <a:rPr lang="en-US" baseline="0" dirty="0" smtClean="0"/>
              <a:t> Reddy, a marine chemist at WHOI who you may know as an expert in oil spill chemistry, approached SEA after he learned about our long-term archive of plastics data in the North Atlantic.  </a:t>
            </a:r>
          </a:p>
          <a:p>
            <a:pPr marL="171450" indent="-171450" eaLnBrk="1" hangingPunct="1">
              <a:buFontTx/>
              <a:buChar char="-"/>
            </a:pPr>
            <a:r>
              <a:rPr lang="en-US" baseline="0" dirty="0" smtClean="0"/>
              <a:t>He knew a scientific “gold mine” when he spotted one, and together we wrote a small research grant to NSF’s “SGER” program to analyze the North Atlantic data set</a:t>
            </a:r>
          </a:p>
          <a:p>
            <a:pPr marL="171450" indent="-171450" eaLnBrk="1" hangingPunct="1">
              <a:buFontTx/>
              <a:buChar char="-"/>
            </a:pPr>
            <a:r>
              <a:rPr lang="en-US" baseline="0" dirty="0" smtClean="0"/>
              <a:t>He knew the attention that a solid analysis of this unparalleled data set would generate, and I think it is fair to say that we likely would not be in the position we are today without Chris’s motivation, collaboration, and professional mentorship at this critical point</a:t>
            </a:r>
          </a:p>
          <a:p>
            <a:pPr marL="171450" indent="-171450" eaLnBrk="1" hangingPunct="1">
              <a:buFontTx/>
              <a:buChar char="-"/>
            </a:pPr>
            <a:endParaRPr lang="en-US" baseline="0" dirty="0" smtClean="0"/>
          </a:p>
          <a:p>
            <a:pPr marL="0" indent="0" eaLnBrk="1" hangingPunct="1">
              <a:buFontTx/>
              <a:buNone/>
            </a:pPr>
            <a:r>
              <a:rPr lang="en-US" baseline="0" dirty="0" smtClean="0"/>
              <a:t>In Sept. 2008 we were awarded $33K grant to excavate, organize and analyze the decades-old archive of North Atlantic plastics data, and in 2010 an expansion of Jude Wilber’s original 1987 study was published in two articles, one in </a:t>
            </a:r>
            <a:r>
              <a:rPr lang="en-US" i="1" baseline="0" dirty="0" smtClean="0"/>
              <a:t>Science </a:t>
            </a:r>
            <a:r>
              <a:rPr lang="en-US" i="0" baseline="0" dirty="0" smtClean="0"/>
              <a:t>magazine and the other in MPB.</a:t>
            </a:r>
            <a:endParaRPr lang="en-US" dirty="0" smtClean="0"/>
          </a:p>
          <a:p>
            <a:pPr eaLnBrk="1" hangingPunct="1"/>
            <a:endParaRPr lang="en-US" baseline="0" dirty="0" smtClean="0"/>
          </a:p>
          <a:p>
            <a:pPr marL="0" indent="0" eaLnBrk="1" hangingPunct="1">
              <a:buFontTx/>
              <a:buNone/>
            </a:pPr>
            <a:r>
              <a:rPr lang="en-US" baseline="0" dirty="0" smtClean="0"/>
              <a:t>Flurry of international media attention, beginning with presentation of results at Ocean Sciences meeting (Feb. 2010, prior to publication) and again once the articles came out (Aug. 2010).</a:t>
            </a:r>
          </a:p>
          <a:p>
            <a:pPr marL="0" indent="0" eaLnBrk="1" hangingPunct="1">
              <a:buFontTx/>
              <a:buNone/>
            </a:pPr>
            <a:r>
              <a:rPr lang="en-US" dirty="0" smtClean="0"/>
              <a:t>- Press release by NSF</a:t>
            </a:r>
          </a:p>
          <a:p>
            <a:pPr marL="0" indent="0" eaLnBrk="1" hangingPunct="1">
              <a:buFontTx/>
              <a:buNone/>
            </a:pPr>
            <a:r>
              <a:rPr lang="en-US" dirty="0" smtClean="0"/>
              <a:t>- Falmouth Enterprise, Discovery News, Chemistry World, AP, The Independent, The Economist, New Scientist, Popular Mechanics</a:t>
            </a:r>
          </a:p>
          <a:p>
            <a:pPr marL="0" indent="0" eaLnBrk="1" hangingPunct="1">
              <a:buFontTx/>
              <a:buNone/>
            </a:pPr>
            <a:r>
              <a:rPr lang="en-US" dirty="0" smtClean="0"/>
              <a:t>- I was invited for a brief interview with</a:t>
            </a:r>
            <a:r>
              <a:rPr lang="en-US" baseline="0" dirty="0" smtClean="0"/>
              <a:t> Ira </a:t>
            </a:r>
            <a:r>
              <a:rPr lang="en-US" baseline="0" dirty="0" err="1" smtClean="0"/>
              <a:t>Flatow</a:t>
            </a:r>
            <a:r>
              <a:rPr lang="en-US" baseline="0" dirty="0" smtClean="0"/>
              <a:t> on the radio program</a:t>
            </a:r>
            <a:r>
              <a:rPr lang="en-US" dirty="0" smtClean="0"/>
              <a:t> Science Friday </a:t>
            </a:r>
          </a:p>
          <a:p>
            <a:pPr eaLnBrk="1" hangingPunct="1"/>
            <a:endParaRPr lang="en-US" baseline="0" dirty="0" smtClean="0"/>
          </a:p>
          <a:p>
            <a:pPr eaLnBrk="1" hangingPunct="1"/>
            <a:r>
              <a:rPr lang="en-US" baseline="0" dirty="0" smtClean="0"/>
              <a:t>Why did this launch us into the international spotlight?</a:t>
            </a:r>
          </a:p>
          <a:p>
            <a:pPr marL="228600" indent="-228600" eaLnBrk="1" hangingPunct="1">
              <a:buAutoNum type="arabicPeriod"/>
            </a:pPr>
            <a:r>
              <a:rPr lang="en-US" baseline="0" dirty="0" smtClean="0"/>
              <a:t>First, the timing was critical, which Chris recognized.  The public’s interest and concern about plastic pollution in the ocean was rapidly growing, fueled by media reports of floating islands of garbage and marine animals becoming entangled in debris or found with bellies full of plastic.</a:t>
            </a:r>
          </a:p>
          <a:p>
            <a:pPr marL="228600" indent="-228600" eaLnBrk="1" hangingPunct="1">
              <a:buAutoNum type="arabicPeriod"/>
            </a:pPr>
            <a:r>
              <a:rPr lang="en-US" baseline="0" dirty="0" smtClean="0"/>
              <a:t>This data set was and is, by far, the largest data set on floating plastic debris ever collected.  And no one knew it existed.  People wanted to know who Sea Education Assoc. was.</a:t>
            </a:r>
          </a:p>
          <a:p>
            <a:pPr marL="228600" indent="-228600" eaLnBrk="1" hangingPunct="1">
              <a:buAutoNum type="arabicPeriod" startAt="3"/>
            </a:pPr>
            <a:r>
              <a:rPr lang="en-US" baseline="0" dirty="0" smtClean="0"/>
              <a:t>From these data we made the first estimate of the mass of plastic floating in the western NA – a minimum of 1100 metric tons of plastic.</a:t>
            </a:r>
          </a:p>
          <a:p>
            <a:pPr marL="228600" indent="-228600" eaLnBrk="1" hangingPunct="1">
              <a:buAutoNum type="arabicPeriod" startAt="3"/>
            </a:pPr>
            <a:r>
              <a:rPr lang="en-US" baseline="0" dirty="0" smtClean="0"/>
              <a:t>Despite exponential growth in the production of plastic since the 1950s, and similar increases in plastic in the municipal waste stream, we could not find evidence of an increase in plastic in the part of the ocean where it accumulates – the reasons for which are still up for debate.</a:t>
            </a:r>
          </a:p>
          <a:p>
            <a:pPr marL="0" indent="0" eaLnBrk="1" hangingPunct="1">
              <a:buFontTx/>
              <a:buNone/>
            </a:pPr>
            <a:r>
              <a:rPr lang="en-US" baseline="0" dirty="0" smtClean="0"/>
              <a:t>5.  Not only did we report the abundance and distribution of debris in the western NA (where no one was talking about plastic debris), but we also reported on the physical characteristics of the debris itself, in which we determined that we collect particular types of plastic that float, and that those particles are tiny with an average mass of a fraction of a gram (13.6 mg)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6. Finally, the science was solid, at a time when there were not many rigorous scientific publications on plastic debris to be found.  In fact, the paper led by Skye won MPB’s “Best Paper Award” for that year.</a:t>
            </a:r>
          </a:p>
          <a:p>
            <a:pPr marL="171450" indent="-171450" eaLnBrk="1" hangingPunct="1">
              <a:buFontTx/>
              <a:buChar char="-"/>
            </a:pPr>
            <a:endParaRPr lang="en-US"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that cruise, we</a:t>
            </a:r>
            <a:r>
              <a:rPr lang="en-US" baseline="0" dirty="0" smtClean="0"/>
              <a:t> were motivated to get our Pacific data set into the scientific literature and public as well</a:t>
            </a:r>
            <a:endParaRPr lang="en-US" dirty="0"/>
          </a:p>
        </p:txBody>
      </p:sp>
      <p:sp>
        <p:nvSpPr>
          <p:cNvPr id="4" name="Slide Number Placeholder 3"/>
          <p:cNvSpPr>
            <a:spLocks noGrp="1"/>
          </p:cNvSpPr>
          <p:nvPr>
            <p:ph type="sldNum" sz="quarter" idx="10"/>
          </p:nvPr>
        </p:nvSpPr>
        <p:spPr/>
        <p:txBody>
          <a:bodyPr/>
          <a:lstStyle/>
          <a:p>
            <a:fld id="{A245856E-C83D-7B4D-8D57-236B8E1EB941}" type="slidenum">
              <a:rPr lang="en-US" smtClean="0"/>
              <a:t>4</a:t>
            </a:fld>
            <a:endParaRPr lang="en-US"/>
          </a:p>
        </p:txBody>
      </p:sp>
    </p:spTree>
    <p:extLst>
      <p:ext uri="{BB962C8B-B14F-4D97-AF65-F5344CB8AC3E}">
        <p14:creationId xmlns:p14="http://schemas.microsoft.com/office/powerpoint/2010/main" val="226665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Observation by Giora P. from the quarterdeck of the Seamans in the NP – could see lots of plastic pieces when seas were flat calm, but as soon as the wind picked up in the slightest they seemed to disappear</a:t>
            </a:r>
          </a:p>
          <a:p>
            <a:pPr marL="171450" indent="-171450">
              <a:buFontTx/>
              <a:buChar char="-"/>
            </a:pPr>
            <a:r>
              <a:rPr lang="en-US" baseline="0" dirty="0" smtClean="0"/>
              <a:t>Hypothesized that this was because the wind was mixing plastics below the surface, out of sight and out of reach of the neuston net</a:t>
            </a:r>
          </a:p>
          <a:p>
            <a:pPr marL="0" indent="0">
              <a:buFontTx/>
              <a:buNone/>
            </a:pPr>
            <a:endParaRPr lang="en-US" baseline="0" dirty="0" smtClean="0"/>
          </a:p>
          <a:p>
            <a:pPr marL="0" indent="0">
              <a:buFontTx/>
              <a:buNone/>
            </a:pPr>
            <a:r>
              <a:rPr lang="en-US" baseline="0" dirty="0" smtClean="0"/>
              <a:t>Collaborated with Tobias K., expertise in turbulence modeling, and published paper with SEA student author Dylan Meyer on this in 2012</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led to a follow-on proposal to NOAA MDP for further study, led by Giora (SEA awarded $15K of $61K)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Work resulted in Master’s thesis at </a:t>
            </a:r>
            <a:r>
              <a:rPr lang="en-US" baseline="0" dirty="0" err="1" smtClean="0"/>
              <a:t>UDel</a:t>
            </a:r>
            <a:r>
              <a:rPr lang="en-US" baseline="0" dirty="0" smtClean="0"/>
              <a:t>, Kelsey Brunner, with three additional papers (one published, one revised submission, one in prep) </a:t>
            </a:r>
          </a:p>
        </p:txBody>
      </p:sp>
      <p:sp>
        <p:nvSpPr>
          <p:cNvPr id="4" name="Slide Number Placeholder 3"/>
          <p:cNvSpPr>
            <a:spLocks noGrp="1"/>
          </p:cNvSpPr>
          <p:nvPr>
            <p:ph type="sldNum" sz="quarter" idx="10"/>
          </p:nvPr>
        </p:nvSpPr>
        <p:spPr/>
        <p:txBody>
          <a:bodyPr/>
          <a:lstStyle/>
          <a:p>
            <a:fld id="{A245856E-C83D-7B4D-8D57-236B8E1EB941}" type="slidenum">
              <a:rPr lang="en-US" smtClean="0"/>
              <a:t>5</a:t>
            </a:fld>
            <a:endParaRPr lang="en-US"/>
          </a:p>
        </p:txBody>
      </p:sp>
    </p:spTree>
    <p:extLst>
      <p:ext uri="{BB962C8B-B14F-4D97-AF65-F5344CB8AC3E}">
        <p14:creationId xmlns:p14="http://schemas.microsoft.com/office/powerpoint/2010/main" val="347249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4" indent="0" algn="ctr">
              <a:buNone/>
              <a:defRPr/>
            </a:lvl3pPr>
            <a:lvl4pPr marL="1371531" indent="0" algn="ctr">
              <a:buNone/>
              <a:defRPr/>
            </a:lvl4pPr>
            <a:lvl5pPr marL="1828708" indent="0" algn="ctr">
              <a:buNone/>
              <a:defRPr/>
            </a:lvl5pPr>
            <a:lvl6pPr marL="2285885" indent="0" algn="ctr">
              <a:buNone/>
              <a:defRPr/>
            </a:lvl6pPr>
            <a:lvl7pPr marL="2743062" indent="0" algn="ctr">
              <a:buNone/>
              <a:defRPr/>
            </a:lvl7pPr>
            <a:lvl8pPr marL="3200241" indent="0" algn="ctr">
              <a:buNone/>
              <a:defRPr/>
            </a:lvl8pPr>
            <a:lvl9pPr marL="365741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999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674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128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883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lvl1pPr>
            <a:lvl2pPr marL="457177" indent="0">
              <a:buNone/>
              <a:defRPr sz="1800"/>
            </a:lvl2pPr>
            <a:lvl3pPr marL="914354" indent="0">
              <a:buNone/>
              <a:defRPr sz="1600"/>
            </a:lvl3pPr>
            <a:lvl4pPr marL="1371531" indent="0">
              <a:buNone/>
              <a:defRPr sz="1400"/>
            </a:lvl4pPr>
            <a:lvl5pPr marL="1828708" indent="0">
              <a:buNone/>
              <a:defRPr sz="1400"/>
            </a:lvl5pPr>
            <a:lvl6pPr marL="2285885" indent="0">
              <a:buNone/>
              <a:defRPr sz="1400"/>
            </a:lvl6pPr>
            <a:lvl7pPr marL="2743062" indent="0">
              <a:buNone/>
              <a:defRPr sz="1400"/>
            </a:lvl7pPr>
            <a:lvl8pPr marL="3200241" indent="0">
              <a:buNone/>
              <a:defRPr sz="1400"/>
            </a:lvl8pPr>
            <a:lvl9pPr marL="365741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306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2580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7177" indent="0">
              <a:buNone/>
              <a:defRPr sz="1900" b="1"/>
            </a:lvl2pPr>
            <a:lvl3pPr marL="914354" indent="0">
              <a:buNone/>
              <a:defRPr sz="1800" b="1"/>
            </a:lvl3pPr>
            <a:lvl4pPr marL="1371531" indent="0">
              <a:buNone/>
              <a:defRPr sz="1600" b="1"/>
            </a:lvl4pPr>
            <a:lvl5pPr marL="1828708" indent="0">
              <a:buNone/>
              <a:defRPr sz="1600" b="1"/>
            </a:lvl5pPr>
            <a:lvl6pPr marL="2285885" indent="0">
              <a:buNone/>
              <a:defRPr sz="1600" b="1"/>
            </a:lvl6pPr>
            <a:lvl7pPr marL="2743062" indent="0">
              <a:buNone/>
              <a:defRPr sz="1600" b="1"/>
            </a:lvl7pPr>
            <a:lvl8pPr marL="3200241"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4"/>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1"/>
          </a:xfrm>
        </p:spPr>
        <p:txBody>
          <a:bodyPr anchor="b"/>
          <a:lstStyle>
            <a:lvl1pPr marL="0" indent="0">
              <a:buNone/>
              <a:defRPr sz="2500" b="1"/>
            </a:lvl1pPr>
            <a:lvl2pPr marL="457177" indent="0">
              <a:buNone/>
              <a:defRPr sz="1900" b="1"/>
            </a:lvl2pPr>
            <a:lvl3pPr marL="914354" indent="0">
              <a:buNone/>
              <a:defRPr sz="1800" b="1"/>
            </a:lvl3pPr>
            <a:lvl4pPr marL="1371531" indent="0">
              <a:buNone/>
              <a:defRPr sz="1600" b="1"/>
            </a:lvl4pPr>
            <a:lvl5pPr marL="1828708" indent="0">
              <a:buNone/>
              <a:defRPr sz="1600" b="1"/>
            </a:lvl5pPr>
            <a:lvl6pPr marL="2285885" indent="0">
              <a:buNone/>
              <a:defRPr sz="1600" b="1"/>
            </a:lvl6pPr>
            <a:lvl7pPr marL="2743062" indent="0">
              <a:buNone/>
              <a:defRPr sz="1600" b="1"/>
            </a:lvl7pPr>
            <a:lvl8pPr marL="3200241"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4"/>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102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5033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782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177" indent="0">
              <a:buNone/>
              <a:defRPr sz="1200"/>
            </a:lvl2pPr>
            <a:lvl3pPr marL="914354" indent="0">
              <a:buNone/>
              <a:defRPr sz="1100"/>
            </a:lvl3pPr>
            <a:lvl4pPr marL="1371531" indent="0">
              <a:buNone/>
              <a:defRPr sz="900"/>
            </a:lvl4pPr>
            <a:lvl5pPr marL="1828708" indent="0">
              <a:buNone/>
              <a:defRPr sz="900"/>
            </a:lvl5pPr>
            <a:lvl6pPr marL="2285885" indent="0">
              <a:buNone/>
              <a:defRPr sz="900"/>
            </a:lvl6pPr>
            <a:lvl7pPr marL="2743062" indent="0">
              <a:buNone/>
              <a:defRPr sz="900"/>
            </a:lvl7pPr>
            <a:lvl8pPr marL="3200241"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82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4"/>
            <a:ext cx="5486400" cy="4114800"/>
          </a:xfrm>
        </p:spPr>
        <p:txBody>
          <a:bodyPr/>
          <a:lstStyle>
            <a:lvl1pPr marL="0" indent="0">
              <a:buNone/>
              <a:defRPr sz="3200"/>
            </a:lvl1pPr>
            <a:lvl2pPr marL="457177" indent="0">
              <a:buNone/>
              <a:defRPr sz="2800"/>
            </a:lvl2pPr>
            <a:lvl3pPr marL="914354" indent="0">
              <a:buNone/>
              <a:defRPr sz="2500"/>
            </a:lvl3pPr>
            <a:lvl4pPr marL="1371531" indent="0">
              <a:buNone/>
              <a:defRPr sz="1900"/>
            </a:lvl4pPr>
            <a:lvl5pPr marL="1828708" indent="0">
              <a:buNone/>
              <a:defRPr sz="1900"/>
            </a:lvl5pPr>
            <a:lvl6pPr marL="2285885" indent="0">
              <a:buNone/>
              <a:defRPr sz="1900"/>
            </a:lvl6pPr>
            <a:lvl7pPr marL="2743062" indent="0">
              <a:buNone/>
              <a:defRPr sz="1900"/>
            </a:lvl7pPr>
            <a:lvl8pPr marL="3200241" indent="0">
              <a:buNone/>
              <a:defRPr sz="1900"/>
            </a:lvl8pPr>
            <a:lvl9pPr marL="3657418" indent="0">
              <a:buNone/>
              <a:defRPr sz="1900"/>
            </a:lvl9pPr>
          </a:lstStyle>
          <a:p>
            <a:pPr lvl="0"/>
            <a:r>
              <a:rPr lang="en-US" noProof="0" smtClean="0"/>
              <a:t>Click icon to add picture</a:t>
            </a:r>
          </a:p>
        </p:txBody>
      </p:sp>
      <p:sp>
        <p:nvSpPr>
          <p:cNvPr id="4" name="Text Placeholder 3"/>
          <p:cNvSpPr>
            <a:spLocks noGrp="1"/>
          </p:cNvSpPr>
          <p:nvPr>
            <p:ph type="body" sz="half" idx="2"/>
          </p:nvPr>
        </p:nvSpPr>
        <p:spPr>
          <a:xfrm>
            <a:off x="1792288" y="5367337"/>
            <a:ext cx="5486400" cy="804863"/>
          </a:xfrm>
        </p:spPr>
        <p:txBody>
          <a:bodyPr/>
          <a:lstStyle>
            <a:lvl1pPr marL="0" indent="0">
              <a:buNone/>
              <a:defRPr sz="1400"/>
            </a:lvl1pPr>
            <a:lvl2pPr marL="457177" indent="0">
              <a:buNone/>
              <a:defRPr sz="1200"/>
            </a:lvl2pPr>
            <a:lvl3pPr marL="914354" indent="0">
              <a:buNone/>
              <a:defRPr sz="1100"/>
            </a:lvl3pPr>
            <a:lvl4pPr marL="1371531" indent="0">
              <a:buNone/>
              <a:defRPr sz="900"/>
            </a:lvl4pPr>
            <a:lvl5pPr marL="1828708" indent="0">
              <a:buNone/>
              <a:defRPr sz="900"/>
            </a:lvl5pPr>
            <a:lvl6pPr marL="2285885" indent="0">
              <a:buNone/>
              <a:defRPr sz="900"/>
            </a:lvl6pPr>
            <a:lvl7pPr marL="2743062" indent="0">
              <a:buNone/>
              <a:defRPr sz="900"/>
            </a:lvl7pPr>
            <a:lvl8pPr marL="3200241"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541E32C-803A-4C73-BEEC-51533A98240E}" type="datetimeFigureOut">
              <a:rPr lang="en-US" smtClean="0">
                <a:solidFill>
                  <a:srgbClr val="000000"/>
                </a:solidFill>
                <a:latin typeface="Arial"/>
              </a:rPr>
              <a:pPr/>
              <a:t>6/20/2018</a:t>
            </a:fld>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5908530C-559D-4B49-9BC3-DD77F0EAA924}"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489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rgbClr val="002060">
                <a:alpha val="88000"/>
              </a:srgbClr>
            </a:gs>
            <a:gs pos="57000">
              <a:srgbClr val="5F9BD8"/>
            </a:gs>
            <a:gs pos="75000">
              <a:srgbClr val="5E7C9F"/>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36" tIns="45717" rIns="91436" bIns="45717"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6" tIns="45717" rIns="91436" bIns="45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defRPr sz="1400" smtClean="0"/>
            </a:lvl1pPr>
          </a:lstStyle>
          <a:p>
            <a:pPr defTabSz="914354"/>
            <a:fld id="{E541E32C-803A-4C73-BEEC-51533A98240E}" type="datetimeFigureOut">
              <a:rPr lang="en-US">
                <a:solidFill>
                  <a:srgbClr val="000000"/>
                </a:solidFill>
                <a:latin typeface="Arial"/>
              </a:rPr>
              <a:pPr defTabSz="914354"/>
              <a:t>6/20/2018</a:t>
            </a:fld>
            <a:endParaRPr lang="en-US">
              <a:solidFill>
                <a:srgbClr val="000000"/>
              </a:solidFill>
              <a:latin typeface="Arial"/>
            </a:endParaRPr>
          </a:p>
        </p:txBody>
      </p:sp>
      <p:sp>
        <p:nvSpPr>
          <p:cNvPr id="614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lgn="ctr">
              <a:defRPr sz="1400" smtClean="0"/>
            </a:lvl1pPr>
          </a:lstStyle>
          <a:p>
            <a:pPr defTabSz="914354"/>
            <a:endParaRPr lang="en-US">
              <a:solidFill>
                <a:srgbClr val="000000"/>
              </a:solidFill>
              <a:latin typeface="Arial"/>
            </a:endParaRPr>
          </a:p>
        </p:txBody>
      </p:sp>
      <p:sp>
        <p:nvSpPr>
          <p:cNvPr id="615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36" tIns="45717" rIns="91436" bIns="45717" numCol="1" anchor="t" anchorCtr="0" compatLnSpc="1">
            <a:prstTxWarp prst="textNoShape">
              <a:avLst/>
            </a:prstTxWarp>
          </a:bodyPr>
          <a:lstStyle>
            <a:lvl1pPr algn="r">
              <a:defRPr sz="1400" smtClean="0"/>
            </a:lvl1pPr>
          </a:lstStyle>
          <a:p>
            <a:pPr defTabSz="914354"/>
            <a:fld id="{5908530C-559D-4B49-9BC3-DD77F0EAA924}" type="slidenum">
              <a:rPr lang="en-US">
                <a:solidFill>
                  <a:srgbClr val="000000"/>
                </a:solidFill>
                <a:latin typeface="Arial"/>
              </a:rPr>
              <a:pPr defTabSz="914354"/>
              <a:t>‹#›</a:t>
            </a:fld>
            <a:endParaRPr lang="en-US">
              <a:solidFill>
                <a:srgbClr val="000000"/>
              </a:solidFill>
              <a:latin typeface="Arial"/>
            </a:endParaRPr>
          </a:p>
        </p:txBody>
      </p:sp>
    </p:spTree>
    <p:extLst>
      <p:ext uri="{BB962C8B-B14F-4D97-AF65-F5344CB8AC3E}">
        <p14:creationId xmlns:p14="http://schemas.microsoft.com/office/powerpoint/2010/main" val="1249252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7"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1" algn="ctr" rtl="0" eaLnBrk="1" fontAlgn="base" hangingPunct="1">
        <a:spcBef>
          <a:spcPct val="0"/>
        </a:spcBef>
        <a:spcAft>
          <a:spcPct val="0"/>
        </a:spcAft>
        <a:defRPr sz="4400">
          <a:solidFill>
            <a:schemeClr val="tx2"/>
          </a:solidFill>
          <a:latin typeface="Arial" charset="0"/>
        </a:defRPr>
      </a:lvl8pPr>
      <a:lvl9pPr marL="1828708" algn="ctr" rtl="0" eaLnBrk="1" fontAlgn="base" hangingPunct="1">
        <a:spcBef>
          <a:spcPct val="0"/>
        </a:spcBef>
        <a:spcAft>
          <a:spcPct val="0"/>
        </a:spcAft>
        <a:defRPr sz="4400">
          <a:solidFill>
            <a:schemeClr val="tx2"/>
          </a:solidFill>
          <a:latin typeface="Arial" charset="0"/>
        </a:defRPr>
      </a:lvl9pPr>
    </p:titleStyle>
    <p:bodyStyle>
      <a:lvl1pPr marL="342883" indent="-342883" algn="l" rtl="0" eaLnBrk="1" fontAlgn="base" hangingPunct="1">
        <a:spcBef>
          <a:spcPct val="20000"/>
        </a:spcBef>
        <a:spcAft>
          <a:spcPct val="0"/>
        </a:spcAft>
        <a:buChar char="•"/>
        <a:defRPr sz="3200">
          <a:solidFill>
            <a:schemeClr val="tx1"/>
          </a:solidFill>
          <a:latin typeface="+mn-lt"/>
          <a:ea typeface="+mn-ea"/>
          <a:cs typeface="+mn-cs"/>
        </a:defRPr>
      </a:lvl1pPr>
      <a:lvl2pPr marL="742914" indent="-285737" algn="l" rtl="0" eaLnBrk="1" fontAlgn="base" hangingPunct="1">
        <a:spcBef>
          <a:spcPct val="20000"/>
        </a:spcBef>
        <a:spcAft>
          <a:spcPct val="0"/>
        </a:spcAft>
        <a:buChar char="–"/>
        <a:defRPr sz="2800">
          <a:solidFill>
            <a:schemeClr val="tx1"/>
          </a:solidFill>
          <a:latin typeface="+mn-lt"/>
        </a:defRPr>
      </a:lvl2pPr>
      <a:lvl3pPr marL="1142943" indent="-228589" algn="l" rtl="0" eaLnBrk="1" fontAlgn="base" hangingPunct="1">
        <a:spcBef>
          <a:spcPct val="20000"/>
        </a:spcBef>
        <a:spcAft>
          <a:spcPct val="0"/>
        </a:spcAft>
        <a:buChar char="•"/>
        <a:defRPr sz="2500">
          <a:solidFill>
            <a:schemeClr val="tx1"/>
          </a:solidFill>
          <a:latin typeface="+mn-lt"/>
        </a:defRPr>
      </a:lvl3pPr>
      <a:lvl4pPr marL="1600120" indent="-228589" algn="l" rtl="0" eaLnBrk="1" fontAlgn="base" hangingPunct="1">
        <a:spcBef>
          <a:spcPct val="20000"/>
        </a:spcBef>
        <a:spcAft>
          <a:spcPct val="0"/>
        </a:spcAft>
        <a:buChar char="–"/>
        <a:defRPr sz="1900">
          <a:solidFill>
            <a:schemeClr val="tx1"/>
          </a:solidFill>
          <a:latin typeface="+mn-lt"/>
        </a:defRPr>
      </a:lvl4pPr>
      <a:lvl5pPr marL="2057297" indent="-228589" algn="l" rtl="0" eaLnBrk="1" fontAlgn="base" hangingPunct="1">
        <a:spcBef>
          <a:spcPct val="20000"/>
        </a:spcBef>
        <a:spcAft>
          <a:spcPct val="0"/>
        </a:spcAft>
        <a:buChar char="»"/>
        <a:defRPr sz="1900">
          <a:solidFill>
            <a:schemeClr val="tx1"/>
          </a:solidFill>
          <a:latin typeface="+mn-lt"/>
        </a:defRPr>
      </a:lvl5pPr>
      <a:lvl6pPr marL="2514474" indent="-228589" algn="l" rtl="0" eaLnBrk="1" fontAlgn="base" hangingPunct="1">
        <a:spcBef>
          <a:spcPct val="20000"/>
        </a:spcBef>
        <a:spcAft>
          <a:spcPct val="0"/>
        </a:spcAft>
        <a:buChar char="»"/>
        <a:defRPr sz="1900">
          <a:solidFill>
            <a:schemeClr val="tx1"/>
          </a:solidFill>
          <a:latin typeface="+mn-lt"/>
        </a:defRPr>
      </a:lvl6pPr>
      <a:lvl7pPr marL="2971652" indent="-228589" algn="l" rtl="0" eaLnBrk="1" fontAlgn="base" hangingPunct="1">
        <a:spcBef>
          <a:spcPct val="20000"/>
        </a:spcBef>
        <a:spcAft>
          <a:spcPct val="0"/>
        </a:spcAft>
        <a:buChar char="»"/>
        <a:defRPr sz="1900">
          <a:solidFill>
            <a:schemeClr val="tx1"/>
          </a:solidFill>
          <a:latin typeface="+mn-lt"/>
        </a:defRPr>
      </a:lvl7pPr>
      <a:lvl8pPr marL="3428829" indent="-228589" algn="l" rtl="0" eaLnBrk="1" fontAlgn="base" hangingPunct="1">
        <a:spcBef>
          <a:spcPct val="20000"/>
        </a:spcBef>
        <a:spcAft>
          <a:spcPct val="0"/>
        </a:spcAft>
        <a:buChar char="»"/>
        <a:defRPr sz="1900">
          <a:solidFill>
            <a:schemeClr val="tx1"/>
          </a:solidFill>
          <a:latin typeface="+mn-lt"/>
        </a:defRPr>
      </a:lvl8pPr>
      <a:lvl9pPr marL="3886006" indent="-228589" algn="l" rtl="0" eaLnBrk="1" fontAlgn="base" hangingPunct="1">
        <a:spcBef>
          <a:spcPct val="20000"/>
        </a:spcBef>
        <a:spcAft>
          <a:spcPct val="0"/>
        </a:spcAft>
        <a:buChar char="»"/>
        <a:defRPr sz="19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1"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5"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1"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4.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f"/><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nelson\Desktop\opening-slide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7168" y="1240265"/>
            <a:ext cx="4389120" cy="5560539"/>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descr="DeployingNeustonNet_DavidLawrenc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05818" y="1570615"/>
            <a:ext cx="4572000" cy="2742188"/>
          </a:xfrm>
          <a:prstGeom prst="rect">
            <a:avLst/>
          </a:prstGeom>
          <a:ln>
            <a:noFill/>
          </a:ln>
          <a:effectLst>
            <a:softEdge rad="112500"/>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0" y="4739488"/>
            <a:ext cx="4572000" cy="1952949"/>
          </a:xfrm>
          <a:prstGeom prst="rect">
            <a:avLst/>
          </a:prstGeom>
          <a:ln>
            <a:noFill/>
          </a:ln>
          <a:effectLst>
            <a:softEdge rad="112500"/>
          </a:effectLst>
        </p:spPr>
      </p:pic>
      <p:grpSp>
        <p:nvGrpSpPr>
          <p:cNvPr id="10" name="Group 9"/>
          <p:cNvGrpSpPr/>
          <p:nvPr/>
        </p:nvGrpSpPr>
        <p:grpSpPr>
          <a:xfrm>
            <a:off x="0" y="0"/>
            <a:ext cx="9144000" cy="1447800"/>
            <a:chOff x="0" y="0"/>
            <a:chExt cx="9144000" cy="1447800"/>
          </a:xfrm>
        </p:grpSpPr>
        <p:sp>
          <p:nvSpPr>
            <p:cNvPr id="11" name="Title 1"/>
            <p:cNvSpPr txBox="1">
              <a:spLocks/>
            </p:cNvSpPr>
            <p:nvPr/>
          </p:nvSpPr>
          <p:spPr>
            <a:xfrm>
              <a:off x="0" y="0"/>
              <a:ext cx="9144000" cy="1447800"/>
            </a:xfrm>
            <a:prstGeom prst="rect">
              <a:avLst/>
            </a:prstGeom>
            <a:solidFill>
              <a:sysClr val="window" lastClr="FFFF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00100" defTabSz="914354">
                <a:tabLst>
                  <a:tab pos="863600" algn="l"/>
                </a:tabLst>
                <a:defRPr/>
              </a:pPr>
              <a:r>
                <a:rPr lang="en-US" sz="4000" dirty="0" smtClean="0">
                  <a:solidFill>
                    <a:sysClr val="windowText" lastClr="000000"/>
                  </a:solidFill>
                  <a:latin typeface="Calibri"/>
                </a:rPr>
                <a:t>Measuring plastics at the sea surface</a:t>
              </a:r>
              <a:endParaRPr lang="en-US" sz="4000" dirty="0">
                <a:solidFill>
                  <a:sysClr val="windowText" lastClr="000000"/>
                </a:solidFill>
                <a:latin typeface="Calibri"/>
              </a:endParaRPr>
            </a:p>
          </p:txBody>
        </p:sp>
        <p:pic>
          <p:nvPicPr>
            <p:cNvPr id="12" name="Picture 15" descr="sealogo_blueM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13"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pPr defTabSz="457177"/>
              <a:r>
                <a:rPr lang="en-US" sz="1100" dirty="0">
                  <a:solidFill>
                    <a:srgbClr val="1D4880"/>
                  </a:solidFill>
                  <a:latin typeface="Arial"/>
                </a:rPr>
                <a:t>www.sea.edu</a:t>
              </a:r>
            </a:p>
          </p:txBody>
        </p:sp>
      </p:grpSp>
      <p:pic>
        <p:nvPicPr>
          <p:cNvPr id="9" name="Picture 3" descr="PickingFromSieve2"/>
          <p:cNvPicPr>
            <a:picLocks noChangeAspect="1" noChangeArrowheads="1"/>
          </p:cNvPicPr>
          <p:nvPr/>
        </p:nvPicPr>
        <p:blipFill>
          <a:blip r:embed="rId7" cstate="print"/>
          <a:srcRect/>
          <a:stretch>
            <a:fillRect/>
          </a:stretch>
        </p:blipFill>
        <p:spPr bwMode="auto">
          <a:xfrm>
            <a:off x="5027683" y="4312803"/>
            <a:ext cx="3622216" cy="2603468"/>
          </a:xfrm>
          <a:prstGeom prst="rect">
            <a:avLst/>
          </a:prstGeom>
          <a:ln>
            <a:noFill/>
          </a:ln>
          <a:effectLst>
            <a:softEdge rad="112500"/>
          </a:effectLst>
        </p:spPr>
      </p:pic>
    </p:spTree>
    <p:extLst>
      <p:ext uri="{BB962C8B-B14F-4D97-AF65-F5344CB8AC3E}">
        <p14:creationId xmlns:p14="http://schemas.microsoft.com/office/powerpoint/2010/main" val="35835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9144000" cy="1447800"/>
          </a:xfrm>
          <a:prstGeom prst="rect">
            <a:avLst/>
          </a:prstGeom>
          <a:solidFill>
            <a:sysClr val="window" lastClr="FFFFFF"/>
          </a:solidFill>
        </p:spPr>
        <p:txBody>
          <a:bodyPr vert="horz" lIns="91436" tIns="45717" rIns="91436" bIns="45717"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77" defTabSz="914354">
              <a:defRPr/>
            </a:pPr>
            <a:r>
              <a:rPr lang="en-US" dirty="0" smtClean="0">
                <a:solidFill>
                  <a:sysClr val="windowText" lastClr="000000"/>
                </a:solidFill>
                <a:latin typeface="Calibri"/>
              </a:rPr>
              <a:t>Wilber, </a:t>
            </a:r>
            <a:r>
              <a:rPr lang="en-US" i="1" dirty="0" smtClean="0">
                <a:solidFill>
                  <a:sysClr val="windowText" lastClr="000000"/>
                </a:solidFill>
                <a:latin typeface="Calibri"/>
              </a:rPr>
              <a:t>Oceanus</a:t>
            </a:r>
            <a:r>
              <a:rPr lang="en-US" dirty="0" smtClean="0">
                <a:solidFill>
                  <a:sysClr val="windowText" lastClr="000000"/>
                </a:solidFill>
                <a:latin typeface="Calibri"/>
              </a:rPr>
              <a:t> 1987</a:t>
            </a:r>
            <a:endParaRPr lang="en-US" sz="2800" dirty="0">
              <a:solidFill>
                <a:sysClr val="windowText" lastClr="000000"/>
              </a:solidFill>
              <a:latin typeface="Calibri"/>
            </a:endParaRPr>
          </a:p>
        </p:txBody>
      </p:sp>
      <p:pic>
        <p:nvPicPr>
          <p:cNvPr id="2088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l="13768"/>
          <a:stretch>
            <a:fillRect/>
          </a:stretch>
        </p:blipFill>
        <p:spPr bwMode="auto">
          <a:xfrm>
            <a:off x="5639570" y="1860784"/>
            <a:ext cx="3429000" cy="488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ealogo_blueM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9"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pPr defTabSz="457177"/>
            <a:r>
              <a:rPr lang="en-US" sz="1100" dirty="0">
                <a:solidFill>
                  <a:srgbClr val="1D4880"/>
                </a:solidFill>
                <a:latin typeface="Arial"/>
              </a:rPr>
              <a:t>www.sea.edu</a:t>
            </a:r>
          </a:p>
        </p:txBody>
      </p:sp>
      <p:pic>
        <p:nvPicPr>
          <p:cNvPr id="11" name="Picture 10" descr="Screen Shot 2015-06-14 at 11.37.12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00" y="1567261"/>
            <a:ext cx="5486400" cy="3384957"/>
          </a:xfrm>
          <a:prstGeom prst="rect">
            <a:avLst/>
          </a:prstGeom>
        </p:spPr>
      </p:pic>
    </p:spTree>
    <p:extLst>
      <p:ext uri="{BB962C8B-B14F-4D97-AF65-F5344CB8AC3E}">
        <p14:creationId xmlns:p14="http://schemas.microsoft.com/office/powerpoint/2010/main" val="289093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1566633"/>
            <a:ext cx="4389120" cy="4967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5" name="Text Box 5"/>
          <p:cNvSpPr txBox="1">
            <a:spLocks noChangeArrowheads="1"/>
          </p:cNvSpPr>
          <p:nvPr/>
        </p:nvSpPr>
        <p:spPr bwMode="auto">
          <a:xfrm>
            <a:off x="1108939" y="6534070"/>
            <a:ext cx="2819400"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cs typeface="Arial" pitchFamily="34" charset="0"/>
              </a:defRPr>
            </a:lvl9pPr>
          </a:lstStyle>
          <a:p>
            <a:pPr eaLnBrk="1" hangingPunct="1">
              <a:buClr>
                <a:srgbClr val="000000"/>
              </a:buClr>
              <a:buSzPct val="100000"/>
              <a:buFont typeface="Times New Roman" pitchFamily="18" charset="0"/>
              <a:buNone/>
            </a:pPr>
            <a:r>
              <a:rPr lang="en-US" sz="1600" dirty="0" smtClean="0">
                <a:solidFill>
                  <a:srgbClr val="FAE584"/>
                </a:solidFill>
                <a:latin typeface="Arial" pitchFamily="34" charset="0"/>
              </a:rPr>
              <a:t>Law et al</a:t>
            </a:r>
            <a:r>
              <a:rPr lang="en-US" sz="1600" i="1" dirty="0" smtClean="0">
                <a:solidFill>
                  <a:srgbClr val="FAE584"/>
                </a:solidFill>
                <a:latin typeface="Arial" pitchFamily="34" charset="0"/>
              </a:rPr>
              <a:t>., Science </a:t>
            </a:r>
            <a:r>
              <a:rPr lang="en-US" sz="1600" dirty="0" smtClean="0">
                <a:solidFill>
                  <a:srgbClr val="FAE584"/>
                </a:solidFill>
                <a:latin typeface="Arial" pitchFamily="34" charset="0"/>
              </a:rPr>
              <a:t>2010</a:t>
            </a:r>
            <a:endParaRPr lang="en-US" sz="1600" i="1" dirty="0" smtClean="0">
              <a:solidFill>
                <a:srgbClr val="FAE584"/>
              </a:solidFill>
              <a:latin typeface="Arial" pitchFamily="34" charset="0"/>
            </a:endParaRPr>
          </a:p>
        </p:txBody>
      </p:sp>
      <p:pic>
        <p:nvPicPr>
          <p:cNvPr id="6" name="Picture 5" descr="sealogo_blueM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7"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r>
              <a:rPr lang="en-US" sz="1100" dirty="0">
                <a:solidFill>
                  <a:srgbClr val="1D4880"/>
                </a:solidFill>
                <a:latin typeface="Arial"/>
              </a:rPr>
              <a:t>www.sea.edu</a:t>
            </a:r>
          </a:p>
        </p:txBody>
      </p:sp>
      <p:grpSp>
        <p:nvGrpSpPr>
          <p:cNvPr id="8" name="Group 7"/>
          <p:cNvGrpSpPr/>
          <p:nvPr/>
        </p:nvGrpSpPr>
        <p:grpSpPr>
          <a:xfrm>
            <a:off x="0" y="0"/>
            <a:ext cx="9144000" cy="1447800"/>
            <a:chOff x="0" y="0"/>
            <a:chExt cx="9144000" cy="1447800"/>
          </a:xfrm>
        </p:grpSpPr>
        <p:sp>
          <p:nvSpPr>
            <p:cNvPr id="9" name="Title 1"/>
            <p:cNvSpPr txBox="1">
              <a:spLocks/>
            </p:cNvSpPr>
            <p:nvPr/>
          </p:nvSpPr>
          <p:spPr>
            <a:xfrm>
              <a:off x="0" y="0"/>
              <a:ext cx="9144000" cy="1447800"/>
            </a:xfrm>
            <a:prstGeom prst="rect">
              <a:avLst/>
            </a:prstGeom>
            <a:solidFill>
              <a:sysClr val="window" lastClr="FFFFFF"/>
            </a:solidFill>
          </p:spPr>
          <p:txBody>
            <a:bodyPr vert="horz" lIns="91436" tIns="45717" rIns="91436" bIns="45717"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77" defTabSz="914354">
                <a:lnSpc>
                  <a:spcPct val="120000"/>
                </a:lnSpc>
                <a:defRPr/>
              </a:pPr>
              <a:r>
                <a:rPr lang="en-US" dirty="0" smtClean="0">
                  <a:solidFill>
                    <a:sysClr val="windowText" lastClr="000000"/>
                  </a:solidFill>
                  <a:latin typeface="Calibri"/>
                </a:rPr>
                <a:t>North Atlantic Data Set</a:t>
              </a:r>
            </a:p>
            <a:p>
              <a:pPr marL="457177" defTabSz="914354">
                <a:lnSpc>
                  <a:spcPct val="120000"/>
                </a:lnSpc>
                <a:defRPr/>
              </a:pPr>
              <a:r>
                <a:rPr lang="en-US" sz="3200" dirty="0" smtClean="0">
                  <a:solidFill>
                    <a:sysClr val="windowText" lastClr="000000"/>
                  </a:solidFill>
                  <a:latin typeface="Calibri"/>
                </a:rPr>
                <a:t>6136 neuston net tows from 1986-2008</a:t>
              </a:r>
              <a:endParaRPr lang="en-US" sz="3200" dirty="0">
                <a:solidFill>
                  <a:sysClr val="windowText" lastClr="000000"/>
                </a:solidFill>
                <a:latin typeface="Calibri"/>
              </a:endParaRPr>
            </a:p>
          </p:txBody>
        </p:sp>
        <p:pic>
          <p:nvPicPr>
            <p:cNvPr id="10" name="Picture 9" descr="sealogo_blueM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11"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r>
                <a:rPr lang="en-US" sz="1100" dirty="0">
                  <a:solidFill>
                    <a:srgbClr val="1D4880"/>
                  </a:solidFill>
                  <a:latin typeface="Arial"/>
                </a:rPr>
                <a:t>www.sea.edu</a:t>
              </a:r>
            </a:p>
          </p:txBody>
        </p:sp>
      </p:grpSp>
      <p:grpSp>
        <p:nvGrpSpPr>
          <p:cNvPr id="12" name="Group 25"/>
          <p:cNvGrpSpPr>
            <a:grpSpLocks noChangeAspect="1"/>
          </p:cNvGrpSpPr>
          <p:nvPr/>
        </p:nvGrpSpPr>
        <p:grpSpPr>
          <a:xfrm>
            <a:off x="5752050" y="5821106"/>
            <a:ext cx="2263793" cy="932150"/>
            <a:chOff x="609600" y="4648200"/>
            <a:chExt cx="2590800" cy="1066800"/>
          </a:xfrm>
        </p:grpSpPr>
        <p:sp>
          <p:nvSpPr>
            <p:cNvPr id="13" name="Rectangle 12"/>
            <p:cNvSpPr/>
            <p:nvPr/>
          </p:nvSpPr>
          <p:spPr>
            <a:xfrm>
              <a:off x="609600" y="4648200"/>
              <a:ext cx="2590800" cy="1066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E584"/>
                </a:solidFill>
                <a:latin typeface="Arial"/>
              </a:endParaRPr>
            </a:p>
          </p:txBody>
        </p:sp>
        <p:pic>
          <p:nvPicPr>
            <p:cNvPr id="14" name="Picture 13" descr="Recycle-resin-logos-lr_04.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69720" y="4800600"/>
              <a:ext cx="640080" cy="837669"/>
            </a:xfrm>
            <a:prstGeom prst="rect">
              <a:avLst/>
            </a:prstGeom>
            <a:noFill/>
            <a:ln w="9525">
              <a:noFill/>
              <a:miter lim="800000"/>
              <a:headEnd/>
              <a:tailEnd/>
            </a:ln>
          </p:spPr>
        </p:pic>
        <p:pic>
          <p:nvPicPr>
            <p:cNvPr id="15" name="Content Placeholder 4" descr="Recycle-resin-logos-lr_05.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07920" y="4800600"/>
              <a:ext cx="640080" cy="837671"/>
            </a:xfrm>
            <a:prstGeom prst="rect">
              <a:avLst/>
            </a:prstGeom>
            <a:noFill/>
            <a:ln w="9525">
              <a:noFill/>
              <a:miter lim="800000"/>
              <a:headEnd/>
              <a:tailEnd/>
            </a:ln>
          </p:spPr>
        </p:pic>
        <p:pic>
          <p:nvPicPr>
            <p:cNvPr id="16" name="Picture 15" descr="Recycle-resin-logos-lr_02.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1520" y="4800600"/>
              <a:ext cx="640080" cy="840454"/>
            </a:xfrm>
            <a:prstGeom prst="rect">
              <a:avLst/>
            </a:prstGeom>
            <a:noFill/>
            <a:ln w="9525">
              <a:noFill/>
              <a:miter lim="800000"/>
              <a:headEnd/>
              <a:tailEnd/>
            </a:ln>
          </p:spPr>
        </p:pic>
      </p:grpSp>
      <p:pic>
        <p:nvPicPr>
          <p:cNvPr id="2" name="Picture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737963" y="3861097"/>
            <a:ext cx="4192505" cy="1822475"/>
          </a:xfrm>
          <a:prstGeom prst="rect">
            <a:avLst/>
          </a:prstGeom>
        </p:spPr>
      </p:pic>
      <p:pic>
        <p:nvPicPr>
          <p:cNvPr id="18" name="Picture 17" descr="Figure3.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737963" y="1519593"/>
            <a:ext cx="2971800" cy="2235570"/>
          </a:xfrm>
          <a:prstGeom prst="rect">
            <a:avLst/>
          </a:prstGeom>
        </p:spPr>
      </p:pic>
      <p:pic>
        <p:nvPicPr>
          <p:cNvPr id="19" name="Picture 7" descr="NSFlogo"/>
          <p:cNvPicPr>
            <a:picLocks noChangeAspect="1" noChangeArrowheads="1"/>
          </p:cNvPicPr>
          <p:nvPr/>
        </p:nvPicPr>
        <p:blipFill>
          <a:blip r:embed="rId10" cstate="print"/>
          <a:srcRect/>
          <a:stretch>
            <a:fillRect/>
          </a:stretch>
        </p:blipFill>
        <p:spPr bwMode="auto">
          <a:xfrm>
            <a:off x="7915488" y="2044702"/>
            <a:ext cx="1014980" cy="1014980"/>
          </a:xfrm>
          <a:prstGeom prst="rect">
            <a:avLst/>
          </a:prstGeom>
          <a:noFill/>
          <a:ln w="9525">
            <a:noFill/>
            <a:miter lim="800000"/>
            <a:headEnd/>
            <a:tailEnd/>
          </a:ln>
        </p:spPr>
      </p:pic>
    </p:spTree>
    <p:extLst>
      <p:ext uri="{BB962C8B-B14F-4D97-AF65-F5344CB8AC3E}">
        <p14:creationId xmlns:p14="http://schemas.microsoft.com/office/powerpoint/2010/main" val="23600101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447800"/>
          </a:xfrm>
          <a:prstGeom prst="rect">
            <a:avLst/>
          </a:prstGeom>
          <a:solidFill>
            <a:sysClr val="window" lastClr="FFFFFF"/>
          </a:solidFill>
        </p:spPr>
        <p:txBody>
          <a:bodyPr vert="horz" lIns="91436" tIns="45717" rIns="91436" bIns="45717"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77" defTabSz="914354">
              <a:defRPr/>
            </a:pPr>
            <a:r>
              <a:rPr lang="en-US" dirty="0" smtClean="0">
                <a:solidFill>
                  <a:sysClr val="windowText" lastClr="000000"/>
                </a:solidFill>
                <a:latin typeface="Calibri"/>
              </a:rPr>
              <a:t>Pacific Data Set</a:t>
            </a:r>
          </a:p>
          <a:p>
            <a:pPr marL="457177" defTabSz="914354">
              <a:defRPr/>
            </a:pPr>
            <a:r>
              <a:rPr lang="en-US" sz="3200" dirty="0">
                <a:solidFill>
                  <a:sysClr val="windowText" lastClr="000000"/>
                </a:solidFill>
                <a:latin typeface="Calibri"/>
              </a:rPr>
              <a:t>&gt; 2500 surface net </a:t>
            </a:r>
            <a:r>
              <a:rPr lang="en-US" sz="3200" dirty="0" smtClean="0">
                <a:solidFill>
                  <a:sysClr val="windowText" lastClr="000000"/>
                </a:solidFill>
                <a:latin typeface="Calibri"/>
              </a:rPr>
              <a:t>tows from </a:t>
            </a:r>
            <a:r>
              <a:rPr lang="en-US" sz="3200" dirty="0">
                <a:solidFill>
                  <a:sysClr val="windowText" lastClr="000000"/>
                </a:solidFill>
                <a:latin typeface="Calibri"/>
              </a:rPr>
              <a:t>2001–2012 </a:t>
            </a:r>
          </a:p>
        </p:txBody>
      </p:sp>
      <p:pic>
        <p:nvPicPr>
          <p:cNvPr id="6" name="Picture 5" descr="sealogo_blueM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7"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r>
              <a:rPr lang="en-US" sz="1100" dirty="0">
                <a:solidFill>
                  <a:srgbClr val="1D4880"/>
                </a:solidFill>
                <a:latin typeface="Arial"/>
              </a:rPr>
              <a:t>www.sea.edu</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t="14153"/>
          <a:stretch/>
        </p:blipFill>
        <p:spPr>
          <a:xfrm>
            <a:off x="28648" y="1467117"/>
            <a:ext cx="5278435" cy="2194560"/>
          </a:xfrm>
          <a:prstGeom prst="rect">
            <a:avLst/>
          </a:prstGeom>
        </p:spPr>
      </p:pic>
      <p:pic>
        <p:nvPicPr>
          <p:cNvPr id="4" name="Picture 3" descr="Law_etal_Figure1.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3034" y="2785187"/>
            <a:ext cx="5125071" cy="4014199"/>
          </a:xfrm>
          <a:prstGeom prst="rect">
            <a:avLst/>
          </a:prstGeom>
        </p:spPr>
      </p:pic>
    </p:spTree>
    <p:extLst>
      <p:ext uri="{BB962C8B-B14F-4D97-AF65-F5344CB8AC3E}">
        <p14:creationId xmlns:p14="http://schemas.microsoft.com/office/powerpoint/2010/main" val="2561870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logo_blueM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3"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pPr defTabSz="457177"/>
            <a:r>
              <a:rPr lang="en-US" sz="1100" dirty="0">
                <a:solidFill>
                  <a:srgbClr val="1D4880"/>
                </a:solidFill>
                <a:latin typeface="Arial"/>
              </a:rPr>
              <a:t>www.sea.edu</a:t>
            </a:r>
          </a:p>
        </p:txBody>
      </p:sp>
      <p:grpSp>
        <p:nvGrpSpPr>
          <p:cNvPr id="4" name="Group 3"/>
          <p:cNvGrpSpPr/>
          <p:nvPr/>
        </p:nvGrpSpPr>
        <p:grpSpPr>
          <a:xfrm>
            <a:off x="0" y="0"/>
            <a:ext cx="9144000" cy="1447800"/>
            <a:chOff x="0" y="0"/>
            <a:chExt cx="9144000" cy="1447800"/>
          </a:xfrm>
        </p:grpSpPr>
        <p:sp>
          <p:nvSpPr>
            <p:cNvPr id="5" name="Title 1"/>
            <p:cNvSpPr txBox="1">
              <a:spLocks/>
            </p:cNvSpPr>
            <p:nvPr/>
          </p:nvSpPr>
          <p:spPr>
            <a:xfrm>
              <a:off x="0" y="0"/>
              <a:ext cx="9144000" cy="1447800"/>
            </a:xfrm>
            <a:prstGeom prst="rect">
              <a:avLst/>
            </a:prstGeom>
            <a:solidFill>
              <a:sysClr val="window" lastClr="FFFFFF"/>
            </a:solidFill>
          </p:spPr>
          <p:txBody>
            <a:bodyPr vert="horz" lIns="91436" tIns="45717" rIns="91436" bIns="45717"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25525" defTabSz="914354">
                <a:defRPr/>
              </a:pPr>
              <a:r>
                <a:rPr lang="en-US" sz="4000" dirty="0" smtClean="0">
                  <a:solidFill>
                    <a:sysClr val="windowText" lastClr="000000"/>
                  </a:solidFill>
                  <a:latin typeface="Calibri"/>
                </a:rPr>
                <a:t>Wind-driven vertical mixing</a:t>
              </a:r>
              <a:endParaRPr lang="en-US" sz="4000" dirty="0">
                <a:solidFill>
                  <a:sysClr val="windowText" lastClr="000000"/>
                </a:solidFill>
                <a:latin typeface="Calibri"/>
              </a:endParaRPr>
            </a:p>
          </p:txBody>
        </p:sp>
        <p:pic>
          <p:nvPicPr>
            <p:cNvPr id="6" name="Picture 5" descr="sealogo_blueM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7"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pPr defTabSz="457177"/>
              <a:r>
                <a:rPr lang="en-US" sz="1100" dirty="0">
                  <a:solidFill>
                    <a:srgbClr val="1D4880"/>
                  </a:solidFill>
                  <a:latin typeface="Arial"/>
                </a:rPr>
                <a:t>www.sea.edu</a:t>
              </a:r>
            </a:p>
          </p:txBody>
        </p:sp>
      </p:grpSp>
      <p:grpSp>
        <p:nvGrpSpPr>
          <p:cNvPr id="8" name="Group 7"/>
          <p:cNvGrpSpPr/>
          <p:nvPr/>
        </p:nvGrpSpPr>
        <p:grpSpPr>
          <a:xfrm>
            <a:off x="4890724" y="2176662"/>
            <a:ext cx="4182625" cy="4114800"/>
            <a:chOff x="4191000" y="1828800"/>
            <a:chExt cx="4182625" cy="4114800"/>
          </a:xfrm>
        </p:grpSpPr>
        <p:pic>
          <p:nvPicPr>
            <p:cNvPr id="9" name="Picture 2"/>
            <p:cNvPicPr>
              <a:picLocks noChangeAspect="1" noChangeArrowheads="1"/>
            </p:cNvPicPr>
            <p:nvPr/>
          </p:nvPicPr>
          <p:blipFill>
            <a:blip r:embed="rId4" cstate="print"/>
            <a:srcRect/>
            <a:stretch>
              <a:fillRect/>
            </a:stretch>
          </p:blipFill>
          <p:spPr bwMode="auto">
            <a:xfrm>
              <a:off x="4191000" y="1828800"/>
              <a:ext cx="4182625" cy="4114800"/>
            </a:xfrm>
            <a:prstGeom prst="rect">
              <a:avLst/>
            </a:prstGeom>
            <a:solidFill>
              <a:srgbClr val="FFFFFF">
                <a:shade val="85000"/>
              </a:srgbClr>
            </a:solidFill>
            <a:ln w="952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5029200" y="3886200"/>
              <a:ext cx="3124200" cy="1447800"/>
            </a:xfrm>
            <a:prstGeom prst="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Screen Shot 2015-06-14 at 1.36.32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258" y="1480187"/>
            <a:ext cx="4572000" cy="3154897"/>
          </a:xfrm>
          <a:prstGeom prst="rect">
            <a:avLst/>
          </a:prstGeom>
          <a:ln w="38100" cmpd="sng">
            <a:solidFill>
              <a:schemeClr val="accent3">
                <a:lumMod val="10000"/>
              </a:schemeClr>
            </a:solidFill>
          </a:ln>
        </p:spPr>
      </p:pic>
      <p:pic>
        <p:nvPicPr>
          <p:cNvPr id="13" name="Picture 12"/>
          <p:cNvPicPr>
            <a:picLocks noChangeAspect="1"/>
          </p:cNvPicPr>
          <p:nvPr/>
        </p:nvPicPr>
        <p:blipFill>
          <a:blip r:embed="rId6"/>
          <a:stretch>
            <a:fillRect/>
          </a:stretch>
        </p:blipFill>
        <p:spPr>
          <a:xfrm>
            <a:off x="0" y="2653468"/>
            <a:ext cx="4814332" cy="1828800"/>
          </a:xfrm>
          <a:prstGeom prst="rect">
            <a:avLst/>
          </a:prstGeom>
          <a:ln w="38100" cap="sq" cmpd="sng">
            <a:solidFill>
              <a:srgbClr val="000000"/>
            </a:solidFill>
            <a:miter lim="800000"/>
          </a:ln>
          <a:effectLst>
            <a:outerShdw blurRad="57150" dist="50800" dir="2700000" algn="tl" rotWithShape="0">
              <a:srgbClr val="000000">
                <a:alpha val="40000"/>
              </a:srgbClr>
            </a:outerShdw>
          </a:effectLst>
        </p:spPr>
      </p:pic>
      <p:pic>
        <p:nvPicPr>
          <p:cNvPr id="14" name="Picture 13"/>
          <p:cNvPicPr>
            <a:picLocks noChangeAspect="1"/>
          </p:cNvPicPr>
          <p:nvPr/>
        </p:nvPicPr>
        <p:blipFill>
          <a:blip r:embed="rId7"/>
          <a:stretch>
            <a:fillRect/>
          </a:stretch>
        </p:blipFill>
        <p:spPr>
          <a:xfrm>
            <a:off x="364101" y="3568470"/>
            <a:ext cx="4061551" cy="3200400"/>
          </a:xfrm>
          <a:prstGeom prst="rect">
            <a:avLst/>
          </a:prstGeom>
          <a:ln w="38100" cmpd="sng">
            <a:solidFill>
              <a:srgbClr val="191919"/>
            </a:solidFill>
          </a:ln>
        </p:spPr>
      </p:pic>
    </p:spTree>
    <p:extLst>
      <p:ext uri="{BB962C8B-B14F-4D97-AF65-F5344CB8AC3E}">
        <p14:creationId xmlns:p14="http://schemas.microsoft.com/office/powerpoint/2010/main" val="53981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 y="0"/>
            <a:ext cx="9143999" cy="1097280"/>
          </a:xfrm>
          <a:prstGeom prst="rect">
            <a:avLst/>
          </a:prstGeom>
          <a:solidFill>
            <a:srgbClr val="FFFFFF"/>
          </a:solidFill>
          <a:ln w="9525">
            <a:noFill/>
            <a:miter lim="800000"/>
            <a:headEnd/>
            <a:tailEnd/>
          </a:ln>
        </p:spPr>
        <p:txBody>
          <a:bodyPr vert="horz" wrap="square" lIns="91436" tIns="45717" rIns="91436" bIns="45717"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7"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1" algn="ctr" rtl="0" eaLnBrk="1" fontAlgn="base" hangingPunct="1">
              <a:spcBef>
                <a:spcPct val="0"/>
              </a:spcBef>
              <a:spcAft>
                <a:spcPct val="0"/>
              </a:spcAft>
              <a:defRPr sz="4400">
                <a:solidFill>
                  <a:schemeClr val="tx2"/>
                </a:solidFill>
                <a:latin typeface="Arial" charset="0"/>
              </a:defRPr>
            </a:lvl8pPr>
            <a:lvl9pPr marL="1828708" algn="ctr" rtl="0" eaLnBrk="1" fontAlgn="base" hangingPunct="1">
              <a:spcBef>
                <a:spcPct val="0"/>
              </a:spcBef>
              <a:spcAft>
                <a:spcPct val="0"/>
              </a:spcAft>
              <a:defRPr sz="4400">
                <a:solidFill>
                  <a:schemeClr val="tx2"/>
                </a:solidFill>
                <a:latin typeface="Arial" charset="0"/>
              </a:defRPr>
            </a:lvl9pPr>
          </a:lstStyle>
          <a:p>
            <a:pPr marL="50800" defTabSz="-120650"/>
            <a:r>
              <a:rPr lang="en-US" sz="3600" dirty="0" smtClean="0">
                <a:solidFill>
                  <a:srgbClr val="000000"/>
                </a:solidFill>
              </a:rPr>
              <a:t>Marine Debris Working Group</a:t>
            </a:r>
            <a:endParaRPr lang="en-US" sz="3600" dirty="0">
              <a:solidFill>
                <a:srgbClr val="000000"/>
              </a:solidFill>
            </a:endParaRPr>
          </a:p>
        </p:txBody>
      </p:sp>
      <p:pic>
        <p:nvPicPr>
          <p:cNvPr id="3" name="Picture 2">
            <a:extLst>
              <a:ext uri="{FF2B5EF4-FFF2-40B4-BE49-F238E27FC236}">
                <a16:creationId xmlns:a16="http://schemas.microsoft.com/office/drawing/2014/main" xmlns="" id="{E7CD2F18-9F62-4B45-BEDD-C25B36E795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93" y="15183"/>
            <a:ext cx="1179871" cy="1097280"/>
          </a:xfrm>
          <a:prstGeom prst="rect">
            <a:avLst/>
          </a:prstGeom>
        </p:spPr>
      </p:pic>
      <p:pic>
        <p:nvPicPr>
          <p:cNvPr id="4" name="Picture 3" descr="Jambeck_fig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6807" y="1736460"/>
            <a:ext cx="3721316" cy="1828800"/>
          </a:xfrm>
          <a:prstGeom prst="rect">
            <a:avLst/>
          </a:prstGeom>
        </p:spPr>
      </p:pic>
      <p:sp>
        <p:nvSpPr>
          <p:cNvPr id="5" name="TextBox 4"/>
          <p:cNvSpPr txBox="1"/>
          <p:nvPr/>
        </p:nvSpPr>
        <p:spPr>
          <a:xfrm>
            <a:off x="3131949" y="1131565"/>
            <a:ext cx="3122707" cy="584776"/>
          </a:xfrm>
          <a:prstGeom prst="rect">
            <a:avLst/>
          </a:prstGeom>
          <a:noFill/>
        </p:spPr>
        <p:txBody>
          <a:bodyPr wrap="none" rtlCol="0">
            <a:spAutoFit/>
          </a:bodyPr>
          <a:lstStyle/>
          <a:p>
            <a:pPr algn="ctr"/>
            <a:r>
              <a:rPr lang="en-US" dirty="0" smtClean="0"/>
              <a:t>Plastic waste input from land</a:t>
            </a:r>
          </a:p>
          <a:p>
            <a:pPr algn="ctr"/>
            <a:r>
              <a:rPr lang="en-US" sz="1400" dirty="0" smtClean="0"/>
              <a:t>8 million metric tons in 2010</a:t>
            </a:r>
            <a:endParaRPr lang="en-US" sz="1400" dirty="0"/>
          </a:p>
        </p:txBody>
      </p:sp>
      <p:pic>
        <p:nvPicPr>
          <p:cNvPr id="6" name="Picture 5" descr="Macintosh HD:Users:erik:Dropbox:Articles:Current:Erik_GarbageInventory:Figures:Figure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2949968" y="4173494"/>
            <a:ext cx="3703645" cy="1828800"/>
          </a:xfrm>
          <a:prstGeom prst="rect">
            <a:avLst/>
          </a:prstGeom>
          <a:noFill/>
          <a:ln>
            <a:noFill/>
          </a:ln>
        </p:spPr>
      </p:pic>
      <p:pic>
        <p:nvPicPr>
          <p:cNvPr id="7" name="Picture 6" descr="Macintosh HD:Users:erik:Dropbox:Articles:Current:Erik_GarbageInventory:Figures:Figure3.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736640" y="3135174"/>
            <a:ext cx="2336908" cy="3611880"/>
          </a:xfrm>
          <a:prstGeom prst="rect">
            <a:avLst/>
          </a:prstGeom>
          <a:noFill/>
          <a:ln>
            <a:noFill/>
          </a:ln>
        </p:spPr>
      </p:pic>
      <p:pic>
        <p:nvPicPr>
          <p:cNvPr id="8" name="Picture 7"/>
          <p:cNvPicPr>
            <a:picLocks noChangeAspect="1"/>
          </p:cNvPicPr>
          <p:nvPr/>
        </p:nvPicPr>
        <p:blipFill rotWithShape="1">
          <a:blip r:embed="rId6"/>
          <a:srcRect l="-1" r="-4150"/>
          <a:stretch/>
        </p:blipFill>
        <p:spPr>
          <a:xfrm>
            <a:off x="75597" y="2474001"/>
            <a:ext cx="2694374" cy="2286000"/>
          </a:xfrm>
          <a:prstGeom prst="rect">
            <a:avLst/>
          </a:prstGeom>
          <a:ln>
            <a:noFill/>
          </a:ln>
        </p:spPr>
      </p:pic>
      <p:sp>
        <p:nvSpPr>
          <p:cNvPr id="9" name="TextBox 8"/>
          <p:cNvSpPr txBox="1"/>
          <p:nvPr/>
        </p:nvSpPr>
        <p:spPr>
          <a:xfrm>
            <a:off x="4296380" y="3565260"/>
            <a:ext cx="2194907" cy="276999"/>
          </a:xfrm>
          <a:prstGeom prst="rect">
            <a:avLst/>
          </a:prstGeom>
          <a:noFill/>
        </p:spPr>
        <p:txBody>
          <a:bodyPr wrap="none" rtlCol="0">
            <a:spAutoFit/>
          </a:bodyPr>
          <a:lstStyle/>
          <a:p>
            <a:r>
              <a:rPr lang="en-US" sz="1200" dirty="0" err="1" smtClean="0">
                <a:solidFill>
                  <a:schemeClr val="accent3"/>
                </a:solidFill>
              </a:rPr>
              <a:t>Jambeck</a:t>
            </a:r>
            <a:r>
              <a:rPr lang="en-US" sz="1200" dirty="0" smtClean="0">
                <a:solidFill>
                  <a:schemeClr val="accent3"/>
                </a:solidFill>
              </a:rPr>
              <a:t> et al., </a:t>
            </a:r>
            <a:r>
              <a:rPr lang="en-US" sz="1200" i="1" dirty="0" smtClean="0">
                <a:solidFill>
                  <a:schemeClr val="accent3"/>
                </a:solidFill>
              </a:rPr>
              <a:t>Science</a:t>
            </a:r>
            <a:r>
              <a:rPr lang="en-US" sz="1200" dirty="0" smtClean="0">
                <a:solidFill>
                  <a:schemeClr val="accent3"/>
                </a:solidFill>
              </a:rPr>
              <a:t> 2015</a:t>
            </a:r>
            <a:endParaRPr lang="en-US" sz="1200" dirty="0">
              <a:solidFill>
                <a:schemeClr val="accent3"/>
              </a:solidFill>
            </a:endParaRPr>
          </a:p>
        </p:txBody>
      </p:sp>
      <p:sp>
        <p:nvSpPr>
          <p:cNvPr id="10" name="TextBox 9"/>
          <p:cNvSpPr txBox="1"/>
          <p:nvPr/>
        </p:nvSpPr>
        <p:spPr>
          <a:xfrm>
            <a:off x="4545444" y="6012739"/>
            <a:ext cx="2108169" cy="276999"/>
          </a:xfrm>
          <a:prstGeom prst="rect">
            <a:avLst/>
          </a:prstGeom>
          <a:noFill/>
        </p:spPr>
        <p:txBody>
          <a:bodyPr wrap="none" rtlCol="0">
            <a:spAutoFit/>
          </a:bodyPr>
          <a:lstStyle/>
          <a:p>
            <a:r>
              <a:rPr lang="en-US" sz="1200" dirty="0" smtClean="0">
                <a:solidFill>
                  <a:schemeClr val="accent3"/>
                </a:solidFill>
              </a:rPr>
              <a:t>Van </a:t>
            </a:r>
            <a:r>
              <a:rPr lang="en-US" sz="1200" dirty="0" err="1" smtClean="0">
                <a:solidFill>
                  <a:schemeClr val="accent3"/>
                </a:solidFill>
              </a:rPr>
              <a:t>Sebille</a:t>
            </a:r>
            <a:r>
              <a:rPr lang="en-US" sz="1200" dirty="0" smtClean="0">
                <a:solidFill>
                  <a:schemeClr val="accent3"/>
                </a:solidFill>
              </a:rPr>
              <a:t> et al., </a:t>
            </a:r>
            <a:r>
              <a:rPr lang="en-US" sz="1200" i="1" dirty="0" smtClean="0">
                <a:solidFill>
                  <a:schemeClr val="accent3"/>
                </a:solidFill>
              </a:rPr>
              <a:t>ERL </a:t>
            </a:r>
            <a:r>
              <a:rPr lang="en-US" sz="1200" dirty="0" smtClean="0">
                <a:solidFill>
                  <a:schemeClr val="accent3"/>
                </a:solidFill>
              </a:rPr>
              <a:t>2015</a:t>
            </a:r>
            <a:endParaRPr lang="en-US" sz="1200" dirty="0">
              <a:solidFill>
                <a:schemeClr val="accent3"/>
              </a:solidFill>
            </a:endParaRPr>
          </a:p>
        </p:txBody>
      </p:sp>
      <p:sp>
        <p:nvSpPr>
          <p:cNvPr id="11" name="TextBox 10"/>
          <p:cNvSpPr txBox="1"/>
          <p:nvPr/>
        </p:nvSpPr>
        <p:spPr>
          <a:xfrm>
            <a:off x="6679346" y="2587564"/>
            <a:ext cx="2460166" cy="584776"/>
          </a:xfrm>
          <a:prstGeom prst="rect">
            <a:avLst/>
          </a:prstGeom>
          <a:noFill/>
        </p:spPr>
        <p:txBody>
          <a:bodyPr wrap="none" rtlCol="0">
            <a:spAutoFit/>
          </a:bodyPr>
          <a:lstStyle/>
          <a:p>
            <a:pPr algn="ctr"/>
            <a:r>
              <a:rPr lang="en-US" dirty="0" smtClean="0"/>
              <a:t>Mass of floating MPs</a:t>
            </a:r>
          </a:p>
          <a:p>
            <a:pPr algn="ctr"/>
            <a:r>
              <a:rPr lang="en-US" sz="1400" dirty="0" smtClean="0"/>
              <a:t>93-236 thousand metric tons</a:t>
            </a:r>
            <a:endParaRPr lang="en-US" sz="1400" dirty="0"/>
          </a:p>
        </p:txBody>
      </p:sp>
      <p:sp>
        <p:nvSpPr>
          <p:cNvPr id="12" name="TextBox 11"/>
          <p:cNvSpPr txBox="1"/>
          <p:nvPr/>
        </p:nvSpPr>
        <p:spPr>
          <a:xfrm>
            <a:off x="-38183" y="1673782"/>
            <a:ext cx="2853328" cy="800219"/>
          </a:xfrm>
          <a:prstGeom prst="rect">
            <a:avLst/>
          </a:prstGeom>
          <a:noFill/>
        </p:spPr>
        <p:txBody>
          <a:bodyPr wrap="none" rtlCol="0">
            <a:spAutoFit/>
          </a:bodyPr>
          <a:lstStyle/>
          <a:p>
            <a:pPr algn="ctr"/>
            <a:r>
              <a:rPr lang="en-US" dirty="0" smtClean="0"/>
              <a:t>Mass of plastics produced</a:t>
            </a:r>
          </a:p>
          <a:p>
            <a:pPr algn="ctr"/>
            <a:r>
              <a:rPr lang="en-US" sz="1400" dirty="0" smtClean="0"/>
              <a:t>8.3 billion metric tons</a:t>
            </a:r>
          </a:p>
          <a:p>
            <a:pPr algn="ctr"/>
            <a:r>
              <a:rPr lang="en-US" sz="1400" dirty="0" smtClean="0"/>
              <a:t>90% still exist</a:t>
            </a:r>
            <a:endParaRPr lang="en-US" sz="1400" dirty="0"/>
          </a:p>
        </p:txBody>
      </p:sp>
      <p:sp>
        <p:nvSpPr>
          <p:cNvPr id="13" name="TextBox 12"/>
          <p:cNvSpPr txBox="1"/>
          <p:nvPr/>
        </p:nvSpPr>
        <p:spPr>
          <a:xfrm>
            <a:off x="638880" y="4774644"/>
            <a:ext cx="2040793" cy="276999"/>
          </a:xfrm>
          <a:prstGeom prst="rect">
            <a:avLst/>
          </a:prstGeom>
          <a:noFill/>
        </p:spPr>
        <p:txBody>
          <a:bodyPr wrap="none" rtlCol="0">
            <a:spAutoFit/>
          </a:bodyPr>
          <a:lstStyle/>
          <a:p>
            <a:r>
              <a:rPr lang="en-US" sz="1200" dirty="0" smtClean="0">
                <a:solidFill>
                  <a:schemeClr val="accent3"/>
                </a:solidFill>
              </a:rPr>
              <a:t>Geyer et al., </a:t>
            </a:r>
            <a:r>
              <a:rPr lang="en-US" sz="1200" i="1" dirty="0" smtClean="0">
                <a:solidFill>
                  <a:schemeClr val="accent3"/>
                </a:solidFill>
              </a:rPr>
              <a:t>Sci. Adv.</a:t>
            </a:r>
            <a:r>
              <a:rPr lang="en-US" sz="1200" dirty="0" smtClean="0">
                <a:solidFill>
                  <a:schemeClr val="accent3"/>
                </a:solidFill>
              </a:rPr>
              <a:t> 2017</a:t>
            </a:r>
            <a:endParaRPr lang="en-US" sz="1200" dirty="0">
              <a:solidFill>
                <a:schemeClr val="accent3"/>
              </a:solidFill>
            </a:endParaRPr>
          </a:p>
        </p:txBody>
      </p:sp>
    </p:spTree>
    <p:extLst>
      <p:ext uri="{BB962C8B-B14F-4D97-AF65-F5344CB8AC3E}">
        <p14:creationId xmlns:p14="http://schemas.microsoft.com/office/powerpoint/2010/main" val="41306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 y="0"/>
            <a:ext cx="9143999" cy="1097280"/>
          </a:xfrm>
          <a:prstGeom prst="rect">
            <a:avLst/>
          </a:prstGeom>
          <a:solidFill>
            <a:srgbClr val="FFFFFF"/>
          </a:solidFill>
          <a:ln w="9525">
            <a:noFill/>
            <a:miter lim="800000"/>
            <a:headEnd/>
            <a:tailEnd/>
          </a:ln>
        </p:spPr>
        <p:txBody>
          <a:bodyPr vert="horz" wrap="square" lIns="91436" tIns="45717" rIns="91436" bIns="45717"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7"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1" algn="ctr" rtl="0" eaLnBrk="1" fontAlgn="base" hangingPunct="1">
              <a:spcBef>
                <a:spcPct val="0"/>
              </a:spcBef>
              <a:spcAft>
                <a:spcPct val="0"/>
              </a:spcAft>
              <a:defRPr sz="4400">
                <a:solidFill>
                  <a:schemeClr val="tx2"/>
                </a:solidFill>
                <a:latin typeface="Arial" charset="0"/>
              </a:defRPr>
            </a:lvl8pPr>
            <a:lvl9pPr marL="1828708" algn="ctr" rtl="0" eaLnBrk="1" fontAlgn="base" hangingPunct="1">
              <a:spcBef>
                <a:spcPct val="0"/>
              </a:spcBef>
              <a:spcAft>
                <a:spcPct val="0"/>
              </a:spcAft>
              <a:defRPr sz="4400">
                <a:solidFill>
                  <a:schemeClr val="tx2"/>
                </a:solidFill>
                <a:latin typeface="Arial" charset="0"/>
              </a:defRPr>
            </a:lvl9pPr>
          </a:lstStyle>
          <a:p>
            <a:pPr marL="50800" defTabSz="-120650"/>
            <a:r>
              <a:rPr lang="en-US" sz="3600" dirty="0" smtClean="0">
                <a:solidFill>
                  <a:srgbClr val="000000"/>
                </a:solidFill>
              </a:rPr>
              <a:t>SCOR Working Group</a:t>
            </a:r>
            <a:endParaRPr lang="en-US" sz="3600" dirty="0">
              <a:solidFill>
                <a:srgbClr val="000000"/>
              </a:solidFill>
            </a:endParaRPr>
          </a:p>
        </p:txBody>
      </p:sp>
      <p:pic>
        <p:nvPicPr>
          <p:cNvPr id="3" name="Picture 2"/>
          <p:cNvPicPr>
            <a:picLocks noChangeAspect="1"/>
          </p:cNvPicPr>
          <p:nvPr/>
        </p:nvPicPr>
        <p:blipFill>
          <a:blip r:embed="rId2"/>
          <a:stretch>
            <a:fillRect/>
          </a:stretch>
        </p:blipFill>
        <p:spPr>
          <a:xfrm>
            <a:off x="171753" y="85934"/>
            <a:ext cx="1270230" cy="914400"/>
          </a:xfrm>
          <a:prstGeom prst="rect">
            <a:avLst/>
          </a:prstGeom>
        </p:spPr>
      </p:pic>
      <p:pic>
        <p:nvPicPr>
          <p:cNvPr id="5" name="Picture 4"/>
          <p:cNvPicPr>
            <a:picLocks noChangeAspect="1"/>
          </p:cNvPicPr>
          <p:nvPr/>
        </p:nvPicPr>
        <p:blipFill>
          <a:blip r:embed="rId3"/>
          <a:stretch>
            <a:fillRect/>
          </a:stretch>
        </p:blipFill>
        <p:spPr>
          <a:xfrm>
            <a:off x="1463264" y="1267683"/>
            <a:ext cx="6217473" cy="5486400"/>
          </a:xfrm>
          <a:prstGeom prst="rect">
            <a:avLst/>
          </a:prstGeom>
        </p:spPr>
      </p:pic>
    </p:spTree>
    <p:extLst>
      <p:ext uri="{BB962C8B-B14F-4D97-AF65-F5344CB8AC3E}">
        <p14:creationId xmlns:p14="http://schemas.microsoft.com/office/powerpoint/2010/main" val="298610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29887" y="3244594"/>
            <a:ext cx="3638757" cy="353343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ealogo_blueM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grpSp>
        <p:nvGrpSpPr>
          <p:cNvPr id="3" name="Group 2"/>
          <p:cNvGrpSpPr/>
          <p:nvPr/>
        </p:nvGrpSpPr>
        <p:grpSpPr>
          <a:xfrm>
            <a:off x="0" y="0"/>
            <a:ext cx="9144000" cy="1447800"/>
            <a:chOff x="0" y="0"/>
            <a:chExt cx="9144000" cy="1447800"/>
          </a:xfrm>
        </p:grpSpPr>
        <p:sp>
          <p:nvSpPr>
            <p:cNvPr id="4" name="Title 1"/>
            <p:cNvSpPr txBox="1">
              <a:spLocks/>
            </p:cNvSpPr>
            <p:nvPr/>
          </p:nvSpPr>
          <p:spPr>
            <a:xfrm>
              <a:off x="0" y="0"/>
              <a:ext cx="9144000" cy="1447800"/>
            </a:xfrm>
            <a:prstGeom prst="rect">
              <a:avLst/>
            </a:prstGeom>
            <a:solidFill>
              <a:sysClr val="window" lastClr="FFFFFF"/>
            </a:solidFill>
          </p:spPr>
          <p:txBody>
            <a:bodyPr vert="horz" lIns="91436" tIns="45717" rIns="91436" bIns="45717"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25525" defTabSz="914354">
                <a:defRPr/>
              </a:pPr>
              <a:r>
                <a:rPr lang="en-US" sz="4000" dirty="0" smtClean="0">
                  <a:solidFill>
                    <a:sysClr val="windowText" lastClr="000000"/>
                  </a:solidFill>
                  <a:latin typeface="Calibri"/>
                </a:rPr>
                <a:t>Wind-driven vertical mixing</a:t>
              </a:r>
            </a:p>
            <a:p>
              <a:pPr marL="1025525" defTabSz="914354">
                <a:defRPr/>
              </a:pPr>
              <a:r>
                <a:rPr lang="en-US" sz="3600" dirty="0" smtClean="0">
                  <a:solidFill>
                    <a:sysClr val="windowText" lastClr="000000"/>
                  </a:solidFill>
                  <a:latin typeface="Calibri"/>
                </a:rPr>
                <a:t>Particle rise velocity</a:t>
              </a:r>
              <a:endParaRPr lang="en-US" sz="3200" dirty="0">
                <a:solidFill>
                  <a:sysClr val="windowText" lastClr="000000"/>
                </a:solidFill>
                <a:latin typeface="Calibri"/>
              </a:endParaRPr>
            </a:p>
          </p:txBody>
        </p:sp>
        <p:pic>
          <p:nvPicPr>
            <p:cNvPr id="5" name="Picture 4" descr="sealogo_blueM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6"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pPr defTabSz="457177"/>
              <a:r>
                <a:rPr lang="en-US" sz="1100" dirty="0">
                  <a:solidFill>
                    <a:srgbClr val="1D4880"/>
                  </a:solidFill>
                  <a:latin typeface="Arial"/>
                </a:rPr>
                <a:t>www.sea.edu</a:t>
              </a:r>
            </a:p>
          </p:txBody>
        </p:sp>
      </p:grpSp>
      <p:pic>
        <p:nvPicPr>
          <p:cNvPr id="11" name="Picture 10"/>
          <p:cNvPicPr>
            <a:picLocks noChangeAspect="1"/>
          </p:cNvPicPr>
          <p:nvPr/>
        </p:nvPicPr>
        <p:blipFill rotWithShape="1">
          <a:blip r:embed="rId3"/>
          <a:srcRect t="5109"/>
          <a:stretch/>
        </p:blipFill>
        <p:spPr>
          <a:xfrm>
            <a:off x="5369987" y="3498868"/>
            <a:ext cx="3714112" cy="3538250"/>
          </a:xfrm>
          <a:prstGeom prst="rect">
            <a:avLst/>
          </a:prstGeom>
        </p:spPr>
      </p:pic>
      <p:pic>
        <p:nvPicPr>
          <p:cNvPr id="13" name="Picture 12"/>
          <p:cNvPicPr>
            <a:picLocks noChangeAspect="1"/>
          </p:cNvPicPr>
          <p:nvPr/>
        </p:nvPicPr>
        <p:blipFill rotWithShape="1">
          <a:blip r:embed="rId4"/>
          <a:srcRect t="1415" b="5188"/>
          <a:stretch/>
        </p:blipFill>
        <p:spPr>
          <a:xfrm>
            <a:off x="85258" y="1537446"/>
            <a:ext cx="5224656" cy="4507753"/>
          </a:xfrm>
          <a:prstGeom prst="rect">
            <a:avLst/>
          </a:prstGeom>
          <a:solidFill>
            <a:schemeClr val="accent3"/>
          </a:solidFill>
        </p:spPr>
      </p:pic>
      <p:pic>
        <p:nvPicPr>
          <p:cNvPr id="29" name="Picture 28"/>
          <p:cNvPicPr>
            <a:picLocks noChangeAspect="1"/>
          </p:cNvPicPr>
          <p:nvPr/>
        </p:nvPicPr>
        <p:blipFill>
          <a:blip r:embed="rId5"/>
          <a:stretch>
            <a:fillRect/>
          </a:stretch>
        </p:blipFill>
        <p:spPr>
          <a:xfrm>
            <a:off x="3821823" y="4066047"/>
            <a:ext cx="1232870" cy="1126326"/>
          </a:xfrm>
          <a:prstGeom prst="rect">
            <a:avLst/>
          </a:prstGeom>
        </p:spPr>
      </p:pic>
      <p:pic>
        <p:nvPicPr>
          <p:cNvPr id="30" name="Picture 29"/>
          <p:cNvPicPr>
            <a:picLocks noChangeAspect="1"/>
          </p:cNvPicPr>
          <p:nvPr/>
        </p:nvPicPr>
        <p:blipFill>
          <a:blip r:embed="rId6"/>
          <a:stretch>
            <a:fillRect/>
          </a:stretch>
        </p:blipFill>
        <p:spPr>
          <a:xfrm>
            <a:off x="5918200" y="3686966"/>
            <a:ext cx="1373839" cy="239381"/>
          </a:xfrm>
          <a:prstGeom prst="rect">
            <a:avLst/>
          </a:prstGeom>
        </p:spPr>
      </p:pic>
      <p:pic>
        <p:nvPicPr>
          <p:cNvPr id="31" name="Picture 30"/>
          <p:cNvPicPr>
            <a:picLocks noChangeAspect="1"/>
          </p:cNvPicPr>
          <p:nvPr/>
        </p:nvPicPr>
        <p:blipFill>
          <a:blip r:embed="rId7"/>
          <a:stretch>
            <a:fillRect/>
          </a:stretch>
        </p:blipFill>
        <p:spPr>
          <a:xfrm>
            <a:off x="6125632" y="3498868"/>
            <a:ext cx="870856" cy="256134"/>
          </a:xfrm>
          <a:prstGeom prst="rect">
            <a:avLst/>
          </a:prstGeom>
        </p:spPr>
      </p:pic>
      <p:pic>
        <p:nvPicPr>
          <p:cNvPr id="32" name="Picture 31"/>
          <p:cNvPicPr>
            <a:picLocks noChangeAspect="1"/>
          </p:cNvPicPr>
          <p:nvPr/>
        </p:nvPicPr>
        <p:blipFill>
          <a:blip r:embed="rId8"/>
          <a:stretch>
            <a:fillRect/>
          </a:stretch>
        </p:blipFill>
        <p:spPr>
          <a:xfrm>
            <a:off x="6984365" y="3348602"/>
            <a:ext cx="2082800" cy="406400"/>
          </a:xfrm>
          <a:prstGeom prst="rect">
            <a:avLst/>
          </a:prstGeom>
        </p:spPr>
      </p:pic>
      <p:pic>
        <p:nvPicPr>
          <p:cNvPr id="7" name="Picture 6"/>
          <p:cNvPicPr>
            <a:picLocks noChangeAspect="1"/>
          </p:cNvPicPr>
          <p:nvPr/>
        </p:nvPicPr>
        <p:blipFill rotWithShape="1">
          <a:blip r:embed="rId9"/>
          <a:srcRect l="15633" r="6529"/>
          <a:stretch/>
        </p:blipFill>
        <p:spPr>
          <a:xfrm>
            <a:off x="7274302" y="1600200"/>
            <a:ext cx="1792863" cy="3071157"/>
          </a:xfrm>
          <a:prstGeom prst="rect">
            <a:avLst/>
          </a:prstGeom>
        </p:spPr>
      </p:pic>
    </p:spTree>
    <p:extLst>
      <p:ext uri="{BB962C8B-B14F-4D97-AF65-F5344CB8AC3E}">
        <p14:creationId xmlns:p14="http://schemas.microsoft.com/office/powerpoint/2010/main" val="355608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logo_blueM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grpSp>
        <p:nvGrpSpPr>
          <p:cNvPr id="3" name="Group 2"/>
          <p:cNvGrpSpPr/>
          <p:nvPr/>
        </p:nvGrpSpPr>
        <p:grpSpPr>
          <a:xfrm>
            <a:off x="0" y="0"/>
            <a:ext cx="9144000" cy="1447800"/>
            <a:chOff x="0" y="0"/>
            <a:chExt cx="9144000" cy="1447800"/>
          </a:xfrm>
        </p:grpSpPr>
        <p:sp>
          <p:nvSpPr>
            <p:cNvPr id="4" name="Title 1"/>
            <p:cNvSpPr txBox="1">
              <a:spLocks/>
            </p:cNvSpPr>
            <p:nvPr/>
          </p:nvSpPr>
          <p:spPr>
            <a:xfrm>
              <a:off x="0" y="0"/>
              <a:ext cx="9144000" cy="1447800"/>
            </a:xfrm>
            <a:prstGeom prst="rect">
              <a:avLst/>
            </a:prstGeom>
            <a:solidFill>
              <a:sysClr val="window" lastClr="FFFFFF"/>
            </a:solidFill>
          </p:spPr>
          <p:txBody>
            <a:bodyPr vert="horz" lIns="91436" tIns="45717" rIns="91436" bIns="45717"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25525" defTabSz="914354">
                <a:defRPr/>
              </a:pPr>
              <a:r>
                <a:rPr lang="en-US" sz="4000" dirty="0" smtClean="0">
                  <a:solidFill>
                    <a:sysClr val="windowText" lastClr="000000"/>
                  </a:solidFill>
                  <a:latin typeface="Calibri"/>
                </a:rPr>
                <a:t>Plastics degradation in the </a:t>
              </a:r>
            </a:p>
            <a:p>
              <a:pPr marL="1025525" defTabSz="914354">
                <a:defRPr/>
              </a:pPr>
              <a:r>
                <a:rPr lang="en-US" sz="4000" dirty="0" smtClean="0">
                  <a:solidFill>
                    <a:sysClr val="windowText" lastClr="000000"/>
                  </a:solidFill>
                  <a:latin typeface="Calibri"/>
                </a:rPr>
                <a:t>marine environment</a:t>
              </a:r>
              <a:endParaRPr lang="en-US" sz="4000" dirty="0">
                <a:solidFill>
                  <a:sysClr val="windowText" lastClr="000000"/>
                </a:solidFill>
                <a:latin typeface="Calibri"/>
              </a:endParaRPr>
            </a:p>
          </p:txBody>
        </p:sp>
        <p:pic>
          <p:nvPicPr>
            <p:cNvPr id="5" name="Picture 4" descr="sealogo_blueM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948" y="94491"/>
              <a:ext cx="914400" cy="1111000"/>
            </a:xfrm>
            <a:prstGeom prst="rect">
              <a:avLst/>
            </a:prstGeom>
            <a:noFill/>
            <a:ln w="9525">
              <a:noFill/>
              <a:miter lim="800000"/>
              <a:headEnd/>
              <a:tailEnd/>
            </a:ln>
          </p:spPr>
        </p:pic>
        <p:sp>
          <p:nvSpPr>
            <p:cNvPr id="6" name="TextBox 5"/>
            <p:cNvSpPr txBox="1">
              <a:spLocks noChangeArrowheads="1"/>
            </p:cNvSpPr>
            <p:nvPr/>
          </p:nvSpPr>
          <p:spPr bwMode="auto">
            <a:xfrm>
              <a:off x="85258" y="1171755"/>
              <a:ext cx="1023681" cy="261610"/>
            </a:xfrm>
            <a:prstGeom prst="rect">
              <a:avLst/>
            </a:prstGeom>
            <a:noFill/>
            <a:ln w="9525">
              <a:noFill/>
              <a:miter lim="800000"/>
              <a:headEnd/>
              <a:tailEnd/>
            </a:ln>
          </p:spPr>
          <p:txBody>
            <a:bodyPr wrap="none">
              <a:spAutoFit/>
            </a:bodyPr>
            <a:lstStyle/>
            <a:p>
              <a:pPr defTabSz="457177"/>
              <a:r>
                <a:rPr lang="en-US" sz="1100" dirty="0">
                  <a:solidFill>
                    <a:srgbClr val="1D4880"/>
                  </a:solidFill>
                  <a:latin typeface="Arial"/>
                </a:rPr>
                <a:t>www.sea.edu</a:t>
              </a:r>
            </a:p>
          </p:txBody>
        </p:sp>
      </p:grpSp>
      <p:grpSp>
        <p:nvGrpSpPr>
          <p:cNvPr id="7" name="Group 6"/>
          <p:cNvGrpSpPr/>
          <p:nvPr/>
        </p:nvGrpSpPr>
        <p:grpSpPr>
          <a:xfrm>
            <a:off x="-2" y="3977400"/>
            <a:ext cx="9144000" cy="2858617"/>
            <a:chOff x="-2" y="3977400"/>
            <a:chExt cx="9144000" cy="2858617"/>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1681"/>
            <a:stretch/>
          </p:blipFill>
          <p:spPr>
            <a:xfrm>
              <a:off x="-2" y="3977400"/>
              <a:ext cx="9144000" cy="2858617"/>
            </a:xfrm>
            <a:prstGeom prst="rect">
              <a:avLst/>
            </a:prstGeom>
          </p:spPr>
        </p:pic>
        <p:grpSp>
          <p:nvGrpSpPr>
            <p:cNvPr id="9" name="Group 8"/>
            <p:cNvGrpSpPr/>
            <p:nvPr/>
          </p:nvGrpSpPr>
          <p:grpSpPr>
            <a:xfrm>
              <a:off x="6966151" y="6101861"/>
              <a:ext cx="885380" cy="369332"/>
              <a:chOff x="6966151" y="6101861"/>
              <a:chExt cx="885380" cy="369332"/>
            </a:xfrm>
          </p:grpSpPr>
          <p:sp>
            <p:nvSpPr>
              <p:cNvPr id="10" name="TextBox 9"/>
              <p:cNvSpPr txBox="1"/>
              <p:nvPr/>
            </p:nvSpPr>
            <p:spPr>
              <a:xfrm>
                <a:off x="6998677" y="6101861"/>
                <a:ext cx="852854" cy="369332"/>
              </a:xfrm>
              <a:prstGeom prst="rect">
                <a:avLst/>
              </a:prstGeom>
              <a:noFill/>
            </p:spPr>
            <p:txBody>
              <a:bodyPr wrap="square" rtlCol="0">
                <a:spAutoFit/>
              </a:bodyPr>
              <a:lstStyle/>
              <a:p>
                <a:r>
                  <a:rPr lang="en-US" dirty="0" smtClean="0"/>
                  <a:t>2 cm</a:t>
                </a:r>
                <a:endParaRPr lang="en-US" dirty="0"/>
              </a:p>
            </p:txBody>
          </p:sp>
          <p:cxnSp>
            <p:nvCxnSpPr>
              <p:cNvPr id="11" name="Straight Connector 10"/>
              <p:cNvCxnSpPr/>
              <p:nvPr/>
            </p:nvCxnSpPr>
            <p:spPr>
              <a:xfrm rot="5460000">
                <a:off x="7300259" y="5855676"/>
                <a:ext cx="17583"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6146800" y="1522031"/>
            <a:ext cx="2914951" cy="2414968"/>
            <a:chOff x="5066538" y="2033946"/>
            <a:chExt cx="3828802" cy="2937164"/>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538" y="2033946"/>
              <a:ext cx="3828802" cy="2937164"/>
            </a:xfrm>
            <a:prstGeom prst="rect">
              <a:avLst/>
            </a:prstGeom>
          </p:spPr>
        </p:pic>
        <p:sp>
          <p:nvSpPr>
            <p:cNvPr id="16" name="Rectangle 15"/>
            <p:cNvSpPr/>
            <p:nvPr/>
          </p:nvSpPr>
          <p:spPr>
            <a:xfrm>
              <a:off x="6776461" y="2063480"/>
              <a:ext cx="709918" cy="1013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p:nvPr/>
        </p:nvPicPr>
        <p:blipFill>
          <a:blip r:embed="rId5"/>
          <a:stretch>
            <a:fillRect/>
          </a:stretch>
        </p:blipFill>
        <p:spPr>
          <a:xfrm>
            <a:off x="126998" y="1520914"/>
            <a:ext cx="2806702" cy="2431086"/>
          </a:xfrm>
          <a:prstGeom prst="rect">
            <a:avLst/>
          </a:prstGeom>
        </p:spPr>
      </p:pic>
      <p:pic>
        <p:nvPicPr>
          <p:cNvPr id="18" name="Picture 17"/>
          <p:cNvPicPr/>
          <p:nvPr/>
        </p:nvPicPr>
        <p:blipFill>
          <a:blip r:embed="rId6"/>
          <a:stretch>
            <a:fillRect/>
          </a:stretch>
        </p:blipFill>
        <p:spPr>
          <a:xfrm>
            <a:off x="3127841" y="1508214"/>
            <a:ext cx="2853860" cy="2435876"/>
          </a:xfrm>
          <a:prstGeom prst="rect">
            <a:avLst/>
          </a:prstGeom>
        </p:spPr>
      </p:pic>
    </p:spTree>
    <p:extLst>
      <p:ext uri="{BB962C8B-B14F-4D97-AF65-F5344CB8AC3E}">
        <p14:creationId xmlns:p14="http://schemas.microsoft.com/office/powerpoint/2010/main" val="50225060"/>
      </p:ext>
    </p:extLst>
  </p:cSld>
  <p:clrMapOvr>
    <a:masterClrMapping/>
  </p:clrMapOvr>
</p:sld>
</file>

<file path=ppt/theme/theme1.xml><?xml version="1.0" encoding="utf-8"?>
<a:theme xmlns:a="http://schemas.openxmlformats.org/drawingml/2006/main" name="PPTtheme_blue">
  <a:themeElements>
    <a:clrScheme name="Custom 2">
      <a:dk1>
        <a:srgbClr val="FAE584"/>
      </a:dk1>
      <a:lt1>
        <a:srgbClr val="FAE584"/>
      </a:lt1>
      <a:dk2>
        <a:srgbClr val="FAE584"/>
      </a:dk2>
      <a:lt2>
        <a:srgbClr val="FAE584"/>
      </a:lt2>
      <a:accent1>
        <a:srgbClr val="FAE584"/>
      </a:accent1>
      <a:accent2>
        <a:srgbClr val="92D050"/>
      </a:accent2>
      <a:accent3>
        <a:srgbClr val="F8F8F8"/>
      </a:accent3>
      <a:accent4>
        <a:srgbClr val="8C3C14"/>
      </a:accent4>
      <a:accent5>
        <a:srgbClr val="FFC000"/>
      </a:accent5>
      <a:accent6>
        <a:srgbClr val="E78A5C"/>
      </a:accent6>
      <a:hlink>
        <a:srgbClr val="797979"/>
      </a:hlink>
      <a:folHlink>
        <a:srgbClr val="0000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CC"/>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CC"/>
        </a:dk2>
        <a:lt2>
          <a:srgbClr val="969696"/>
        </a:lt2>
        <a:accent1>
          <a:srgbClr val="FBDF53"/>
        </a:accent1>
        <a:accent2>
          <a:srgbClr val="FF9966"/>
        </a:accent2>
        <a:accent3>
          <a:srgbClr val="FFFFFF"/>
        </a:accent3>
        <a:accent4>
          <a:srgbClr val="000000"/>
        </a:accent4>
        <a:accent5>
          <a:srgbClr val="FDECB3"/>
        </a:accent5>
        <a:accent6>
          <a:srgbClr val="E78A5C"/>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TotalTime>
  <Words>1345</Words>
  <Application>Microsoft Office PowerPoint</Application>
  <PresentationFormat>On-screen Show (4:3)</PresentationFormat>
  <Paragraphs>89</Paragraphs>
  <Slides>9</Slides>
  <Notes>5</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PPTtheme_blue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Sea Education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Lavender Law</dc:creator>
  <cp:lastModifiedBy>Daly</cp:lastModifiedBy>
  <cp:revision>11</cp:revision>
  <dcterms:created xsi:type="dcterms:W3CDTF">2018-06-19T17:19:58Z</dcterms:created>
  <dcterms:modified xsi:type="dcterms:W3CDTF">2018-06-20T15:51:12Z</dcterms:modified>
</cp:coreProperties>
</file>