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aska, Michael J (US 3227)" initials="MMJ(3" lastIdx="1" clrIdx="0">
    <p:extLst>
      <p:ext uri="{19B8F6BF-5375-455C-9EA6-DF929625EA0E}">
        <p15:presenceInfo xmlns:p15="http://schemas.microsoft.com/office/powerpoint/2012/main" userId="S-1-5-21-1608413684-1126320247-1535859923-110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12C3-FD2D-4A0D-990B-E9AF5D2D3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18919-8550-4CE5-BBE5-3EA3931D2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FCDF-B13C-4E24-9F28-A9471112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5D9A6-2434-4304-9048-6A2AFB2A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CA46-6B40-4866-9903-76EC04F9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8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844A-FCF4-4EBF-9F95-F0A806E5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F4F14-8F18-4FC4-B490-BD822C60E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9B452-31F5-4F9A-A6A4-C2468601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69968-E163-45EB-B74A-9A3A82E3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57DBE-11DA-4F33-81E7-C0FD6376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BEF44-738D-40D0-8F87-E90A4935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C01B4-C178-4C6C-BF11-8273793D4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8029F-D871-4ED8-A750-5F4CABE8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88E73-5D85-42A9-A831-3A513396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04A67-F829-44CB-BEB4-62A3D9C2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F66C-B264-4726-8F34-8ED6B796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D1610-F0E8-42AF-99FA-4D9F705F1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A2117-204D-4451-A771-4C073506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BFA89-57FD-41B0-9462-5C554427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C4DE7-9E4C-4391-8930-84610F76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F4EE-8C7C-4F93-ABF3-F2260923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D7927-3982-465D-AC26-E76A39FB4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1DA4E-E3A6-4A1C-A681-6186A3BF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3B9D1-31DC-4A1F-B017-ECDBCD61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0B41-6CA4-432D-90D5-311D6992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095D-900E-4248-8DCF-BD290BAD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95E8-6111-47D4-A6E5-6DC811D27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C06BA-A54A-4A7C-8DC6-F00672342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17930-2620-4A0D-BE73-A6CF8320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33929-0867-4A77-A266-B972310D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FB49D-A5A4-45E8-A2CA-BC24FEF3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C15B-BEB4-4C18-B2EC-5AD80659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4E5C9-4885-49AD-BD43-3771D745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418F1-A066-4F6F-B78B-28C2FA408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9FEA1-E087-42F0-8D61-4E2CB118A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BA9DF-3710-4971-80E2-A703D9F82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3DCF7-2CDC-46EE-B6C2-40ED0A3C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52550-7998-42CB-848D-BF054CCD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25C2A-8F4C-45DD-8A09-5C64B176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5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0EED-F8F1-4BA1-BF48-75586734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2978F-24CA-4A7A-8F43-E0EF6DF7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FB301-F2C1-4C5A-83B2-F411440B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35434-2C03-43A5-9D80-891D4DF1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0FE5C-F712-4945-8586-B7C90B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AD23F-3B50-4F36-9CCF-3958BF06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3842-86CB-4E80-96DD-42AF6BF7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3ABC-BB09-4260-8B39-87EB240E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1B9AD-13CA-43C9-B594-82EFD15B6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5BCF3-6868-419E-9972-621228F8D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F793-1561-44B7-9E82-C63C1217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D4F7A-A70A-4639-8C8A-5F3B557D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7DB6C-47EF-4CBA-8EE2-49A0089E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5D1-F12E-4308-8B7B-8257C080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41E44-98E9-4944-AA40-F2CFD986D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B9617-2EF6-4888-A0A3-9AE6A1744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9C845-4642-470C-94EE-C1338BA9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F4380-F697-4787-8B1C-234CA0B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2B7B-C70C-4D38-90D9-5AA44D73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79409-30A9-4EAA-A64F-46CE2BC0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290FE-5421-4259-87FC-F963588C9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022CF-29A0-4058-B3EE-1F8B05B50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C99C-B1E6-4037-B7D8-5594A25CE5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FD185-5F21-480E-B29B-6B102DD0B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939B-ED08-4775-B8BD-6A0DD8A48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01BF-8836-4EC3-B0C4-47D6D489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7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ebertpub.com/doi/10.1089/ast.2020.224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4C5344-9D85-4F28-8F1B-766129FF9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04" t="-1" r="243" b="34232"/>
          <a:stretch/>
        </p:blipFill>
        <p:spPr>
          <a:xfrm>
            <a:off x="-26523" y="1207935"/>
            <a:ext cx="12218524" cy="5650065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48F839C-CF7F-4664-A952-E99FD00B07FE}"/>
              </a:ext>
            </a:extLst>
          </p:cNvPr>
          <p:cNvSpPr/>
          <p:nvPr/>
        </p:nvSpPr>
        <p:spPr>
          <a:xfrm>
            <a:off x="6082739" y="1027395"/>
            <a:ext cx="6023525" cy="540515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ttp://div27/2740/files/logos/Tribrand_WhiteText_CMYK_022615(583x110).jpg">
            <a:extLst>
              <a:ext uri="{FF2B5EF4-FFF2-40B4-BE49-F238E27FC236}">
                <a16:creationId xmlns:a16="http://schemas.microsoft.com/office/drawing/2014/main" id="{FB1A449D-B5FB-4014-9B35-187348FD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6" y="217560"/>
            <a:ext cx="3301027" cy="6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9F109-9A4B-4CBF-880D-7E69B03947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r="11482"/>
          <a:stretch/>
        </p:blipFill>
        <p:spPr>
          <a:xfrm>
            <a:off x="209550" y="1590738"/>
            <a:ext cx="1872637" cy="4213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43D220-2E38-4FC7-8450-2695BB6FC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37" t="16570" r="52093" b="6580"/>
          <a:stretch/>
        </p:blipFill>
        <p:spPr>
          <a:xfrm flipH="1">
            <a:off x="2225753" y="1590739"/>
            <a:ext cx="1063892" cy="421343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81164D-B3F2-40CC-BF24-2FA6175CB25D}"/>
              </a:ext>
            </a:extLst>
          </p:cNvPr>
          <p:cNvSpPr/>
          <p:nvPr/>
        </p:nvSpPr>
        <p:spPr>
          <a:xfrm>
            <a:off x="2677168" y="5647363"/>
            <a:ext cx="52184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F3B63-C2FB-4381-81B1-CE800C576502}"/>
              </a:ext>
            </a:extLst>
          </p:cNvPr>
          <p:cNvSpPr txBox="1"/>
          <p:nvPr/>
        </p:nvSpPr>
        <p:spPr>
          <a:xfrm>
            <a:off x="2640721" y="5386642"/>
            <a:ext cx="58541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DC888-CAD3-4674-B322-4BE88095ADB1}"/>
              </a:ext>
            </a:extLst>
          </p:cNvPr>
          <p:cNvSpPr/>
          <p:nvPr/>
        </p:nvSpPr>
        <p:spPr>
          <a:xfrm>
            <a:off x="2448897" y="1814864"/>
            <a:ext cx="332056" cy="32281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3C51B-64C4-4C78-953A-1AD7D9FD0719}"/>
              </a:ext>
            </a:extLst>
          </p:cNvPr>
          <p:cNvSpPr txBox="1"/>
          <p:nvPr/>
        </p:nvSpPr>
        <p:spPr>
          <a:xfrm>
            <a:off x="2040883" y="5870660"/>
            <a:ext cx="1505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from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93.8 m depth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4A20F4-A174-42EF-A3D7-60CE820CBDBE}"/>
              </a:ext>
            </a:extLst>
          </p:cNvPr>
          <p:cNvCxnSpPr>
            <a:cxnSpLocks/>
          </p:cNvCxnSpPr>
          <p:nvPr/>
        </p:nvCxnSpPr>
        <p:spPr>
          <a:xfrm flipH="1">
            <a:off x="2780953" y="1582809"/>
            <a:ext cx="673055" cy="229619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3C5234-1E4B-4EF1-B6A1-CA02B715A475}"/>
              </a:ext>
            </a:extLst>
          </p:cNvPr>
          <p:cNvSpPr txBox="1"/>
          <p:nvPr/>
        </p:nvSpPr>
        <p:spPr>
          <a:xfrm>
            <a:off x="3439251" y="5870660"/>
            <a:ext cx="26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Hotspot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 and fluorescence spectra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724A4C-6DDE-48B9-ADAC-364A54410330}"/>
              </a:ext>
            </a:extLst>
          </p:cNvPr>
          <p:cNvSpPr txBox="1"/>
          <p:nvPr/>
        </p:nvSpPr>
        <p:spPr>
          <a:xfrm>
            <a:off x="4073496" y="5457583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 [nm]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EE40DE-E093-463D-81D4-9AD1D3A821E7}"/>
              </a:ext>
            </a:extLst>
          </p:cNvPr>
          <p:cNvSpPr txBox="1"/>
          <p:nvPr/>
        </p:nvSpPr>
        <p:spPr>
          <a:xfrm rot="16200000">
            <a:off x="3013083" y="4686818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EAC675-B9EE-40CC-8F38-52C21B758A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08" t="14188" r="24715" b="13728"/>
          <a:stretch/>
        </p:blipFill>
        <p:spPr>
          <a:xfrm flipH="1">
            <a:off x="3485756" y="1590738"/>
            <a:ext cx="2389353" cy="2273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57FDA47-FC05-4810-BC26-EE116EA1CF9A}"/>
              </a:ext>
            </a:extLst>
          </p:cNvPr>
          <p:cNvSpPr/>
          <p:nvPr/>
        </p:nvSpPr>
        <p:spPr>
          <a:xfrm>
            <a:off x="5038977" y="3721946"/>
            <a:ext cx="722137" cy="5580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405040-CB23-48C7-89EC-1CC4D61B1943}"/>
              </a:ext>
            </a:extLst>
          </p:cNvPr>
          <p:cNvSpPr txBox="1"/>
          <p:nvPr/>
        </p:nvSpPr>
        <p:spPr>
          <a:xfrm>
            <a:off x="5071450" y="3472848"/>
            <a:ext cx="585417" cy="276999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C1AAAB-BDFB-420F-A860-6FDD17E12D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38" t="12316" r="13723" b="13543"/>
          <a:stretch/>
        </p:blipFill>
        <p:spPr>
          <a:xfrm>
            <a:off x="3578761" y="4075226"/>
            <a:ext cx="2269713" cy="13659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A46636-C53A-4C65-AF6B-51AF761039C4}"/>
              </a:ext>
            </a:extLst>
          </p:cNvPr>
          <p:cNvCxnSpPr>
            <a:cxnSpLocks/>
          </p:cNvCxnSpPr>
          <p:nvPr/>
        </p:nvCxnSpPr>
        <p:spPr>
          <a:xfrm flipH="1" flipV="1">
            <a:off x="2786597" y="2095451"/>
            <a:ext cx="667408" cy="1768324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ACB6F01-E256-411B-BC32-1263FE6C8806}"/>
              </a:ext>
            </a:extLst>
          </p:cNvPr>
          <p:cNvSpPr txBox="1"/>
          <p:nvPr/>
        </p:nvSpPr>
        <p:spPr>
          <a:xfrm>
            <a:off x="3192487" y="5438890"/>
            <a:ext cx="947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 nm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11A5F7-EE69-4156-ADCD-34C420F07BD1}"/>
              </a:ext>
            </a:extLst>
          </p:cNvPr>
          <p:cNvSpPr txBox="1"/>
          <p:nvPr/>
        </p:nvSpPr>
        <p:spPr>
          <a:xfrm>
            <a:off x="5364159" y="5471139"/>
            <a:ext cx="88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 nm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C3EF4C-2713-4685-A9B4-23378D787447}"/>
              </a:ext>
            </a:extLst>
          </p:cNvPr>
          <p:cNvSpPr txBox="1"/>
          <p:nvPr/>
        </p:nvSpPr>
        <p:spPr>
          <a:xfrm>
            <a:off x="3533481" y="1620910"/>
            <a:ext cx="1060249" cy="261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hotspot detail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A442C2-8AF4-495D-B4DD-AEE9A79F3616}"/>
              </a:ext>
            </a:extLst>
          </p:cNvPr>
          <p:cNvSpPr txBox="1"/>
          <p:nvPr/>
        </p:nvSpPr>
        <p:spPr>
          <a:xfrm>
            <a:off x="-42811" y="5870660"/>
            <a:ext cx="217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Instrument-drill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Greenland ice borehole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346C7D-2EAC-42B6-B91D-2F0510592D88}"/>
              </a:ext>
            </a:extLst>
          </p:cNvPr>
          <p:cNvSpPr txBox="1"/>
          <p:nvPr/>
        </p:nvSpPr>
        <p:spPr>
          <a:xfrm>
            <a:off x="6144626" y="97851"/>
            <a:ext cx="5825040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of a down-borehole Deep UV instrument for the detection of microbes and organics in the icy crusts of the Ocean Worlds</a:t>
            </a:r>
          </a:p>
          <a:p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Malaska and co-authors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305E29-B840-4B2E-88D7-7A36E5DD7475}"/>
              </a:ext>
            </a:extLst>
          </p:cNvPr>
          <p:cNvSpPr txBox="1"/>
          <p:nvPr/>
        </p:nvSpPr>
        <p:spPr>
          <a:xfrm>
            <a:off x="6144626" y="1545619"/>
            <a:ext cx="58870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Deep Ice will be the first habitable environment encountered during deep drilling in the Ocean Worlds. We developed an Deep-UV fluorescence instrument for detecting microbes and organics in a drilled  ice borehole.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We drilled to 105 m deep in the Greenland ice sheet. With our instrument integrated into the drill string, we detected fluorescent organic and microbial concentrated spots in both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glacial ice. 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 This instrument can be used to detect biosignatures in the icy crusts of the Ocean Worlds as well as further exploration of Deep Ice habitats on Earth.</a:t>
            </a:r>
            <a:endParaRPr lang="en-US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A23F93-3055-4D6E-B914-7BA8FE617810}"/>
              </a:ext>
            </a:extLst>
          </p:cNvPr>
          <p:cNvSpPr txBox="1"/>
          <p:nvPr/>
        </p:nvSpPr>
        <p:spPr>
          <a:xfrm>
            <a:off x="6144626" y="6117067"/>
            <a:ext cx="5708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an award to R. Bhartia through the NASA PSTAR program.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4C9118-BD0C-4021-B1F8-658008526600}"/>
              </a:ext>
            </a:extLst>
          </p:cNvPr>
          <p:cNvSpPr/>
          <p:nvPr/>
        </p:nvSpPr>
        <p:spPr>
          <a:xfrm>
            <a:off x="6144626" y="5230906"/>
            <a:ext cx="60235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Malaska, M.J., Bhartia, R., Manatt, K.S., 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Priscu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J.C., Abbey, W.J., Mellerowicz, B., Palmowski, J., Paulsen, G.L. Zacny, K., Eshelman, E.J., D’Andrilli, J., 2020. Subsurface </a:t>
            </a:r>
            <a:r>
              <a:rPr lang="en-US" sz="1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situ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detection of microbes and diverse organic matter hotspots in the Greenland ice sheet. Astrobiology 20, in press. 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10.1089/ast.2020.2241</a:t>
            </a:r>
          </a:p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Link to open-access article: </a:t>
            </a:r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https://www.liebertpub.com/doi/10.1089/ast.2020.2241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F5721A-2951-48C5-AADC-037FF6733254}"/>
              </a:ext>
            </a:extLst>
          </p:cNvPr>
          <p:cNvSpPr/>
          <p:nvPr/>
        </p:nvSpPr>
        <p:spPr>
          <a:xfrm>
            <a:off x="6144626" y="6561597"/>
            <a:ext cx="62229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California Institute of Technology. U.S. Government sponsorship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31443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302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Malaska, Michael J (US 3227)</dc:creator>
  <cp:lastModifiedBy>Malaska, Michael J (US 3227)</cp:lastModifiedBy>
  <cp:revision>11</cp:revision>
  <dcterms:created xsi:type="dcterms:W3CDTF">2020-07-28T23:49:13Z</dcterms:created>
  <dcterms:modified xsi:type="dcterms:W3CDTF">2020-08-13T14:04:52Z</dcterms:modified>
</cp:coreProperties>
</file>