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96" r:id="rId2"/>
    <p:sldId id="673" r:id="rId3"/>
    <p:sldId id="696" r:id="rId4"/>
    <p:sldId id="612" r:id="rId5"/>
    <p:sldId id="722" r:id="rId6"/>
    <p:sldId id="689" r:id="rId7"/>
    <p:sldId id="690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atthias" initials="PM" lastIdx="1" clrIdx="0">
    <p:extLst>
      <p:ext uri="{19B8F6BF-5375-455C-9EA6-DF929625EA0E}">
        <p15:presenceInfo xmlns:p15="http://schemas.microsoft.com/office/powerpoint/2012/main" userId="Paul Matthi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FF9127"/>
    <a:srgbClr val="DE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9" autoAdjust="0"/>
    <p:restoredTop sz="95782"/>
  </p:normalViewPr>
  <p:slideViewPr>
    <p:cSldViewPr snapToGrid="0" snapToObjects="1">
      <p:cViewPr varScale="1">
        <p:scale>
          <a:sx n="104" d="100"/>
          <a:sy n="104" d="100"/>
        </p:scale>
        <p:origin x="5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4F6B13-5834-F44B-87BD-AE6900766A5F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8E35B28-77C5-9242-B518-7F2EBA0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463EA-26D9-4971-BA92-744A00ED757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463EA-26D9-4971-BA92-744A00ED757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53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1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19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75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6071"/>
            <a:ext cx="5181600" cy="443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6071"/>
            <a:ext cx="5181600" cy="443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60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32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7158"/>
            <a:ext cx="5157787" cy="3572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32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7158"/>
            <a:ext cx="5183188" cy="3572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9518"/>
            <a:ext cx="10515600" cy="44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349189" y="6356350"/>
            <a:ext cx="292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F5D831-06B2-D543-8946-72CD43B51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el.noaa.gov/eoi/axial_blog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38080-C9E9-D348-90AD-96C5F81DB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</a:t>
            </a:fld>
            <a:endParaRPr lang="en-US"/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320CD07D-B181-994A-A753-9976D36A8FE9}"/>
              </a:ext>
            </a:extLst>
          </p:cNvPr>
          <p:cNvSpPr/>
          <p:nvPr/>
        </p:nvSpPr>
        <p:spPr>
          <a:xfrm>
            <a:off x="9661134" y="2590549"/>
            <a:ext cx="1071028" cy="335296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41400">
              <a:defRPr sz="7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4" name="Rectangle">
            <a:extLst>
              <a:ext uri="{FF2B5EF4-FFF2-40B4-BE49-F238E27FC236}">
                <a16:creationId xmlns:a16="http://schemas.microsoft.com/office/drawing/2014/main" id="{A4EC8F5A-9CF7-D54A-9F03-4C84BEE39FC7}"/>
              </a:ext>
            </a:extLst>
          </p:cNvPr>
          <p:cNvSpPr/>
          <p:nvPr/>
        </p:nvSpPr>
        <p:spPr>
          <a:xfrm>
            <a:off x="941520" y="1497855"/>
            <a:ext cx="11055115" cy="11963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41400">
              <a:defRPr sz="7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6" name="Screen shot 2016-05-11 at 1.12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98" y="1081289"/>
            <a:ext cx="5394123" cy="4139055"/>
          </a:xfrm>
          <a:prstGeom prst="rect">
            <a:avLst/>
          </a:prstGeom>
          <a:effectLst>
            <a:outerShdw blurRad="63500" dist="1270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9A3A4E-92A3-B544-A74B-726617D7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2" y="72326"/>
            <a:ext cx="10515600" cy="1100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Regional Cabled Array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6358148" y="774120"/>
            <a:ext cx="5638489" cy="105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900 km of high-bandwidth (10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Gbs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) and high-power (8 kW) primary cables and 7 nodes (seafloor substations), and shore station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FDCBB7-A7E3-854A-A0F0-D86E627D23B8}"/>
              </a:ext>
            </a:extLst>
          </p:cNvPr>
          <p:cNvSpPr/>
          <p:nvPr/>
        </p:nvSpPr>
        <p:spPr>
          <a:xfrm>
            <a:off x="5834401" y="903663"/>
            <a:ext cx="264695" cy="264695"/>
          </a:xfrm>
          <a:prstGeom prst="ellipse">
            <a:avLst/>
          </a:prstGeom>
          <a:effectLst>
            <a:outerShdw blurRad="63500" dist="381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6358147" y="2345237"/>
            <a:ext cx="6080818" cy="113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18 junction boxes (substations) provide 375V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and 1 Gb/s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6358147" y="3332454"/>
            <a:ext cx="5638488" cy="77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6 up to 2900 m-tall moorings with instrumented wire crawlers connected to the cable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6358148" y="4106798"/>
            <a:ext cx="5638487" cy="1131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&gt;140 instruments provide 24/7 real-time data with two-way communication – response capabilities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6358147" y="5036045"/>
            <a:ext cx="5833853" cy="116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Highly expandable for science, education, industry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FDCBB7-A7E3-854A-A0F0-D86E627D23B8}"/>
              </a:ext>
            </a:extLst>
          </p:cNvPr>
          <p:cNvSpPr/>
          <p:nvPr/>
        </p:nvSpPr>
        <p:spPr>
          <a:xfrm>
            <a:off x="5843695" y="2640502"/>
            <a:ext cx="264695" cy="264695"/>
          </a:xfrm>
          <a:prstGeom prst="ellipse">
            <a:avLst/>
          </a:prstGeom>
          <a:effectLst>
            <a:outerShdw blurRad="63500" dist="381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FDCBB7-A7E3-854A-A0F0-D86E627D23B8}"/>
              </a:ext>
            </a:extLst>
          </p:cNvPr>
          <p:cNvSpPr/>
          <p:nvPr/>
        </p:nvSpPr>
        <p:spPr>
          <a:xfrm>
            <a:off x="5843694" y="3450140"/>
            <a:ext cx="264695" cy="264695"/>
          </a:xfrm>
          <a:prstGeom prst="ellipse">
            <a:avLst/>
          </a:prstGeom>
          <a:effectLst>
            <a:outerShdw blurRad="63500" dist="381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FDCBB7-A7E3-854A-A0F0-D86E627D23B8}"/>
              </a:ext>
            </a:extLst>
          </p:cNvPr>
          <p:cNvSpPr/>
          <p:nvPr/>
        </p:nvSpPr>
        <p:spPr>
          <a:xfrm>
            <a:off x="5831305" y="4226044"/>
            <a:ext cx="264695" cy="264695"/>
          </a:xfrm>
          <a:prstGeom prst="ellipse">
            <a:avLst/>
          </a:prstGeom>
          <a:effectLst>
            <a:outerShdw blurRad="63500" dist="381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FDCBB7-A7E3-854A-A0F0-D86E627D23B8}"/>
              </a:ext>
            </a:extLst>
          </p:cNvPr>
          <p:cNvSpPr/>
          <p:nvPr/>
        </p:nvSpPr>
        <p:spPr>
          <a:xfrm>
            <a:off x="5846196" y="5320115"/>
            <a:ext cx="264695" cy="264695"/>
          </a:xfrm>
          <a:prstGeom prst="ellipse">
            <a:avLst/>
          </a:prstGeom>
          <a:effectLst>
            <a:outerShdw blurRad="63500" dist="381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7226896" y="100891"/>
            <a:ext cx="5758439" cy="992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Primary Infrastructure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B6D096F-E7B7-594C-A96B-82CE7C741D19}"/>
              </a:ext>
            </a:extLst>
          </p:cNvPr>
          <p:cNvSpPr txBox="1">
            <a:spLocks/>
          </p:cNvSpPr>
          <p:nvPr/>
        </p:nvSpPr>
        <p:spPr>
          <a:xfrm>
            <a:off x="6939578" y="1718580"/>
            <a:ext cx="5758439" cy="106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Secondary Infrastructure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098311-8541-5E43-B335-7652828DFFB4}"/>
              </a:ext>
            </a:extLst>
          </p:cNvPr>
          <p:cNvSpPr/>
          <p:nvPr/>
        </p:nvSpPr>
        <p:spPr>
          <a:xfrm>
            <a:off x="2726064" y="5393309"/>
            <a:ext cx="264695" cy="264695"/>
          </a:xfrm>
          <a:prstGeom prst="ellipse">
            <a:avLst/>
          </a:prstGeom>
          <a:gradFill flip="none" rotWithShape="1">
            <a:gsLst>
              <a:gs pos="0">
                <a:srgbClr val="8EFA00">
                  <a:shade val="30000"/>
                  <a:satMod val="115000"/>
                </a:srgbClr>
              </a:gs>
              <a:gs pos="50000">
                <a:srgbClr val="8EFA00">
                  <a:shade val="67500"/>
                  <a:satMod val="115000"/>
                </a:srgbClr>
              </a:gs>
              <a:gs pos="100000">
                <a:srgbClr val="8EFA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30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83E8EB-C958-0B4B-8DFA-273BA9A88B6C}"/>
              </a:ext>
            </a:extLst>
          </p:cNvPr>
          <p:cNvSpPr txBox="1">
            <a:spLocks/>
          </p:cNvSpPr>
          <p:nvPr/>
        </p:nvSpPr>
        <p:spPr>
          <a:xfrm>
            <a:off x="3042141" y="5291939"/>
            <a:ext cx="1842718" cy="506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Cabled moorings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5477E6-1335-1E45-B91B-DD542EBD5740}"/>
              </a:ext>
            </a:extLst>
          </p:cNvPr>
          <p:cNvSpPr/>
          <p:nvPr/>
        </p:nvSpPr>
        <p:spPr>
          <a:xfrm>
            <a:off x="331211" y="5393309"/>
            <a:ext cx="213171" cy="191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F89544"/>
              </a:gs>
              <a:gs pos="100000">
                <a:srgbClr val="C00000"/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sunse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C61702-D797-7C47-98C1-A633692437B1}"/>
              </a:ext>
            </a:extLst>
          </p:cNvPr>
          <p:cNvSpPr txBox="1">
            <a:spLocks/>
          </p:cNvSpPr>
          <p:nvPr/>
        </p:nvSpPr>
        <p:spPr>
          <a:xfrm>
            <a:off x="580408" y="5251152"/>
            <a:ext cx="1842718" cy="506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0" dist="50800" dir="5400000" sy="-100000" algn="bl" rotWithShape="0"/>
                </a:effectLst>
              </a:rPr>
              <a:t>Primary Nodes</a:t>
            </a:r>
          </a:p>
        </p:txBody>
      </p:sp>
    </p:spTree>
    <p:extLst>
      <p:ext uri="{BB962C8B-B14F-4D97-AF65-F5344CB8AC3E}">
        <p14:creationId xmlns:p14="http://schemas.microsoft.com/office/powerpoint/2010/main" val="155274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669"/>
            <a:ext cx="12192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Cabled Axial Seamount:  2015 Eruption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8827" y="1753644"/>
            <a:ext cx="10935222" cy="3795386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Largest &amp; most active volcano on Juan de Fuca Ridge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Eruptions in 1998, 2011, and 2015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Observations of 24 April 2015 eruption: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&gt;8,000 earthquakes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Seafloor fell 2.4 m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&gt;30,000 explosive events associated with eruption of thick lava flow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Billions of novel microbes ejected into overlying water column</a:t>
            </a:r>
          </a:p>
          <a:p>
            <a:r>
              <a:rPr lang="en-US" altLang="en-US" dirty="0">
                <a:ea typeface="MS PGothic" panose="020B0600070205080204" pitchFamily="34" charset="-128"/>
              </a:rPr>
              <a:t>Chadwick et al. (GRL 2016), </a:t>
            </a:r>
            <a:r>
              <a:rPr lang="en-US" altLang="en-US" dirty="0" err="1">
                <a:ea typeface="MS PGothic" panose="020B0600070205080204" pitchFamily="34" charset="-128"/>
              </a:rPr>
              <a:t>Nooner</a:t>
            </a:r>
            <a:r>
              <a:rPr lang="en-US" altLang="en-US" dirty="0">
                <a:ea typeface="MS PGothic" panose="020B0600070205080204" pitchFamily="34" charset="-128"/>
              </a:rPr>
              <a:t> &amp; Chadwick (Science 2016), Wilcock et al. (Science 2016), … </a:t>
            </a:r>
            <a:endParaRPr lang="en-US" altLang="en-US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5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940"/>
            <a:ext cx="121920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Cabled Axial Seamount: 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DC15D7-32A8-4189-B85D-6CC1CC797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182" y="761540"/>
            <a:ext cx="8177636" cy="4306934"/>
          </a:xfr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C24D503-32F2-4D65-84C0-CFC23E54D37B}"/>
              </a:ext>
            </a:extLst>
          </p:cNvPr>
          <p:cNvSpPr txBox="1">
            <a:spLocks/>
          </p:cNvSpPr>
          <p:nvPr/>
        </p:nvSpPr>
        <p:spPr bwMode="auto">
          <a:xfrm>
            <a:off x="608711" y="5324987"/>
            <a:ext cx="10974577" cy="70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C3C3C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C3C3C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kern="0" dirty="0">
                <a:solidFill>
                  <a:schemeClr val="tx1"/>
                </a:solidFill>
              </a:rPr>
              <a:t>First place in world </a:t>
            </a:r>
            <a:r>
              <a:rPr lang="en-US" altLang="ja-JP" kern="0" dirty="0">
                <a:solidFill>
                  <a:schemeClr val="tx1"/>
                </a:solidFill>
              </a:rPr>
              <a:t>ocean where prediction of a </a:t>
            </a:r>
            <a:r>
              <a:rPr lang="en-US" altLang="en-US" kern="0" dirty="0">
                <a:solidFill>
                  <a:schemeClr val="tx1"/>
                </a:solidFill>
              </a:rPr>
              <a:t>submarine eruption can be tested.  Chadwick &amp; </a:t>
            </a:r>
            <a:r>
              <a:rPr lang="en-US" altLang="en-US" kern="0" dirty="0" err="1">
                <a:solidFill>
                  <a:schemeClr val="tx1"/>
                </a:solidFill>
              </a:rPr>
              <a:t>Nooner</a:t>
            </a:r>
            <a:r>
              <a:rPr lang="en-US" altLang="en-US" kern="0" dirty="0">
                <a:solidFill>
                  <a:schemeClr val="tx1"/>
                </a:solidFill>
              </a:rPr>
              <a:t> (</a:t>
            </a:r>
            <a:r>
              <a:rPr lang="en-US" altLang="en-US" kern="0" dirty="0">
                <a:solidFill>
                  <a:schemeClr val="tx1"/>
                </a:solidFill>
                <a:hlinkClick r:id="rId3"/>
              </a:rPr>
              <a:t>https://www.pmel.noaa.gov/eoi/axial_blog.html</a:t>
            </a:r>
            <a:r>
              <a:rPr lang="en-US" altLang="en-US" kern="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122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B925-2E56-4E1D-A00B-1A2E20E9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189"/>
            <a:ext cx="12192000" cy="8415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CCF0-E412-420A-BB61-FE726EF7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403"/>
            <a:ext cx="10515600" cy="44375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data</a:t>
            </a:r>
          </a:p>
          <a:p>
            <a:pPr lvl="1"/>
            <a:r>
              <a:rPr lang="en-US" dirty="0"/>
              <a:t>GUI data portal, raw data archive, M2M interface, ERDDAP</a:t>
            </a:r>
          </a:p>
          <a:p>
            <a:r>
              <a:rPr lang="en-US" dirty="0"/>
              <a:t>Modify the sampling</a:t>
            </a:r>
          </a:p>
          <a:p>
            <a:pPr lvl="1"/>
            <a:r>
              <a:rPr lang="en-US" dirty="0"/>
              <a:t>Change glider or AUV track, change sample timing</a:t>
            </a:r>
          </a:p>
          <a:p>
            <a:r>
              <a:rPr lang="en-US" dirty="0"/>
              <a:t>Add instruments to a platform</a:t>
            </a:r>
          </a:p>
          <a:p>
            <a:pPr lvl="1"/>
            <a:r>
              <a:rPr lang="en-US" dirty="0"/>
              <a:t>Self-powered, self-logging or connected to OOI infrastructure</a:t>
            </a:r>
          </a:p>
          <a:p>
            <a:r>
              <a:rPr lang="en-US" dirty="0"/>
              <a:t>Add platform to an Array</a:t>
            </a:r>
          </a:p>
          <a:p>
            <a:pPr lvl="1"/>
            <a:r>
              <a:rPr lang="en-US" dirty="0"/>
              <a:t>Supplemental glider, nearby mooring</a:t>
            </a:r>
          </a:p>
          <a:p>
            <a:r>
              <a:rPr lang="en-US" dirty="0"/>
              <a:t>Ancillary work on OOI cruise</a:t>
            </a:r>
          </a:p>
          <a:p>
            <a:r>
              <a:rPr lang="en-US" dirty="0"/>
              <a:t>Potential Pioneer Array move in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38867-A366-4909-A56B-3BA52BD23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Performance To Date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9714"/>
          <a:ext cx="10667999" cy="3886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5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Array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Asset Type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Number of Science Sensors (AWP)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Number of Science Sensors Deployed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Expected Science Data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Total OOI: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Assets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593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564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91%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Pioneer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Assets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113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84%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Endurance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Assets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172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82%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Irminger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Assets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113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113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95%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Station Papa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Assets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55 South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Global Surface Mooring 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80%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Regional Cabled Array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Array Total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147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88%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Science Instruments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71601"/>
          <a:ext cx="8229600" cy="418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5-Letter Code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Conductivity, Temperature, Depth (CTD)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CTDBP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SeaBird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SBE 16plusV2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CTDGV, CTDAV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SeaBird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SBE GP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Seafloor pressure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PRESF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SeaBird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SBE 26plus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Dissolved Oxygen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DOFST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SeaBird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SBE 43F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DOSTA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Aanderaa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AADI optode 4831, 4330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Acoustic Doppler Current Velocity (ADCP)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ADCPA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Teledyne RDI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Explorer 600 DVL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Navigator 600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ADCPS, ADCPT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Teledyne RDI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WorkHorse, LongRanger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Single Point Velocity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VELPT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Nortek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Aquadopp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3-D Velocity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VEL3D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Nortek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Vector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Surface Wave Spectra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WAVSS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Axys Technologies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TRIAXYS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 Covariance Flux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FDCHP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WHOI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DCFS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Bulk Meteorology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METBK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 Engineering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ASIMET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Science Instruments, cont.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71597"/>
          <a:ext cx="8229600" cy="387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5-Letter Code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Multi-Channel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Fluorometer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WET Labs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 Triplet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 Puck BB3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Optical Attenuation and Absorption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OPTAA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WET Labs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AC-S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Photosynthetically Available Radiation (PAR)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WET Labs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 PAR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Biospherical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QSP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Spectral Irradiance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SPKIR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Satlantic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OCR507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Nitrate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NUTNR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Satlantic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SUNA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Partial Pressure of CO2 in Air &amp; Water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PCO2A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Pro-Oceanus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pCO2-PRO with ATM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Partial Pressure of CO2 in Water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PCO2W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Sunburst Sensors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SAMI-CO2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PHSEN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Sunburst Sensors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SAMI-pH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Bio-Acoustic Sonar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ZPLSC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ASL Environmental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AZFP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086" y="5471413"/>
            <a:ext cx="1145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Pioneer Array: ~18 instrument types, &gt;25 instrument models, ~150 total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54075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555</Words>
  <Application>Microsoft Office PowerPoint</Application>
  <PresentationFormat>Widescreen</PresentationFormat>
  <Paragraphs>178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Cambria</vt:lpstr>
      <vt:lpstr>Times New Roman</vt:lpstr>
      <vt:lpstr>Office Theme</vt:lpstr>
      <vt:lpstr>Regional Cabled Array </vt:lpstr>
      <vt:lpstr>Cabled Axial Seamount:  2015 Eruption</vt:lpstr>
      <vt:lpstr>Cabled Axial Seamount:  Prediction</vt:lpstr>
      <vt:lpstr>Opportunities</vt:lpstr>
      <vt:lpstr>2019 Performance To Date</vt:lpstr>
      <vt:lpstr>Core Science Instruments</vt:lpstr>
      <vt:lpstr>Core Science Instruments, cont.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 Palanza</cp:lastModifiedBy>
  <cp:revision>472</cp:revision>
  <cp:lastPrinted>2019-10-18T15:31:50Z</cp:lastPrinted>
  <dcterms:created xsi:type="dcterms:W3CDTF">2015-11-30T20:15:52Z</dcterms:created>
  <dcterms:modified xsi:type="dcterms:W3CDTF">2019-12-16T16:06:40Z</dcterms:modified>
</cp:coreProperties>
</file>