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0160000" cy="7620000"/>
  <p:notesSz cx="6858000" cy="9144000"/>
  <p:defaultTextStyle>
    <a:lvl1pPr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1pPr>
    <a:lvl2pPr indent="2667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2pPr>
    <a:lvl3pPr indent="5334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3pPr>
    <a:lvl4pPr indent="8001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4pPr>
    <a:lvl5pPr indent="10668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5pPr>
    <a:lvl6pPr indent="13335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6pPr>
    <a:lvl7pPr indent="16129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7pPr>
    <a:lvl8pPr indent="18796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8pPr>
    <a:lvl9pPr indent="2146300" algn="ctr" defTabSz="457200">
      <a:defRPr sz="3500" i="1">
        <a:solidFill>
          <a:srgbClr val="FFFFFF"/>
        </a:solidFill>
        <a:latin typeface="+mn-lt"/>
        <a:ea typeface="+mn-ea"/>
        <a:cs typeface="+mn-cs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88" y="-102"/>
      </p:cViewPr>
      <p:guideLst>
        <p:guide orient="horz" pos="24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614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mechanics of earthworks based on rudiments of soil physics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90600" y="3924300"/>
            <a:ext cx="8178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990600" y="0"/>
            <a:ext cx="8178800" cy="1600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deo_logo_transparent.png"/>
          <p:cNvPicPr/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deo_logo_transparent.png"/>
          <p:cNvPicPr/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119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0600" y="1803400"/>
            <a:ext cx="8178800" cy="482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1pPr>
      <a:lvl2pPr indent="2286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2pPr>
      <a:lvl3pPr indent="4572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3pPr>
      <a:lvl4pPr indent="6858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4pPr>
      <a:lvl5pPr indent="9144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5pPr>
      <a:lvl6pPr indent="11430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6pPr>
      <a:lvl7pPr indent="13716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7pPr>
      <a:lvl8pPr indent="16002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8pPr>
      <a:lvl9pPr indent="1828800" defTabSz="457200">
        <a:defRPr sz="4800" i="1">
          <a:solidFill>
            <a:srgbClr val="D1FEFF"/>
          </a:solidFill>
          <a:latin typeface="+mn-lt"/>
          <a:ea typeface="+mn-ea"/>
          <a:cs typeface="+mn-cs"/>
          <a:sym typeface="Times New Roman"/>
        </a:defRPr>
      </a:lvl9pPr>
    </p:titleStyle>
    <p:bodyStyle>
      <a:lvl1pPr marL="6985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1pPr>
      <a:lvl2pPr marL="10414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2pPr>
      <a:lvl3pPr marL="13843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3pPr>
      <a:lvl4pPr marL="17399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4pPr>
      <a:lvl5pPr marL="20828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5pPr>
      <a:lvl6pPr marL="24257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6pPr>
      <a:lvl7pPr marL="27686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7pPr>
      <a:lvl8pPr marL="31115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8pPr>
      <a:lvl9pPr marL="3454400" indent="-444500" defTabSz="457200">
        <a:spcBef>
          <a:spcPts val="1900"/>
        </a:spcBef>
        <a:buSzPct val="171000"/>
        <a:buChar char="•"/>
        <a:defRPr sz="3600" i="1">
          <a:solidFill>
            <a:srgbClr val="FFFFFF"/>
          </a:solidFill>
          <a:latin typeface="+mn-lt"/>
          <a:ea typeface="+mn-ea"/>
          <a:cs typeface="+mn-cs"/>
          <a:sym typeface="Times New Roman"/>
        </a:defRPr>
      </a:lvl9pPr>
    </p:bodyStyle>
    <p:otherStyle>
      <a:lvl1pPr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quiggl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8700" y="-266700"/>
            <a:ext cx="5664200" cy="838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3447575" y="443286"/>
            <a:ext cx="6368646" cy="3576651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D1FEFF"/>
                </a:solidFill>
              </a:rPr>
              <a:t>I         Poroelasticity: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D1FEFF"/>
                </a:solidFill>
              </a:rPr>
              <a:t>A Review of Poroelastic Theory and its Application to Seafloor Hydrothermal Systems</a:t>
            </a:r>
          </a:p>
        </p:txBody>
      </p:sp>
      <p:pic>
        <p:nvPicPr>
          <p:cNvPr id="24" name="swoosh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300" y="-76200"/>
            <a:ext cx="8877300" cy="7429500"/>
          </a:xfrm>
          <a:prstGeom prst="rect">
            <a:avLst/>
          </a:prstGeom>
          <a:ln w="12700">
            <a:miter lim="400000"/>
          </a:ln>
          <a:effectLst>
            <a:outerShdw blurRad="38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676097" y="4330172"/>
            <a:ext cx="3911601" cy="1977683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FFFFFF"/>
                </a:solidFill>
              </a:rPr>
              <a:t>Tim Crone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FFFFFF"/>
                </a:solidFill>
              </a:rPr>
              <a:t>5 March 2015</a:t>
            </a:r>
          </a:p>
        </p:txBody>
      </p:sp>
      <p:pic>
        <p:nvPicPr>
          <p:cNvPr id="26" name="2.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" y="647700"/>
            <a:ext cx="2082801" cy="1562100"/>
          </a:xfrm>
          <a:prstGeom prst="rect">
            <a:avLst/>
          </a:prstGeom>
          <a:ln w="12700">
            <a:miter lim="400000"/>
          </a:ln>
          <a:effectLst>
            <a:outerShdw blurRad="63500" dist="101600" dir="2400000" rotWithShape="0">
              <a:srgbClr val="000000">
                <a:alpha val="39999"/>
              </a:srgbClr>
            </a:outerShdw>
          </a:effectLst>
        </p:spPr>
      </p:pic>
      <p:pic>
        <p:nvPicPr>
          <p:cNvPr id="27" name="ldeo_logo_transparent.png"/>
          <p:cNvPicPr/>
          <p:nvPr/>
        </p:nvPicPr>
        <p:blipFill>
          <a:blip r:embed="rId5">
            <a:alphaModFix amt="8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9300" y="2473904"/>
            <a:ext cx="2514601" cy="233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100_eqk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900" y="4933950"/>
            <a:ext cx="1803400" cy="135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heart4848.g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77109" y="1833691"/>
            <a:ext cx="507206" cy="502849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90600" y="1905000"/>
            <a:ext cx="8178800" cy="1848992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Why does poroelasticity seem so complicated?</a:t>
            </a:r>
          </a:p>
        </p:txBody>
      </p:sp>
      <p:pic>
        <p:nvPicPr>
          <p:cNvPr id="70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Historical Development</a:t>
            </a:r>
          </a:p>
        </p:txBody>
      </p:sp>
      <p:pic>
        <p:nvPicPr>
          <p:cNvPr id="73" name="ldeo_logo_transparent.png"/>
          <p:cNvPicPr/>
          <p:nvPr/>
        </p:nvPicPr>
        <p:blipFill>
          <a:blip r:embed="rId3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terzaghi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1300" y="1663700"/>
            <a:ext cx="2047611" cy="276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herbertwang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5900" y="1676400"/>
            <a:ext cx="2108200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biot1a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37818" y="1676400"/>
            <a:ext cx="2083583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wangbook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41518" y="4800600"/>
            <a:ext cx="1476482" cy="22098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587791" y="4838700"/>
            <a:ext cx="77597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/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“Erdbaumechanik auf bodenphysikalischer Grundlage” (1925)</a:t>
            </a:r>
          </a:p>
        </p:txBody>
      </p:sp>
      <p:sp>
        <p:nvSpPr>
          <p:cNvPr id="79" name="Shape 79"/>
          <p:cNvSpPr/>
          <p:nvPr/>
        </p:nvSpPr>
        <p:spPr>
          <a:xfrm>
            <a:off x="762660" y="1841500"/>
            <a:ext cx="2666263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Karl Terzaghi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(1883 - 1963)</a:t>
            </a:r>
          </a:p>
        </p:txBody>
      </p:sp>
      <p:sp>
        <p:nvSpPr>
          <p:cNvPr id="80" name="Shape 80"/>
          <p:cNvSpPr/>
          <p:nvPr/>
        </p:nvSpPr>
        <p:spPr>
          <a:xfrm>
            <a:off x="842320" y="1866900"/>
            <a:ext cx="2557743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Maurice Biot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(1905 - 1985)</a:t>
            </a:r>
          </a:p>
        </p:txBody>
      </p:sp>
      <p:sp>
        <p:nvSpPr>
          <p:cNvPr id="81" name="Shape 81"/>
          <p:cNvSpPr/>
          <p:nvPr/>
        </p:nvSpPr>
        <p:spPr>
          <a:xfrm>
            <a:off x="781322" y="2336800"/>
            <a:ext cx="2603539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Herbert Wang</a:t>
            </a:r>
          </a:p>
        </p:txBody>
      </p:sp>
      <p:sp>
        <p:nvSpPr>
          <p:cNvPr id="82" name="Shape 82"/>
          <p:cNvSpPr/>
          <p:nvPr/>
        </p:nvSpPr>
        <p:spPr>
          <a:xfrm>
            <a:off x="1473491" y="5359400"/>
            <a:ext cx="68326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“General theory of three-dimensional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consolidation” J. Appl. Phys. (1941)</a:t>
            </a:r>
          </a:p>
        </p:txBody>
      </p:sp>
      <p:sp>
        <p:nvSpPr>
          <p:cNvPr id="83" name="Shape 83"/>
          <p:cNvSpPr/>
          <p:nvPr/>
        </p:nvSpPr>
        <p:spPr>
          <a:xfrm>
            <a:off x="4902491" y="4902200"/>
            <a:ext cx="42418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/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“Theory of Linear Poroelasticity” (2000)</a:t>
            </a:r>
          </a:p>
        </p:txBody>
      </p:sp>
      <p:pic>
        <p:nvPicPr>
          <p:cNvPr id="84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85643" y="1676400"/>
            <a:ext cx="2173858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458257" y="1866900"/>
            <a:ext cx="3249669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M. King Hubbert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(1903 - 1989)</a:t>
            </a:r>
          </a:p>
        </p:txBody>
      </p:sp>
      <p:sp>
        <p:nvSpPr>
          <p:cNvPr id="86" name="Shape 86"/>
          <p:cNvSpPr/>
          <p:nvPr/>
        </p:nvSpPr>
        <p:spPr>
          <a:xfrm>
            <a:off x="1473491" y="4851400"/>
            <a:ext cx="6832601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“Darcy’s law and the field equations of the flow of underground fluids” Pet. Trans. (1956)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xit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xit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" presetClass="exit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" presetClass="exit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8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xit" presetSubtype="8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" presetClass="exit" presetSubtype="8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2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" presetClass="entr" presetSubtype="2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2" presetClass="entr" presetSubtype="2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2" presetClass="entr" presetSubtype="2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2" animBg="1" advAuto="0"/>
      <p:bldP spid="74" grpId="4" animBg="1" advAuto="0"/>
      <p:bldP spid="75" grpId="19" animBg="1" advAuto="0"/>
      <p:bldP spid="76" grpId="7" animBg="1" advAuto="0"/>
      <p:bldP spid="76" grpId="10" animBg="1" advAuto="0"/>
      <p:bldP spid="77" grpId="20" animBg="1" advAuto="0"/>
      <p:bldP spid="78" grpId="1" animBg="1" advAuto="0"/>
      <p:bldP spid="78" grpId="5" animBg="1" advAuto="0"/>
      <p:bldP spid="79" grpId="3" animBg="1" advAuto="0"/>
      <p:bldP spid="79" grpId="6" animBg="1" advAuto="0"/>
      <p:bldP spid="80" grpId="8" animBg="1" advAuto="0"/>
      <p:bldP spid="80" grpId="14" animBg="1" advAuto="0"/>
      <p:bldP spid="81" grpId="21" animBg="1" advAuto="0"/>
      <p:bldP spid="82" grpId="9" animBg="1" advAuto="0"/>
      <p:bldP spid="82" grpId="15" animBg="1" advAuto="0"/>
      <p:bldP spid="83" grpId="22" animBg="1" advAuto="0"/>
      <p:bldP spid="84" grpId="11" animBg="1" advAuto="0"/>
      <p:bldP spid="84" grpId="16" animBg="1" advAuto="0"/>
      <p:bldP spid="85" grpId="12" animBg="1" advAuto="0"/>
      <p:bldP spid="85" grpId="17" animBg="1" advAuto="0"/>
      <p:bldP spid="86" grpId="13" animBg="1" advAuto="0"/>
      <p:bldP spid="86" grpId="1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74700" y="3302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Four Primary Variables</a:t>
            </a:r>
          </a:p>
        </p:txBody>
      </p:sp>
      <p:pic>
        <p:nvPicPr>
          <p:cNvPr id="91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3582" y="1892300"/>
            <a:ext cx="6218118" cy="499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8600" y="889000"/>
            <a:ext cx="6288300" cy="58293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6782091" y="6788150"/>
            <a:ext cx="26416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After Wang, 2000</a:t>
            </a:r>
          </a:p>
        </p:txBody>
      </p:sp>
    </p:spTree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09600" y="4191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It still seems complicated!</a:t>
            </a:r>
          </a:p>
        </p:txBody>
      </p:sp>
      <p:pic>
        <p:nvPicPr>
          <p:cNvPr id="99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600" y="1877399"/>
            <a:ext cx="7442200" cy="5931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4282" y="1206500"/>
            <a:ext cx="7901318" cy="567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tes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376" y="1218651"/>
            <a:ext cx="7874001" cy="5664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0500" y="2692400"/>
            <a:ext cx="73660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2887296" y="3924300"/>
            <a:ext cx="481779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solid (grain) bulk modulus</a:t>
            </a:r>
          </a:p>
        </p:txBody>
      </p:sp>
      <p:sp>
        <p:nvSpPr>
          <p:cNvPr id="109" name="Shape 109"/>
          <p:cNvSpPr/>
          <p:nvPr/>
        </p:nvSpPr>
        <p:spPr>
          <a:xfrm>
            <a:off x="3597237" y="3924300"/>
            <a:ext cx="3397909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fluid bulk modulus</a:t>
            </a:r>
          </a:p>
        </p:txBody>
      </p:sp>
      <p:sp>
        <p:nvSpPr>
          <p:cNvPr id="110" name="Shape 110"/>
          <p:cNvSpPr/>
          <p:nvPr/>
        </p:nvSpPr>
        <p:spPr>
          <a:xfrm>
            <a:off x="2702377" y="3924300"/>
            <a:ext cx="5187629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frame (matrix) bulk modulus</a:t>
            </a:r>
          </a:p>
        </p:txBody>
      </p:sp>
      <p:sp>
        <p:nvSpPr>
          <p:cNvPr id="111" name="Shape 111"/>
          <p:cNvSpPr/>
          <p:nvPr/>
        </p:nvSpPr>
        <p:spPr>
          <a:xfrm>
            <a:off x="3949061" y="3924300"/>
            <a:ext cx="269426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shear modulus</a:t>
            </a:r>
          </a:p>
        </p:txBody>
      </p:sp>
      <p:sp>
        <p:nvSpPr>
          <p:cNvPr id="112" name="Shape 112"/>
          <p:cNvSpPr/>
          <p:nvPr/>
        </p:nvSpPr>
        <p:spPr>
          <a:xfrm>
            <a:off x="4531490" y="3924300"/>
            <a:ext cx="1529403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porosity</a:t>
            </a:r>
          </a:p>
        </p:txBody>
      </p:sp>
      <p:sp>
        <p:nvSpPr>
          <p:cNvPr id="113" name="Shape 113"/>
          <p:cNvSpPr/>
          <p:nvPr/>
        </p:nvSpPr>
        <p:spPr>
          <a:xfrm>
            <a:off x="4128445" y="3924300"/>
            <a:ext cx="2335493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permeability</a:t>
            </a:r>
          </a:p>
        </p:txBody>
      </p:sp>
      <p:sp>
        <p:nvSpPr>
          <p:cNvPr id="114" name="Shape 114"/>
          <p:cNvSpPr/>
          <p:nvPr/>
        </p:nvSpPr>
        <p:spPr>
          <a:xfrm>
            <a:off x="4023397" y="3924300"/>
            <a:ext cx="2545589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fluid viscosity</a:t>
            </a:r>
          </a:p>
        </p:txBody>
      </p:sp>
      <p:sp>
        <p:nvSpPr>
          <p:cNvPr id="115" name="Shape 115"/>
          <p:cNvSpPr/>
          <p:nvPr/>
        </p:nvSpPr>
        <p:spPr>
          <a:xfrm flipV="1">
            <a:off x="1803400" y="2247900"/>
            <a:ext cx="0" cy="419100"/>
          </a:xfrm>
          <a:prstGeom prst="line">
            <a:avLst/>
          </a:prstGeom>
          <a:ln w="50800">
            <a:solidFill>
              <a:srgbClr val="8CF2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  <p:bldP spid="108" grpId="5" animBg="1" advAuto="0"/>
      <p:bldP spid="108" grpId="6" animBg="1" advAuto="0"/>
      <p:bldP spid="109" grpId="2" animBg="1" advAuto="0"/>
      <p:bldP spid="109" grpId="4" animBg="1" advAuto="0"/>
      <p:bldP spid="110" grpId="7" animBg="1" advAuto="0"/>
      <p:bldP spid="110" grpId="8" animBg="1" advAuto="0"/>
      <p:bldP spid="111" grpId="9" animBg="1" advAuto="0"/>
      <p:bldP spid="111" grpId="10" animBg="1" advAuto="0"/>
      <p:bldP spid="112" grpId="11" animBg="1" advAuto="0"/>
      <p:bldP spid="112" grpId="12" animBg="1" advAuto="0"/>
      <p:bldP spid="113" grpId="13" animBg="1" advAuto="0"/>
      <p:bldP spid="113" grpId="14" animBg="1" advAuto="0"/>
      <p:bldP spid="114" grpId="15" animBg="1" advAuto="0"/>
      <p:bldP spid="115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300" y="2320044"/>
            <a:ext cx="9677400" cy="350925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58800" y="6223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48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A Thermoelastic Analogy:</a:t>
            </a:r>
          </a:p>
        </p:txBody>
      </p:sp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78800" cy="121920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100" i="1">
                <a:solidFill>
                  <a:srgbClr val="D1FEFF"/>
                </a:solidFill>
              </a:rPr>
              <a:t>1-D Pore Pressure Equation</a:t>
            </a:r>
          </a:p>
        </p:txBody>
      </p:sp>
      <p:pic>
        <p:nvPicPr>
          <p:cNvPr id="122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1dequations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990600"/>
            <a:ext cx="8639370" cy="344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eta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800" y="5295900"/>
            <a:ext cx="1524000" cy="1415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amma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2900" y="3822700"/>
            <a:ext cx="1449754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3084456" y="4292600"/>
            <a:ext cx="538867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800">
                <a:solidFill>
                  <a:srgbClr val="00F900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00F900"/>
                </a:solidFill>
              </a:rPr>
              <a:t>“Loading Efficiency”</a:t>
            </a:r>
          </a:p>
        </p:txBody>
      </p:sp>
      <p:sp>
        <p:nvSpPr>
          <p:cNvPr id="127" name="Shape 127"/>
          <p:cNvSpPr/>
          <p:nvPr/>
        </p:nvSpPr>
        <p:spPr>
          <a:xfrm>
            <a:off x="2602755" y="4201104"/>
            <a:ext cx="611673" cy="93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100" i="1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128" name="Shape 128"/>
          <p:cNvSpPr/>
          <p:nvPr/>
        </p:nvSpPr>
        <p:spPr>
          <a:xfrm>
            <a:off x="3054740" y="5791200"/>
            <a:ext cx="5930703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800">
                <a:solidFill>
                  <a:srgbClr val="00F900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00F900"/>
                </a:solidFill>
              </a:rPr>
              <a:t>“Hydraulic Diffusivity”</a:t>
            </a:r>
          </a:p>
        </p:txBody>
      </p:sp>
      <p:sp>
        <p:nvSpPr>
          <p:cNvPr id="129" name="Shape 129"/>
          <p:cNvSpPr/>
          <p:nvPr/>
        </p:nvSpPr>
        <p:spPr>
          <a:xfrm>
            <a:off x="2602755" y="5699704"/>
            <a:ext cx="611673" cy="93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100" i="1">
                <a:solidFill>
                  <a:srgbClr val="FFFFFF"/>
                </a:solidFill>
              </a:rPr>
              <a:t>=</a:t>
            </a:r>
          </a:p>
        </p:txBody>
      </p:sp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78800" cy="121920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100" i="1">
                <a:solidFill>
                  <a:srgbClr val="D1FEFF"/>
                </a:solidFill>
              </a:rPr>
              <a:t>1-D Pore Pressure Equation</a:t>
            </a:r>
          </a:p>
        </p:txBody>
      </p:sp>
      <p:pic>
        <p:nvPicPr>
          <p:cNvPr id="132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1dequations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4300" y="3975100"/>
            <a:ext cx="4851400" cy="219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1dequations3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8500" y="1955800"/>
            <a:ext cx="3429000" cy="129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Outline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990600" y="1282700"/>
            <a:ext cx="8267700" cy="58166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Definition of poroelasticity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Why study poroelasticity?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Why does poroelasticity seems so complicated? Some historical context.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Basic theory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One-dimensional analytical models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Two-dimensional numerical models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Real-world use cases</a:t>
            </a:r>
          </a:p>
        </p:txBody>
      </p:sp>
      <p:pic>
        <p:nvPicPr>
          <p:cNvPr id="34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78800" cy="121920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100" i="1">
                <a:solidFill>
                  <a:srgbClr val="D1FEFF"/>
                </a:solidFill>
              </a:rPr>
              <a:t>Poroelasticity in a Flask</a:t>
            </a:r>
          </a:p>
        </p:txBody>
      </p:sp>
      <p:pic>
        <p:nvPicPr>
          <p:cNvPr id="137" name="ldeo_logo_transparent.png"/>
          <p:cNvPicPr/>
          <p:nvPr/>
        </p:nvPicPr>
        <p:blipFill>
          <a:blip r:embed="rId4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oroballoons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4600" y="1562100"/>
            <a:ext cx="7658100" cy="5105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78800" cy="121920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100" i="1">
                <a:solidFill>
                  <a:srgbClr val="D1FEFF"/>
                </a:solidFill>
              </a:rPr>
              <a:t>1-D Pore Pressure Equation</a:t>
            </a:r>
          </a:p>
        </p:txBody>
      </p:sp>
      <p:pic>
        <p:nvPicPr>
          <p:cNvPr id="141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1dequations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4300" y="3975100"/>
            <a:ext cx="4851400" cy="219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1dequations3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8500" y="1955800"/>
            <a:ext cx="3429000" cy="129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78800" cy="1219200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100" i="1">
                <a:solidFill>
                  <a:srgbClr val="D1FEFF"/>
                </a:solidFill>
              </a:rPr>
              <a:t>1-D Analytical Solution</a:t>
            </a:r>
          </a:p>
        </p:txBody>
      </p:sp>
      <p:pic>
        <p:nvPicPr>
          <p:cNvPr id="146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roup 150"/>
          <p:cNvGrpSpPr/>
          <p:nvPr/>
        </p:nvGrpSpPr>
        <p:grpSpPr>
          <a:xfrm>
            <a:off x="571500" y="1968500"/>
            <a:ext cx="9258301" cy="4243388"/>
            <a:chOff x="0" y="0"/>
            <a:chExt cx="9258300" cy="4243387"/>
          </a:xfrm>
        </p:grpSpPr>
        <p:pic>
          <p:nvPicPr>
            <p:cNvPr id="147" name="1dsolution2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576" y="0"/>
              <a:ext cx="3973355" cy="617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1dsolution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55796"/>
              <a:ext cx="9258301" cy="2005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1dsolution3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40712" y="2353150"/>
              <a:ext cx="3163254" cy="1890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p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27432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p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219200"/>
            <a:ext cx="762000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952500" y="495300"/>
            <a:ext cx="41021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4000" i="1">
                <a:solidFill>
                  <a:srgbClr val="D1FEFF"/>
                </a:solidFill>
              </a:rPr>
              <a:t>Changing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4000" i="1">
                <a:solidFill>
                  <a:srgbClr val="D1FEFF"/>
                </a:solidFill>
              </a:rPr>
              <a:t>Permeability</a:t>
            </a:r>
          </a:p>
        </p:txBody>
      </p:sp>
      <p:sp>
        <p:nvSpPr>
          <p:cNvPr id="156" name="Shape 156"/>
          <p:cNvSpPr/>
          <p:nvPr/>
        </p:nvSpPr>
        <p:spPr>
          <a:xfrm>
            <a:off x="952500" y="495300"/>
            <a:ext cx="40894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4000" i="1">
                <a:solidFill>
                  <a:srgbClr val="D1FEFF"/>
                </a:solidFill>
              </a:rPr>
              <a:t>Changing Frame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4000" i="1">
                <a:solidFill>
                  <a:srgbClr val="D1FEFF"/>
                </a:solidFill>
              </a:rPr>
              <a:t>Stiffness (K)</a:t>
            </a:r>
          </a:p>
        </p:txBody>
      </p:sp>
      <p:pic>
        <p:nvPicPr>
          <p:cNvPr id="157" name="pp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9700" y="41529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p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9700" y="8509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p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19700" y="8509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p5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19700" y="4152900"/>
            <a:ext cx="4233334" cy="31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xit" presetSubtype="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2" animBg="1" advAuto="0"/>
      <p:bldP spid="154" grpId="1" animBg="1" advAuto="0"/>
      <p:bldP spid="155" grpId="5" animBg="1" advAuto="0"/>
      <p:bldP spid="155" grpId="8" animBg="1" advAuto="0"/>
      <p:bldP spid="156" grpId="11" animBg="1" advAuto="0"/>
      <p:bldP spid="157" grpId="3" animBg="1" advAuto="0"/>
      <p:bldP spid="157" grpId="6" animBg="1" advAuto="0"/>
      <p:bldP spid="158" grpId="4" animBg="1" advAuto="0"/>
      <p:bldP spid="158" grpId="7" animBg="1" advAuto="0"/>
      <p:bldP spid="159" grpId="10" animBg="1" advAuto="0"/>
      <p:bldP spid="160" grpId="9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596900" y="0"/>
            <a:ext cx="4013200" cy="1600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2-D Equations</a:t>
            </a:r>
          </a:p>
        </p:txBody>
      </p:sp>
      <p:sp>
        <p:nvSpPr>
          <p:cNvPr id="163" name="Shape 163"/>
          <p:cNvSpPr/>
          <p:nvPr/>
        </p:nvSpPr>
        <p:spPr>
          <a:xfrm>
            <a:off x="368591" y="1587500"/>
            <a:ext cx="19558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>
                <a:solidFill>
                  <a:srgbClr val="8EFBAD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500" i="1">
                <a:solidFill>
                  <a:srgbClr val="8EFBAD"/>
                </a:solidFill>
              </a:rPr>
              <a:t>Darcy’s Law</a:t>
            </a:r>
          </a:p>
        </p:txBody>
      </p:sp>
      <p:sp>
        <p:nvSpPr>
          <p:cNvPr id="164" name="Shape 164"/>
          <p:cNvSpPr/>
          <p:nvPr/>
        </p:nvSpPr>
        <p:spPr>
          <a:xfrm>
            <a:off x="368591" y="2692400"/>
            <a:ext cx="19558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>
                <a:solidFill>
                  <a:srgbClr val="8EFBAD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500" i="1">
                <a:solidFill>
                  <a:srgbClr val="8EFBAD"/>
                </a:solidFill>
              </a:rPr>
              <a:t>Pressure</a:t>
            </a:r>
          </a:p>
        </p:txBody>
      </p:sp>
      <p:sp>
        <p:nvSpPr>
          <p:cNvPr id="165" name="Shape 165"/>
          <p:cNvSpPr/>
          <p:nvPr/>
        </p:nvSpPr>
        <p:spPr>
          <a:xfrm>
            <a:off x="368591" y="3657600"/>
            <a:ext cx="19558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>
                <a:solidFill>
                  <a:srgbClr val="8EFBAD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500" i="1">
                <a:solidFill>
                  <a:srgbClr val="8EFBAD"/>
                </a:solidFill>
              </a:rPr>
              <a:t>Mechanical Equillibrium</a:t>
            </a:r>
          </a:p>
        </p:txBody>
      </p:sp>
      <p:sp>
        <p:nvSpPr>
          <p:cNvPr id="166" name="Shape 166"/>
          <p:cNvSpPr/>
          <p:nvPr/>
        </p:nvSpPr>
        <p:spPr>
          <a:xfrm>
            <a:off x="368591" y="6045200"/>
            <a:ext cx="19558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>
                <a:solidFill>
                  <a:srgbClr val="8EFBAD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500" i="1">
                <a:solidFill>
                  <a:srgbClr val="8EFBAD"/>
                </a:solidFill>
              </a:rPr>
              <a:t>Heat</a:t>
            </a:r>
          </a:p>
        </p:txBody>
      </p:sp>
      <p:pic>
        <p:nvPicPr>
          <p:cNvPr id="16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0600" y="1435100"/>
            <a:ext cx="8015175" cy="535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3924591" y="6927850"/>
            <a:ext cx="60325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After Wang 2000, Tucotte &amp; Schubert, 1982</a:t>
            </a:r>
          </a:p>
        </p:txBody>
      </p:sp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ldeo_logo_transparent.png"/>
          <p:cNvPicPr/>
          <p:nvPr/>
        </p:nvPicPr>
        <p:blipFill>
          <a:blip r:embed="rId4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990600" y="2032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34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400" i="1">
                <a:solidFill>
                  <a:srgbClr val="D1FEFF"/>
                </a:solidFill>
              </a:rPr>
              <a:t>Tidal Loading</a:t>
            </a:r>
          </a:p>
        </p:txBody>
      </p:sp>
      <p:pic>
        <p:nvPicPr>
          <p:cNvPr id="172" name="tide2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46200" y="1600200"/>
            <a:ext cx="7450667" cy="5588000"/>
          </a:xfrm>
          <a:prstGeom prst="rect">
            <a:avLst/>
          </a:prstGeom>
        </p:spPr>
      </p:pic>
      <p:sp>
        <p:nvSpPr>
          <p:cNvPr id="173" name="Shape 173"/>
          <p:cNvSpPr/>
          <p:nvPr/>
        </p:nvSpPr>
        <p:spPr>
          <a:xfrm>
            <a:off x="2184400" y="2413000"/>
            <a:ext cx="88900" cy="8382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ldeo_logo_transparent.png"/>
          <p:cNvPicPr/>
          <p:nvPr/>
        </p:nvPicPr>
        <p:blipFill>
          <a:blip r:embed="rId4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990600" y="2032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34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400" i="1">
                <a:solidFill>
                  <a:srgbClr val="D1FEFF"/>
                </a:solidFill>
              </a:rPr>
              <a:t>Applying a Step Load</a:t>
            </a:r>
          </a:p>
        </p:txBody>
      </p:sp>
      <p:pic>
        <p:nvPicPr>
          <p:cNvPr id="177" name="step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46200" y="1600200"/>
            <a:ext cx="7450667" cy="558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is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433" y="1016000"/>
            <a:ext cx="7450667" cy="55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erm-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6200" y="1600200"/>
            <a:ext cx="7450667" cy="5588000"/>
          </a:xfrm>
          <a:prstGeom prst="rect">
            <a:avLst/>
          </a:prstGeom>
        </p:spPr>
      </p:pic>
      <p:pic>
        <p:nvPicPr>
          <p:cNvPr id="183" name="ldeo_logo_transparent.png"/>
          <p:cNvPicPr/>
          <p:nvPr/>
        </p:nvPicPr>
        <p:blipFill>
          <a:blip r:embed="rId5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990600" y="2032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34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400" i="1">
                <a:solidFill>
                  <a:srgbClr val="D1FEFF"/>
                </a:solidFill>
              </a:rPr>
              <a:t>Horizontally Varying Permeabiltiy</a:t>
            </a:r>
          </a:p>
        </p:txBody>
      </p:sp>
      <p:sp>
        <p:nvSpPr>
          <p:cNvPr id="185" name="Shape 185"/>
          <p:cNvSpPr/>
          <p:nvPr/>
        </p:nvSpPr>
        <p:spPr>
          <a:xfrm flipH="1">
            <a:off x="4749799" y="3492500"/>
            <a:ext cx="1" cy="301014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4890039" y="4209095"/>
            <a:ext cx="2183905" cy="3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000" i="1">
                <a:solidFill>
                  <a:srgbClr val="FFFFFF"/>
                </a:solidFill>
              </a:rPr>
              <a:t>Higher Permeability</a:t>
            </a:r>
          </a:p>
        </p:txBody>
      </p:sp>
      <p:sp>
        <p:nvSpPr>
          <p:cNvPr id="187" name="Shape 187"/>
          <p:cNvSpPr/>
          <p:nvPr/>
        </p:nvSpPr>
        <p:spPr>
          <a:xfrm>
            <a:off x="2461400" y="4209095"/>
            <a:ext cx="2113583" cy="3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000" i="1">
                <a:solidFill>
                  <a:srgbClr val="FFFFFF"/>
                </a:solidFill>
              </a:rPr>
              <a:t>Lower Permeability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5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5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" dur="5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  <p:bldLst>
      <p:bldP spid="185" grpId="2" animBg="1" advAuto="0"/>
      <p:bldP spid="186" grpId="3" animBg="1" advAuto="0"/>
      <p:bldP spid="187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ldeo_logo_transparent.png"/>
          <p:cNvPicPr/>
          <p:nvPr/>
        </p:nvPicPr>
        <p:blipFill>
          <a:blip r:embed="rId4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tiff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46200" y="1600200"/>
            <a:ext cx="7450667" cy="5588000"/>
          </a:xfrm>
          <a:prstGeom prst="rect">
            <a:avLst/>
          </a:prstGeom>
        </p:spPr>
      </p:pic>
      <p:sp>
        <p:nvSpPr>
          <p:cNvPr id="191" name="Shape 191"/>
          <p:cNvSpPr/>
          <p:nvPr/>
        </p:nvSpPr>
        <p:spPr>
          <a:xfrm flipH="1">
            <a:off x="4749799" y="3492500"/>
            <a:ext cx="1" cy="301014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4956764" y="4209095"/>
            <a:ext cx="2050455" cy="3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000" i="1">
                <a:solidFill>
                  <a:srgbClr val="FFFFFF"/>
                </a:solidFill>
              </a:rPr>
              <a:t>Lower Stiffness (K)</a:t>
            </a:r>
          </a:p>
        </p:txBody>
      </p:sp>
      <p:sp>
        <p:nvSpPr>
          <p:cNvPr id="193" name="Shape 193"/>
          <p:cNvSpPr/>
          <p:nvPr/>
        </p:nvSpPr>
        <p:spPr>
          <a:xfrm>
            <a:off x="2457803" y="4209095"/>
            <a:ext cx="2120777" cy="3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000" i="1">
                <a:solidFill>
                  <a:srgbClr val="FFFFFF"/>
                </a:solidFill>
              </a:rPr>
              <a:t>Higher Stiffness (K)</a:t>
            </a:r>
          </a:p>
        </p:txBody>
      </p:sp>
      <p:sp>
        <p:nvSpPr>
          <p:cNvPr id="194" name="Shape 194"/>
          <p:cNvSpPr/>
          <p:nvPr/>
        </p:nvSpPr>
        <p:spPr>
          <a:xfrm>
            <a:off x="990600" y="2032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34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400" i="1">
                <a:solidFill>
                  <a:srgbClr val="D1FEFF"/>
                </a:solidFill>
              </a:rPr>
              <a:t>Horizontally Varying Stiffness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5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5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" dur="5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</p:childTnLst>
        </p:cTn>
      </p:par>
    </p:tnLst>
    <p:bldLst>
      <p:bldP spid="191" grpId="2" animBg="1" advAuto="0"/>
      <p:bldP spid="192" grpId="3" animBg="1" advAuto="0"/>
      <p:bldP spid="193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990600" y="7747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What is poroelasticity theory?</a:t>
            </a:r>
          </a:p>
        </p:txBody>
      </p:sp>
      <p:pic>
        <p:nvPicPr>
          <p:cNvPr id="37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990600" y="1917700"/>
            <a:ext cx="8178800" cy="313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spcBef>
                <a:spcPts val="1900"/>
              </a:spcBef>
              <a:defRPr sz="36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“The theory of poroelasticity addresses the time-dependent coupling between the deformation of rock and fluid flow within rock.” - Herbert Wang (2000)</a:t>
            </a:r>
          </a:p>
        </p:txBody>
      </p:sp>
      <p:sp>
        <p:nvSpPr>
          <p:cNvPr id="39" name="Shape 39"/>
          <p:cNvSpPr/>
          <p:nvPr/>
        </p:nvSpPr>
        <p:spPr>
          <a:xfrm>
            <a:off x="889291" y="3975100"/>
            <a:ext cx="83820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buSzPct val="125000"/>
              <a:buChar char="•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 Short timescales (i.e., no creep, no plastic or viscoelastic deformation)</a:t>
            </a:r>
          </a:p>
        </p:txBody>
      </p:sp>
      <p:sp>
        <p:nvSpPr>
          <p:cNvPr id="40" name="Shape 40"/>
          <p:cNvSpPr/>
          <p:nvPr/>
        </p:nvSpPr>
        <p:spPr>
          <a:xfrm>
            <a:off x="889291" y="2413000"/>
            <a:ext cx="83820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buSzPct val="125000"/>
              <a:buChar char="•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i="1">
                <a:solidFill>
                  <a:srgbClr val="FFFFFF"/>
                </a:solidFill>
              </a:rPr>
              <a:t> Small deformations (i.e., reversible process, no faulting, linear poroelastic constants)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 advAuto="0"/>
      <p:bldP spid="39" grpId="3" animBg="1" advAuto="0"/>
      <p:bldP spid="40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990600" y="19050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Real-World Use Cases</a:t>
            </a:r>
          </a:p>
        </p:txBody>
      </p:sp>
      <p:pic>
        <p:nvPicPr>
          <p:cNvPr id="197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990600" y="1905000"/>
            <a:ext cx="817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defRPr sz="4800">
                <a:solidFill>
                  <a:srgbClr val="D1FE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Tidal loading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  <p:bldP spid="198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mtemp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965200"/>
            <a:ext cx="7467600" cy="568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6782091" y="6788150"/>
            <a:ext cx="26416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After Larson, 2007</a:t>
            </a:r>
          </a:p>
        </p:txBody>
      </p:sp>
      <p:pic>
        <p:nvPicPr>
          <p:cNvPr id="202" name="ldeo_logo_transparent.png"/>
          <p:cNvPicPr/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igure0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1065212"/>
            <a:ext cx="7848600" cy="550227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990600" y="-317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D1FEFF"/>
                </a:solidFill>
              </a:rPr>
              <a:t>Steady-State Model Solution:</a:t>
            </a:r>
          </a:p>
        </p:txBody>
      </p:sp>
    </p:spTree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2.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762000"/>
            <a:ext cx="8128000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2.1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16000" y="762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</p:childTnLst>
        </p:cTn>
      </p:par>
    </p:tnLst>
    <p:bldLst>
      <p:bldP spid="208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990600" y="19050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Tidal Earthquake Triggering</a:t>
            </a:r>
          </a:p>
        </p:txBody>
      </p:sp>
      <p:pic>
        <p:nvPicPr>
          <p:cNvPr id="211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hasePlo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952500"/>
            <a:ext cx="7620000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0100" y="3289300"/>
            <a:ext cx="2882900" cy="2327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9400" y="3797300"/>
            <a:ext cx="3953001" cy="14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5511595" y="6915150"/>
            <a:ext cx="322679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After Stroup, et al. (2009)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  <p:bldP spid="215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155700" y="952500"/>
            <a:ext cx="7874000" cy="57150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1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3009900"/>
            <a:ext cx="6299200" cy="326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2933700"/>
            <a:ext cx="6248400" cy="321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800" y="1346200"/>
            <a:ext cx="3086100" cy="148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 flipV="1">
            <a:off x="5207000" y="2589677"/>
            <a:ext cx="1" cy="505594"/>
          </a:xfrm>
          <a:prstGeom prst="line">
            <a:avLst/>
          </a:prstGeom>
          <a:ln w="889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5389588" y="26543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433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433FF"/>
                </a:solidFill>
              </a:rPr>
              <a:t>Ocean Loading</a:t>
            </a:r>
          </a:p>
        </p:txBody>
      </p:sp>
      <p:pic>
        <p:nvPicPr>
          <p:cNvPr id="22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9500" y="3111500"/>
            <a:ext cx="5753100" cy="262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 rot="16200000">
            <a:off x="2806229" y="4387847"/>
            <a:ext cx="208432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1600"/>
              <a:t>High Permeability Zone</a:t>
            </a:r>
          </a:p>
        </p:txBody>
      </p:sp>
      <p:sp>
        <p:nvSpPr>
          <p:cNvPr id="226" name="Shape 226"/>
          <p:cNvSpPr/>
          <p:nvPr/>
        </p:nvSpPr>
        <p:spPr>
          <a:xfrm rot="16200000">
            <a:off x="5511329" y="4387847"/>
            <a:ext cx="208432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1600"/>
              <a:t>High Permeability Zone</a:t>
            </a:r>
          </a:p>
        </p:txBody>
      </p:sp>
      <p:sp>
        <p:nvSpPr>
          <p:cNvPr id="227" name="Shape 227"/>
          <p:cNvSpPr/>
          <p:nvPr/>
        </p:nvSpPr>
        <p:spPr>
          <a:xfrm>
            <a:off x="4449813" y="4050028"/>
            <a:ext cx="1540359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>
                <a:latin typeface="Myriad Pro"/>
                <a:ea typeface="Myriad Pro"/>
                <a:cs typeface="Myriad Pro"/>
                <a:sym typeface="Myriad Pro"/>
              </a:rPr>
              <a:t>Poroelastic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>
                <a:latin typeface="Myriad Pro"/>
                <a:ea typeface="Myriad Pro"/>
                <a:cs typeface="Myriad Pro"/>
                <a:sym typeface="Myriad Pro"/>
              </a:rPr>
              <a:t>Medium</a:t>
            </a:r>
          </a:p>
        </p:txBody>
      </p:sp>
      <p:sp>
        <p:nvSpPr>
          <p:cNvPr id="228" name="Shape 228"/>
          <p:cNvSpPr/>
          <p:nvPr/>
        </p:nvSpPr>
        <p:spPr>
          <a:xfrm>
            <a:off x="8081898" y="4692650"/>
            <a:ext cx="854787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  <a:t>Earth</a:t>
            </a:r>
            <a:b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  <a:t>Tide</a:t>
            </a:r>
          </a:p>
        </p:txBody>
      </p:sp>
      <p:sp>
        <p:nvSpPr>
          <p:cNvPr id="229" name="Shape 229"/>
          <p:cNvSpPr/>
          <p:nvPr/>
        </p:nvSpPr>
        <p:spPr>
          <a:xfrm>
            <a:off x="8180003" y="4442673"/>
            <a:ext cx="505594" cy="128"/>
          </a:xfrm>
          <a:prstGeom prst="line">
            <a:avLst/>
          </a:prstGeom>
          <a:ln w="889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4536459" y="1816100"/>
            <a:ext cx="670541" cy="127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4536459" y="2120900"/>
            <a:ext cx="670541" cy="127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5279351" y="1638300"/>
            <a:ext cx="125288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Earth Tide</a:t>
            </a:r>
          </a:p>
        </p:txBody>
      </p:sp>
      <p:sp>
        <p:nvSpPr>
          <p:cNvPr id="233" name="Shape 233"/>
          <p:cNvSpPr/>
          <p:nvPr/>
        </p:nvSpPr>
        <p:spPr>
          <a:xfrm>
            <a:off x="5287988" y="19431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Ocean Loading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75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9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9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9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9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20" grpId="2" animBg="1" advAuto="0"/>
      <p:bldP spid="221" grpId="7" animBg="1" advAuto="0"/>
      <p:bldP spid="222" grpId="3" animBg="1" advAuto="0"/>
      <p:bldP spid="223" grpId="4" animBg="1" advAuto="0"/>
      <p:bldP spid="228" grpId="5" animBg="1" advAuto="0"/>
      <p:bldP spid="229" grpId="6" animBg="1" advAuto="0"/>
      <p:bldP spid="230" grpId="8" animBg="1" advAuto="0"/>
      <p:bldP spid="231" grpId="9" animBg="1" advAuto="0"/>
      <p:bldP spid="232" grpId="10" animBg="1" advAuto="0"/>
      <p:bldP spid="233" grpId="1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ressure-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952500"/>
            <a:ext cx="7620000" cy="5715000"/>
          </a:xfrm>
          <a:prstGeom prst="rect">
            <a:avLst/>
          </a:prstGeom>
        </p:spPr>
      </p:pic>
      <p:sp>
        <p:nvSpPr>
          <p:cNvPr id="236" name="Shape 236"/>
          <p:cNvSpPr/>
          <p:nvPr/>
        </p:nvSpPr>
        <p:spPr>
          <a:xfrm>
            <a:off x="2930016" y="1003300"/>
            <a:ext cx="430055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pPr lvl="0">
              <a:defRPr sz="1800" i="0"/>
            </a:pPr>
            <a:r>
              <a:rPr sz="3000" i="1"/>
              <a:t>Pore Pressure Perturbation</a:t>
            </a:r>
          </a:p>
        </p:txBody>
      </p:sp>
      <p:sp>
        <p:nvSpPr>
          <p:cNvPr id="237" name="Shape 237"/>
          <p:cNvSpPr/>
          <p:nvPr/>
        </p:nvSpPr>
        <p:spPr>
          <a:xfrm>
            <a:off x="4460259" y="2146300"/>
            <a:ext cx="670541" cy="127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4460259" y="2451100"/>
            <a:ext cx="670541" cy="127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5203151" y="1968500"/>
            <a:ext cx="125288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Earth Tide</a:t>
            </a:r>
          </a:p>
        </p:txBody>
      </p:sp>
      <p:sp>
        <p:nvSpPr>
          <p:cNvPr id="240" name="Shape 240"/>
          <p:cNvSpPr/>
          <p:nvPr/>
        </p:nvSpPr>
        <p:spPr>
          <a:xfrm>
            <a:off x="5211788" y="22733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Ocean Loading</a:t>
            </a:r>
          </a:p>
        </p:txBody>
      </p:sp>
      <p:sp>
        <p:nvSpPr>
          <p:cNvPr id="241" name="Shape 241"/>
          <p:cNvSpPr/>
          <p:nvPr/>
        </p:nvSpPr>
        <p:spPr>
          <a:xfrm>
            <a:off x="8483600" y="3501697"/>
            <a:ext cx="1" cy="458889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 rot="16200000">
            <a:off x="7662722" y="4622799"/>
            <a:ext cx="161694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Compression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train-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952500"/>
            <a:ext cx="7620000" cy="5715000"/>
          </a:xfrm>
          <a:prstGeom prst="rect">
            <a:avLst/>
          </a:prstGeom>
        </p:spPr>
      </p:pic>
      <p:sp>
        <p:nvSpPr>
          <p:cNvPr id="245" name="Shape 245"/>
          <p:cNvSpPr/>
          <p:nvPr/>
        </p:nvSpPr>
        <p:spPr>
          <a:xfrm>
            <a:off x="2842021" y="1003300"/>
            <a:ext cx="447654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pPr lvl="0">
              <a:defRPr sz="1800" i="0"/>
            </a:pPr>
            <a:r>
              <a:rPr sz="3000" i="1"/>
              <a:t>Effective Stress Perturbation</a:t>
            </a:r>
          </a:p>
        </p:txBody>
      </p:sp>
      <p:sp>
        <p:nvSpPr>
          <p:cNvPr id="246" name="Shape 246"/>
          <p:cNvSpPr/>
          <p:nvPr/>
        </p:nvSpPr>
        <p:spPr>
          <a:xfrm>
            <a:off x="4460259" y="2146300"/>
            <a:ext cx="670541" cy="127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4460259" y="2451100"/>
            <a:ext cx="670541" cy="127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5203151" y="1968500"/>
            <a:ext cx="125288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Earth Tide</a:t>
            </a:r>
          </a:p>
        </p:txBody>
      </p:sp>
      <p:sp>
        <p:nvSpPr>
          <p:cNvPr id="249" name="Shape 249"/>
          <p:cNvSpPr/>
          <p:nvPr/>
        </p:nvSpPr>
        <p:spPr>
          <a:xfrm>
            <a:off x="5211788" y="22733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Ocean Loading</a:t>
            </a:r>
          </a:p>
        </p:txBody>
      </p:sp>
      <p:sp>
        <p:nvSpPr>
          <p:cNvPr id="250" name="Shape 250"/>
          <p:cNvSpPr/>
          <p:nvPr/>
        </p:nvSpPr>
        <p:spPr>
          <a:xfrm>
            <a:off x="7975600" y="2832100"/>
            <a:ext cx="558800" cy="28194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7480300" y="2070100"/>
            <a:ext cx="1257300" cy="12700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7625206" y="2956560"/>
            <a:ext cx="421971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kPa</a:t>
            </a:r>
          </a:p>
        </p:txBody>
      </p:sp>
      <p:sp>
        <p:nvSpPr>
          <p:cNvPr id="253" name="Shape 253"/>
          <p:cNvSpPr/>
          <p:nvPr/>
        </p:nvSpPr>
        <p:spPr>
          <a:xfrm>
            <a:off x="7999805" y="3769360"/>
            <a:ext cx="206173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2</a:t>
            </a:r>
          </a:p>
        </p:txBody>
      </p:sp>
      <p:sp>
        <p:nvSpPr>
          <p:cNvPr id="254" name="Shape 254"/>
          <p:cNvSpPr/>
          <p:nvPr/>
        </p:nvSpPr>
        <p:spPr>
          <a:xfrm>
            <a:off x="7999805" y="3223260"/>
            <a:ext cx="206173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4</a:t>
            </a:r>
          </a:p>
        </p:txBody>
      </p:sp>
      <p:sp>
        <p:nvSpPr>
          <p:cNvPr id="255" name="Shape 255"/>
          <p:cNvSpPr/>
          <p:nvPr/>
        </p:nvSpPr>
        <p:spPr>
          <a:xfrm>
            <a:off x="7964715" y="4899660"/>
            <a:ext cx="276353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-2</a:t>
            </a:r>
          </a:p>
        </p:txBody>
      </p:sp>
      <p:sp>
        <p:nvSpPr>
          <p:cNvPr id="256" name="Shape 256"/>
          <p:cNvSpPr/>
          <p:nvPr/>
        </p:nvSpPr>
        <p:spPr>
          <a:xfrm>
            <a:off x="7999805" y="4353560"/>
            <a:ext cx="206173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0</a:t>
            </a:r>
          </a:p>
        </p:txBody>
      </p:sp>
      <p:sp>
        <p:nvSpPr>
          <p:cNvPr id="257" name="Shape 257"/>
          <p:cNvSpPr/>
          <p:nvPr/>
        </p:nvSpPr>
        <p:spPr>
          <a:xfrm>
            <a:off x="7964715" y="5471160"/>
            <a:ext cx="276353" cy="3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/>
            <a:r>
              <a:t>-4</a:t>
            </a:r>
          </a:p>
        </p:txBody>
      </p:sp>
      <p:sp>
        <p:nvSpPr>
          <p:cNvPr id="258" name="Shape 258"/>
          <p:cNvSpPr/>
          <p:nvPr/>
        </p:nvSpPr>
        <p:spPr>
          <a:xfrm>
            <a:off x="8483600" y="3501697"/>
            <a:ext cx="1" cy="458889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 rot="16200000">
            <a:off x="7662722" y="4622799"/>
            <a:ext cx="161694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Compression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6040200−20−40−60Phase Lag (degrees)9060300−30−60−90150010005000300025002000150010005000Depth Below Seafloor (m)Distance Along Axis (m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952500"/>
            <a:ext cx="7620000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hasePlo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0800" y="1955800"/>
            <a:ext cx="4940300" cy="370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E002phas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" y="1955800"/>
            <a:ext cx="4940300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2709378" y="1003300"/>
            <a:ext cx="4741827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pPr lvl="0">
              <a:defRPr sz="1800" i="0"/>
            </a:pPr>
            <a:r>
              <a:rPr sz="3000" i="1"/>
              <a:t>Extensional Stress Phase Lags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90600" y="1905000"/>
            <a:ext cx="817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Why study poroelasticity?</a:t>
            </a:r>
          </a:p>
        </p:txBody>
      </p:sp>
      <p:pic>
        <p:nvPicPr>
          <p:cNvPr id="43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1155700" y="952500"/>
            <a:ext cx="7874000" cy="57150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z-axesav</a:t>
            </a:r>
          </a:p>
        </p:txBody>
      </p:sp>
      <p:pic>
        <p:nvPicPr>
          <p:cNvPr id="26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00" y="3111500"/>
            <a:ext cx="5753100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1393" y="3098800"/>
            <a:ext cx="5761207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2933700"/>
            <a:ext cx="6248400" cy="321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4800" y="1346200"/>
            <a:ext cx="3086100" cy="148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 flipV="1">
            <a:off x="5207000" y="2589677"/>
            <a:ext cx="1" cy="505594"/>
          </a:xfrm>
          <a:prstGeom prst="line">
            <a:avLst/>
          </a:prstGeom>
          <a:ln w="889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5389588" y="26543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433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433FF"/>
                </a:solidFill>
              </a:rPr>
              <a:t>Ocean Loading</a:t>
            </a:r>
          </a:p>
        </p:txBody>
      </p:sp>
      <p:sp>
        <p:nvSpPr>
          <p:cNvPr id="273" name="Shape 273"/>
          <p:cNvSpPr/>
          <p:nvPr/>
        </p:nvSpPr>
        <p:spPr>
          <a:xfrm>
            <a:off x="8081898" y="4692650"/>
            <a:ext cx="854787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  <a:t>Earth</a:t>
            </a:r>
            <a:b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200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rPr>
              <a:t>Tide</a:t>
            </a:r>
          </a:p>
        </p:txBody>
      </p:sp>
      <p:sp>
        <p:nvSpPr>
          <p:cNvPr id="274" name="Shape 274"/>
          <p:cNvSpPr/>
          <p:nvPr/>
        </p:nvSpPr>
        <p:spPr>
          <a:xfrm>
            <a:off x="8180003" y="4442673"/>
            <a:ext cx="505594" cy="128"/>
          </a:xfrm>
          <a:prstGeom prst="line">
            <a:avLst/>
          </a:prstGeom>
          <a:ln w="889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4536459" y="1816100"/>
            <a:ext cx="670541" cy="127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4536459" y="2120900"/>
            <a:ext cx="670541" cy="127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5279351" y="1638300"/>
            <a:ext cx="125288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Earth Tide</a:t>
            </a:r>
          </a:p>
        </p:txBody>
      </p:sp>
      <p:sp>
        <p:nvSpPr>
          <p:cNvPr id="278" name="Shape 278"/>
          <p:cNvSpPr/>
          <p:nvPr/>
        </p:nvSpPr>
        <p:spPr>
          <a:xfrm>
            <a:off x="5287988" y="1943100"/>
            <a:ext cx="1845209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i="0">
                <a:solidFill>
                  <a:srgbClr val="0000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/>
            </a:pPr>
            <a:r>
              <a:rPr sz="2200"/>
              <a:t>Ocean Loading</a:t>
            </a:r>
          </a:p>
        </p:txBody>
      </p:sp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1943100" y="850900"/>
            <a:ext cx="6299200" cy="64643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8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550" y="1016000"/>
            <a:ext cx="5086293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8700" y="4668787"/>
            <a:ext cx="5562600" cy="250671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 rot="16200000">
            <a:off x="7617872" y="5797549"/>
            <a:ext cx="81763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200" i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Phase Lag</a:t>
            </a:r>
          </a:p>
        </p:txBody>
      </p:sp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1270000" y="711200"/>
            <a:ext cx="7480300" cy="64008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88" name="Group 288"/>
          <p:cNvGrpSpPr/>
          <p:nvPr/>
        </p:nvGrpSpPr>
        <p:grpSpPr>
          <a:xfrm>
            <a:off x="1713991" y="3845975"/>
            <a:ext cx="6731001" cy="3016132"/>
            <a:chOff x="0" y="0"/>
            <a:chExt cx="6731000" cy="3016131"/>
          </a:xfrm>
        </p:grpSpPr>
        <p:pic>
          <p:nvPicPr>
            <p:cNvPr id="286" name="inversionData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31000" cy="301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Shape 287"/>
            <p:cNvSpPr/>
            <p:nvPr/>
          </p:nvSpPr>
          <p:spPr>
            <a:xfrm>
              <a:off x="4936542" y="294224"/>
              <a:ext cx="919064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400" i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400"/>
                <a:t>Model</a:t>
              </a:r>
            </a:p>
          </p:txBody>
        </p:sp>
      </p:grpSp>
      <p:pic>
        <p:nvPicPr>
          <p:cNvPr id="289" name="inversionPer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4678" y="3848100"/>
            <a:ext cx="6731001" cy="301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9546" y="3568700"/>
            <a:ext cx="4453885" cy="3365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Group 293"/>
          <p:cNvGrpSpPr/>
          <p:nvPr/>
        </p:nvGrpSpPr>
        <p:grpSpPr>
          <a:xfrm>
            <a:off x="1714500" y="836976"/>
            <a:ext cx="6731000" cy="3016133"/>
            <a:chOff x="0" y="0"/>
            <a:chExt cx="6731000" cy="3016131"/>
          </a:xfrm>
        </p:grpSpPr>
        <p:pic>
          <p:nvPicPr>
            <p:cNvPr id="291" name="inversionDann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731000" cy="301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Shape 292"/>
            <p:cNvSpPr/>
            <p:nvPr/>
          </p:nvSpPr>
          <p:spPr>
            <a:xfrm>
              <a:off x="5031426" y="242523"/>
              <a:ext cx="7327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400" i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400"/>
                <a:t>Data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4" animBg="1" advAuto="0"/>
      <p:bldP spid="289" grpId="2" animBg="1" advAuto="0"/>
      <p:bldP spid="290" grpId="3" animBg="1" advAuto="0"/>
      <p:bldP spid="293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990600" y="1905000"/>
            <a:ext cx="8178800" cy="1804948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800" i="1">
                <a:solidFill>
                  <a:srgbClr val="D1FEFF"/>
                </a:solidFill>
              </a:rPr>
              <a:t>Enigmatic periodic seafloor deformation</a:t>
            </a:r>
          </a:p>
        </p:txBody>
      </p:sp>
      <p:pic>
        <p:nvPicPr>
          <p:cNvPr id="296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oup 301"/>
          <p:cNvGrpSpPr/>
          <p:nvPr/>
        </p:nvGrpSpPr>
        <p:grpSpPr>
          <a:xfrm>
            <a:off x="1571259" y="761272"/>
            <a:ext cx="7017482" cy="6199056"/>
            <a:chOff x="0" y="0"/>
            <a:chExt cx="7017480" cy="6199055"/>
          </a:xfrm>
        </p:grpSpPr>
        <p:sp>
          <p:nvSpPr>
            <p:cNvPr id="299" name="Shape 299"/>
            <p:cNvSpPr/>
            <p:nvPr/>
          </p:nvSpPr>
          <p:spPr>
            <a:xfrm>
              <a:off x="0" y="0"/>
              <a:ext cx="7017481" cy="61990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00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0829" y="331963"/>
              <a:ext cx="6419749" cy="5652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Group 306"/>
          <p:cNvGrpSpPr/>
          <p:nvPr/>
        </p:nvGrpSpPr>
        <p:grpSpPr>
          <a:xfrm>
            <a:off x="1634501" y="822706"/>
            <a:ext cx="6890998" cy="6152388"/>
            <a:chOff x="0" y="0"/>
            <a:chExt cx="6890997" cy="6152386"/>
          </a:xfrm>
        </p:grpSpPr>
        <p:sp>
          <p:nvSpPr>
            <p:cNvPr id="304" name="Shape 304"/>
            <p:cNvSpPr/>
            <p:nvPr/>
          </p:nvSpPr>
          <p:spPr>
            <a:xfrm>
              <a:off x="0" y="0"/>
              <a:ext cx="6890998" cy="615238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05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450" y="289201"/>
              <a:ext cx="6370386" cy="5658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" name="Group 311"/>
          <p:cNvGrpSpPr/>
          <p:nvPr/>
        </p:nvGrpSpPr>
        <p:grpSpPr>
          <a:xfrm>
            <a:off x="262478" y="1557432"/>
            <a:ext cx="9635044" cy="4505136"/>
            <a:chOff x="0" y="0"/>
            <a:chExt cx="9635042" cy="4505135"/>
          </a:xfrm>
        </p:grpSpPr>
        <p:sp>
          <p:nvSpPr>
            <p:cNvPr id="309" name="Shape 309"/>
            <p:cNvSpPr/>
            <p:nvPr/>
          </p:nvSpPr>
          <p:spPr>
            <a:xfrm>
              <a:off x="0" y="0"/>
              <a:ext cx="9635043" cy="450513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10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9027" y="186726"/>
              <a:ext cx="8834717" cy="3940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roup 316"/>
          <p:cNvGrpSpPr/>
          <p:nvPr/>
        </p:nvGrpSpPr>
        <p:grpSpPr>
          <a:xfrm>
            <a:off x="1420113" y="1065650"/>
            <a:ext cx="7319773" cy="5488700"/>
            <a:chOff x="0" y="0"/>
            <a:chExt cx="7319771" cy="5488698"/>
          </a:xfrm>
        </p:grpSpPr>
        <p:sp>
          <p:nvSpPr>
            <p:cNvPr id="314" name="Shape 314"/>
            <p:cNvSpPr/>
            <p:nvPr/>
          </p:nvSpPr>
          <p:spPr>
            <a:xfrm>
              <a:off x="12700" y="12700"/>
              <a:ext cx="7294372" cy="546329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1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319772" cy="5488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 321"/>
          <p:cNvGrpSpPr/>
          <p:nvPr/>
        </p:nvGrpSpPr>
        <p:grpSpPr>
          <a:xfrm>
            <a:off x="1560622" y="1039089"/>
            <a:ext cx="7038756" cy="5541822"/>
            <a:chOff x="0" y="0"/>
            <a:chExt cx="7038754" cy="5541820"/>
          </a:xfrm>
        </p:grpSpPr>
        <p:sp>
          <p:nvSpPr>
            <p:cNvPr id="319" name="Shape 319"/>
            <p:cNvSpPr/>
            <p:nvPr/>
          </p:nvSpPr>
          <p:spPr>
            <a:xfrm>
              <a:off x="0" y="0"/>
              <a:ext cx="7038755" cy="554182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20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8915" y="126815"/>
              <a:ext cx="6393168" cy="5298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ldeo_logo_transparent.png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Group 326"/>
          <p:cNvGrpSpPr/>
          <p:nvPr/>
        </p:nvGrpSpPr>
        <p:grpSpPr>
          <a:xfrm>
            <a:off x="1321011" y="989535"/>
            <a:ext cx="7517978" cy="5640930"/>
            <a:chOff x="0" y="0"/>
            <a:chExt cx="7517977" cy="5640929"/>
          </a:xfrm>
        </p:grpSpPr>
        <p:sp>
          <p:nvSpPr>
            <p:cNvPr id="324" name="Shape 324"/>
            <p:cNvSpPr/>
            <p:nvPr/>
          </p:nvSpPr>
          <p:spPr>
            <a:xfrm>
              <a:off x="0" y="0"/>
              <a:ext cx="7517978" cy="564093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200" i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32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071" y="7833"/>
              <a:ext cx="7320484" cy="551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mtemp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965200"/>
            <a:ext cx="7467600" cy="568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6782091" y="6788150"/>
            <a:ext cx="26416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After Larson, 2007</a:t>
            </a:r>
          </a:p>
        </p:txBody>
      </p:sp>
      <p:pic>
        <p:nvPicPr>
          <p:cNvPr id="47" name="ldeo_logo_transparent.png"/>
          <p:cNvPicPr/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300" i="1">
                <a:solidFill>
                  <a:srgbClr val="D1FEFF"/>
                </a:solidFill>
              </a:rPr>
              <a:t>Conclusions</a:t>
            </a:r>
          </a:p>
        </p:txBody>
      </p:sp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xfrm>
            <a:off x="990600" y="1397000"/>
            <a:ext cx="8178800" cy="48260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Poroelasticity is really cool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Poroelasticity theory isn’t as complicated as it may seem, but lots of complex behavior can be generated</a:t>
            </a:r>
          </a:p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Poroelasticity theory can be applied to a wide range of geophysical problems</a:t>
            </a:r>
          </a:p>
        </p:txBody>
      </p:sp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ex_for_tim_apr0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706" y="1651000"/>
            <a:ext cx="7570894" cy="431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3530891" y="7004050"/>
            <a:ext cx="58928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4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FFFFFF"/>
                </a:solidFill>
              </a:rPr>
              <a:t>Figure provided by Scott Nooner</a:t>
            </a:r>
          </a:p>
        </p:txBody>
      </p:sp>
      <p:pic>
        <p:nvPicPr>
          <p:cNvPr id="54" name="figure_4_tim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4600" y="241300"/>
            <a:ext cx="5132532" cy="664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 rot="16200000">
            <a:off x="1492094" y="3642081"/>
            <a:ext cx="1156594" cy="3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7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700"/>
              <a:t>Depth (km)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941825" y="1955702"/>
            <a:ext cx="8276350" cy="3708596"/>
            <a:chOff x="0" y="0"/>
            <a:chExt cx="8276348" cy="3708595"/>
          </a:xfrm>
        </p:grpSpPr>
        <p:pic>
          <p:nvPicPr>
            <p:cNvPr id="58" name="inversionDann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76349" cy="3708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" name="Shape 59"/>
            <p:cNvSpPr/>
            <p:nvPr/>
          </p:nvSpPr>
          <p:spPr>
            <a:xfrm>
              <a:off x="6186575" y="298203"/>
              <a:ext cx="900956" cy="546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400" i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400"/>
                <a:t>Data</a:t>
              </a:r>
            </a:p>
          </p:txBody>
        </p:sp>
      </p:grpSp>
      <p:sp>
        <p:nvSpPr>
          <p:cNvPr id="61" name="Shape 61"/>
          <p:cNvSpPr/>
          <p:nvPr/>
        </p:nvSpPr>
        <p:spPr>
          <a:xfrm>
            <a:off x="898748" y="1338268"/>
            <a:ext cx="7561103" cy="55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300" i="1">
                <a:solidFill>
                  <a:srgbClr val="FFFFFF"/>
                </a:solidFill>
              </a:rPr>
              <a:t>Phase Lag of Tidally Triggered Earthquakes</a:t>
            </a:r>
          </a:p>
        </p:txBody>
      </p:sp>
      <p:sp>
        <p:nvSpPr>
          <p:cNvPr id="62" name="Shape 62"/>
          <p:cNvSpPr/>
          <p:nvPr/>
        </p:nvSpPr>
        <p:spPr>
          <a:xfrm>
            <a:off x="6999423" y="2246598"/>
            <a:ext cx="1016705" cy="553697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2200" i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ldeo_logo_transparent.png"/>
          <p:cNvPicPr/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7151234" y="25400"/>
            <a:ext cx="3010582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414" y="1738408"/>
            <a:ext cx="2822545" cy="4143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0217" y="4476943"/>
            <a:ext cx="4095380" cy="2191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7988" y="1190493"/>
            <a:ext cx="3844478" cy="2883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1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1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Custom</PresentationFormat>
  <Paragraphs>117</Paragraphs>
  <Slides>50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White</vt:lpstr>
      <vt:lpstr>I         Poroelasticity: A Review of Poroelastic Theory and its Application to Seafloor Hydrothermal Systems</vt:lpstr>
      <vt:lpstr>Outline</vt:lpstr>
      <vt:lpstr>What is poroelasticity theory?</vt:lpstr>
      <vt:lpstr>Why study poroelasticity?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poroelasticity seem so complicated?</vt:lpstr>
      <vt:lpstr>Historical Development</vt:lpstr>
      <vt:lpstr>Four Primary Variables</vt:lpstr>
      <vt:lpstr>PowerPoint Presentation</vt:lpstr>
      <vt:lpstr>It still seems complicated!</vt:lpstr>
      <vt:lpstr>PowerPoint Presentation</vt:lpstr>
      <vt:lpstr>PowerPoint Presentation</vt:lpstr>
      <vt:lpstr>PowerPoint Presentation</vt:lpstr>
      <vt:lpstr>1-D Pore Pressure Equation</vt:lpstr>
      <vt:lpstr>1-D Pore Pressure Equation</vt:lpstr>
      <vt:lpstr>Poroelasticity in a Flask</vt:lpstr>
      <vt:lpstr>1-D Pore Pressure Equation</vt:lpstr>
      <vt:lpstr>1-D Analytical Solution</vt:lpstr>
      <vt:lpstr>PowerPoint Presentation</vt:lpstr>
      <vt:lpstr>2-D Equations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Real-World Use Cases</vt:lpstr>
      <vt:lpstr>PowerPoint Presentation</vt:lpstr>
      <vt:lpstr>Steady-State Model Solution:</vt:lpstr>
      <vt:lpstr>PowerPoint Presentation</vt:lpstr>
      <vt:lpstr>Tidal Earthquake Triggering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Enigmatic periodic seafloor deformation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        Poroelasticity: A Review of Poroelastic Theory and its Application to Seafloor Hydrothermal Systems</dc:title>
  <dc:creator>Daly</dc:creator>
  <cp:lastModifiedBy>Daly</cp:lastModifiedBy>
  <cp:revision>1</cp:revision>
  <dcterms:modified xsi:type="dcterms:W3CDTF">2015-03-13T15:58:30Z</dcterms:modified>
</cp:coreProperties>
</file>