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321" r:id="rId3"/>
    <p:sldId id="313" r:id="rId4"/>
    <p:sldId id="316" r:id="rId5"/>
    <p:sldId id="268" r:id="rId6"/>
    <p:sldId id="261" r:id="rId7"/>
    <p:sldId id="363" r:id="rId8"/>
    <p:sldId id="335" r:id="rId9"/>
    <p:sldId id="334" r:id="rId10"/>
    <p:sldId id="364" r:id="rId11"/>
    <p:sldId id="342" r:id="rId12"/>
    <p:sldId id="362" r:id="rId13"/>
    <p:sldId id="330" r:id="rId14"/>
    <p:sldId id="343" r:id="rId15"/>
    <p:sldId id="346" r:id="rId16"/>
    <p:sldId id="327" r:id="rId17"/>
    <p:sldId id="367" r:id="rId18"/>
    <p:sldId id="328" r:id="rId19"/>
    <p:sldId id="366" r:id="rId20"/>
    <p:sldId id="376" r:id="rId21"/>
    <p:sldId id="352" r:id="rId22"/>
    <p:sldId id="344" r:id="rId23"/>
    <p:sldId id="372" r:id="rId24"/>
    <p:sldId id="353" r:id="rId25"/>
    <p:sldId id="368" r:id="rId26"/>
    <p:sldId id="369" r:id="rId27"/>
    <p:sldId id="341" r:id="rId28"/>
    <p:sldId id="340" r:id="rId29"/>
    <p:sldId id="350" r:id="rId30"/>
    <p:sldId id="359" r:id="rId31"/>
    <p:sldId id="358" r:id="rId32"/>
    <p:sldId id="371" r:id="rId33"/>
    <p:sldId id="370" r:id="rId34"/>
    <p:sldId id="375" r:id="rId35"/>
    <p:sldId id="329" r:id="rId36"/>
    <p:sldId id="373" r:id="rId37"/>
    <p:sldId id="374" r:id="rId3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BCBDBF"/>
    <a:srgbClr val="003E6E"/>
    <a:srgbClr val="4B4B4B"/>
    <a:srgbClr val="00ACE5"/>
    <a:srgbClr val="004378"/>
    <a:srgbClr val="009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4" autoAdjust="0"/>
    <p:restoredTop sz="87129" autoAdjust="0"/>
  </p:normalViewPr>
  <p:slideViewPr>
    <p:cSldViewPr snapToGrid="0" snapToObjects="1">
      <p:cViewPr>
        <p:scale>
          <a:sx n="100" d="100"/>
          <a:sy n="100" d="100"/>
        </p:scale>
        <p:origin x="-72" y="-72"/>
      </p:cViewPr>
      <p:guideLst>
        <p:guide orient="horz" pos="735"/>
        <p:guide pos="49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D4902-9ABA-3D4A-AAD3-EC9311896090}" type="datetimeFigureOut">
              <a:rPr lang="de-DE" smtClean="0"/>
              <a:t>01.03.2017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A6253-4F05-8E42-B5F2-6BA62F7C7CF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709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3715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103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149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56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56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919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919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9196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919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919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919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1030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919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103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3007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300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9141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914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914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9141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9196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919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1030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I </a:t>
            </a:r>
            <a:r>
              <a:rPr lang="de-DE" dirty="0" err="1" smtClean="0"/>
              <a:t>want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conclude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photos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successful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recovery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under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ice</a:t>
            </a:r>
            <a:r>
              <a:rPr lang="de-DE" baseline="0" dirty="0" smtClean="0"/>
              <a:t> OBS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yielded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days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seismological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excellent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quality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seismic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noise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Arctic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Ocean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extremely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low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10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103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555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300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300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dirty="0" smtClean="0"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5627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A6253-4F05-8E42-B5F2-6BA62F7C7CF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14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28739" y="1636661"/>
            <a:ext cx="8612513" cy="899317"/>
          </a:xfrm>
          <a:prstGeom prst="rect">
            <a:avLst/>
          </a:prstGeom>
        </p:spPr>
        <p:txBody>
          <a:bodyPr anchor="t"/>
          <a:lstStyle>
            <a:lvl1pPr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 dirty="0" smtClean="0"/>
              <a:t>Titel „Weiß“ bearbeiten</a:t>
            </a:r>
            <a:endParaRPr lang="de-DE" dirty="0"/>
          </a:p>
        </p:txBody>
      </p:sp>
      <p:pic>
        <p:nvPicPr>
          <p:cNvPr id="8" name="Bild 7" descr="Logo_AWI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87" y="456155"/>
            <a:ext cx="2621832" cy="379909"/>
          </a:xfrm>
          <a:prstGeom prst="rect">
            <a:avLst/>
          </a:prstGeom>
        </p:spPr>
      </p:pic>
      <p:pic>
        <p:nvPicPr>
          <p:cNvPr id="5" name="Bild 4" descr="HG_LOGO_S_ENG_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569" y="6082875"/>
            <a:ext cx="936399" cy="41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8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" y="380022"/>
            <a:ext cx="8330195" cy="660734"/>
          </a:xfrm>
          <a:prstGeom prst="rect">
            <a:avLst/>
          </a:prstGeom>
        </p:spPr>
        <p:txBody>
          <a:bodyPr anchor="t"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D566-8D13-5C43-8939-614299B6941B}" type="datetimeFigureOut">
              <a:rPr lang="de-DE" smtClean="0"/>
              <a:pPr/>
              <a:t>01.03.2017</a:t>
            </a:fld>
            <a:endParaRPr lang="de-DE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449311" y="1166813"/>
            <a:ext cx="8331107" cy="50413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14" name="Bild 13" descr="HG_LOGO_S_ENG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97" y="6512842"/>
            <a:ext cx="683868" cy="302236"/>
          </a:xfrm>
          <a:prstGeom prst="rect">
            <a:avLst/>
          </a:prstGeom>
        </p:spPr>
      </p:pic>
      <p:pic>
        <p:nvPicPr>
          <p:cNvPr id="15" name="Bild 14" descr="AWI_WortBildmarke_Farbe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68" y="418213"/>
            <a:ext cx="1090955" cy="486839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>
                <a:solidFill>
                  <a:srgbClr val="003E6E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de-DE" dirty="0" err="1" smtClean="0"/>
              <a:t>Vera.Schlindwein@awi.de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643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550156"/>
            <a:ext cx="812822" cy="307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8D566-8D13-5C43-8939-614299B6941B}" type="datetimeFigureOut">
              <a:rPr lang="de-DE" smtClean="0"/>
              <a:pPr/>
              <a:t>01.03.2017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70022" y="6550156"/>
            <a:ext cx="5711878" cy="307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 4"/>
          <p:cNvSpPr txBox="1">
            <a:spLocks/>
          </p:cNvSpPr>
          <p:nvPr userDrawn="1"/>
        </p:nvSpPr>
        <p:spPr>
          <a:xfrm>
            <a:off x="1422422" y="6562856"/>
            <a:ext cx="5711878" cy="307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ctr" defTabSz="457200" rtl="0" eaLnBrk="1" latinLnBrk="0" hangingPunct="1">
              <a:defRPr sz="1000" kern="1200">
                <a:solidFill>
                  <a:srgbClr val="003E6E"/>
                </a:solidFill>
                <a:latin typeface="Arial Rounded MT Bold"/>
                <a:ea typeface="+mn-ea"/>
                <a:cs typeface="Arial Rounded MT Bol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/>
              <a:t>Vera.Schlindwein@awi.de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627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i="0" kern="1200">
          <a:solidFill>
            <a:schemeClr val="tx1">
              <a:lumMod val="75000"/>
              <a:lumOff val="2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malvorlage2.jpg"/>
          <p:cNvPicPr>
            <a:picLocks noChangeAspect="1"/>
          </p:cNvPicPr>
          <p:nvPr/>
        </p:nvPicPr>
        <p:blipFill rotWithShape="1">
          <a:blip r:embed="rId3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3"/>
          <a:stretch/>
        </p:blipFill>
        <p:spPr>
          <a:xfrm>
            <a:off x="0" y="1066800"/>
            <a:ext cx="9144866" cy="4965066"/>
          </a:xfrm>
          <a:prstGeom prst="rect">
            <a:avLst/>
          </a:prstGeom>
        </p:spPr>
      </p:pic>
      <p:pic>
        <p:nvPicPr>
          <p:cNvPr id="4" name="Bild 3" descr="emmy_noeth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23" y="6031866"/>
            <a:ext cx="723900" cy="392176"/>
          </a:xfrm>
          <a:prstGeom prst="rect">
            <a:avLst/>
          </a:prstGeom>
        </p:spPr>
      </p:pic>
      <p:pic>
        <p:nvPicPr>
          <p:cNvPr id="5" name="Bild 4" descr="MOVE_kle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1866"/>
            <a:ext cx="1192813" cy="82613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3466" y="1271292"/>
            <a:ext cx="8612513" cy="899317"/>
          </a:xfrm>
        </p:spPr>
        <p:txBody>
          <a:bodyPr/>
          <a:lstStyle/>
          <a:p>
            <a:pPr algn="r"/>
            <a:r>
              <a:rPr lang="en-GB" sz="4000" dirty="0" smtClean="0">
                <a:solidFill>
                  <a:srgbClr val="4B4B4B"/>
                </a:solidFill>
              </a:rPr>
              <a:t>Deformation modes</a:t>
            </a:r>
            <a:br>
              <a:rPr lang="en-GB" sz="4000" dirty="0" smtClean="0">
                <a:solidFill>
                  <a:srgbClr val="4B4B4B"/>
                </a:solidFill>
              </a:rPr>
            </a:br>
            <a:r>
              <a:rPr lang="en-GB" sz="4000" dirty="0" smtClean="0">
                <a:solidFill>
                  <a:srgbClr val="4B4B4B"/>
                </a:solidFill>
              </a:rPr>
              <a:t>of magmatic and </a:t>
            </a:r>
            <a:r>
              <a:rPr lang="en-GB" sz="4000" dirty="0" err="1" smtClean="0">
                <a:solidFill>
                  <a:srgbClr val="4B4B4B"/>
                </a:solidFill>
              </a:rPr>
              <a:t>amagmatic</a:t>
            </a:r>
            <a:r>
              <a:rPr lang="en-GB" sz="4000" dirty="0" smtClean="0">
                <a:solidFill>
                  <a:srgbClr val="4B4B4B"/>
                </a:solidFill>
              </a:rPr>
              <a:t> ocean lithosphere</a:t>
            </a:r>
            <a:br>
              <a:rPr lang="en-GB" sz="4000" dirty="0" smtClean="0">
                <a:solidFill>
                  <a:srgbClr val="4B4B4B"/>
                </a:solidFill>
              </a:rPr>
            </a:br>
            <a:r>
              <a:rPr lang="en-GB" sz="4000" dirty="0" smtClean="0">
                <a:solidFill>
                  <a:srgbClr val="4B4B4B"/>
                </a:solidFill>
              </a:rPr>
              <a:t>at ultraslow spreading</a:t>
            </a:r>
            <a:r>
              <a:rPr lang="en-GB" sz="4000" dirty="0">
                <a:solidFill>
                  <a:srgbClr val="4B4B4B"/>
                </a:solidFill>
              </a:rPr>
              <a:t> </a:t>
            </a:r>
            <a:r>
              <a:rPr lang="en-GB" sz="4000" dirty="0" smtClean="0">
                <a:solidFill>
                  <a:srgbClr val="4B4B4B"/>
                </a:solidFill>
              </a:rPr>
              <a:t>ridges</a:t>
            </a:r>
            <a:r>
              <a:rPr lang="en-GB" sz="2000" dirty="0" smtClean="0">
                <a:solidFill>
                  <a:srgbClr val="4B4B4B"/>
                </a:solidFill>
              </a:rPr>
              <a:t/>
            </a:r>
            <a:br>
              <a:rPr lang="en-GB" sz="2000" dirty="0" smtClean="0">
                <a:solidFill>
                  <a:srgbClr val="4B4B4B"/>
                </a:solidFill>
              </a:rPr>
            </a:br>
            <a:r>
              <a:rPr lang="en-GB" sz="4000" dirty="0" smtClean="0">
                <a:solidFill>
                  <a:srgbClr val="4B4B4B"/>
                </a:solidFill>
              </a:rPr>
              <a:t/>
            </a:r>
            <a:br>
              <a:rPr lang="en-GB" sz="4000" dirty="0" smtClean="0">
                <a:solidFill>
                  <a:srgbClr val="4B4B4B"/>
                </a:solidFill>
              </a:rPr>
            </a:br>
            <a:r>
              <a:rPr lang="en-GB" sz="2000" dirty="0">
                <a:solidFill>
                  <a:srgbClr val="4B4B4B"/>
                </a:solidFill>
              </a:rPr>
              <a:t/>
            </a:r>
            <a:br>
              <a:rPr lang="en-GB" sz="2000" dirty="0">
                <a:solidFill>
                  <a:srgbClr val="4B4B4B"/>
                </a:solidFill>
              </a:rPr>
            </a:br>
            <a:r>
              <a:rPr lang="en-GB" sz="1800" dirty="0" smtClean="0">
                <a:solidFill>
                  <a:srgbClr val="4B4B4B"/>
                </a:solidFill>
              </a:rPr>
              <a:t>Vera Schlindwein</a:t>
            </a:r>
            <a:br>
              <a:rPr lang="en-GB" sz="1800" dirty="0" smtClean="0">
                <a:solidFill>
                  <a:srgbClr val="4B4B4B"/>
                </a:solidFill>
              </a:rPr>
            </a:br>
            <a:r>
              <a:rPr lang="en-GB" sz="1800" dirty="0" smtClean="0">
                <a:solidFill>
                  <a:srgbClr val="4B4B4B"/>
                </a:solidFill>
              </a:rPr>
              <a:t>F. </a:t>
            </a:r>
            <a:r>
              <a:rPr lang="en-GB" sz="1800" dirty="0" err="1" smtClean="0">
                <a:solidFill>
                  <a:srgbClr val="4B4B4B"/>
                </a:solidFill>
              </a:rPr>
              <a:t>Schmid</a:t>
            </a:r>
            <a:r>
              <a:rPr lang="en-GB" sz="1800" dirty="0" smtClean="0">
                <a:solidFill>
                  <a:srgbClr val="4B4B4B"/>
                </a:solidFill>
              </a:rPr>
              <a:t> </a:t>
            </a:r>
            <a:br>
              <a:rPr lang="en-GB" sz="1800" dirty="0" smtClean="0">
                <a:solidFill>
                  <a:srgbClr val="4B4B4B"/>
                </a:solidFill>
              </a:rPr>
            </a:br>
            <a:r>
              <a:rPr lang="en-GB" sz="1800" dirty="0" smtClean="0">
                <a:solidFill>
                  <a:srgbClr val="4B4B4B"/>
                </a:solidFill>
              </a:rPr>
              <a:t>and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err="1" smtClean="0"/>
              <a:t>Emmy-Noether</a:t>
            </a:r>
            <a:r>
              <a:rPr lang="en-GB" sz="1800" dirty="0"/>
              <a:t> </a:t>
            </a:r>
            <a:r>
              <a:rPr lang="en-GB" sz="1800" dirty="0" smtClean="0"/>
              <a:t>Junior Research Group MOVE</a:t>
            </a:r>
            <a:br>
              <a:rPr lang="en-GB" sz="1800" dirty="0" smtClean="0"/>
            </a:br>
            <a:r>
              <a:rPr lang="en-GB" sz="1800" dirty="0" smtClean="0"/>
              <a:t>AWI Bremerhaven</a:t>
            </a:r>
            <a:endParaRPr lang="de-DE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4B4B4B"/>
                </a:solidFill>
              </a:rPr>
              <a:t>Part II: </a:t>
            </a:r>
            <a:r>
              <a:rPr lang="de-DE" sz="2800" dirty="0" err="1" smtClean="0">
                <a:solidFill>
                  <a:srgbClr val="4B4B4B"/>
                </a:solidFill>
              </a:rPr>
              <a:t>Comparing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seismicity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of</a:t>
            </a:r>
            <a:r>
              <a:rPr lang="de-DE" sz="2800" dirty="0">
                <a:solidFill>
                  <a:srgbClr val="4B4B4B"/>
                </a:solidFill>
              </a:rPr>
              <a:t/>
            </a:r>
            <a:br>
              <a:rPr lang="de-DE" sz="2800" dirty="0">
                <a:solidFill>
                  <a:srgbClr val="4B4B4B"/>
                </a:solidFill>
              </a:rPr>
            </a:br>
            <a:r>
              <a:rPr lang="de-DE" sz="2800" dirty="0" err="1" smtClean="0">
                <a:solidFill>
                  <a:srgbClr val="4B4B4B"/>
                </a:solidFill>
              </a:rPr>
              <a:t>magmatic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and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amagmatic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segments</a:t>
            </a:r>
            <a:r>
              <a:rPr lang="de-DE" sz="2800" dirty="0" smtClean="0">
                <a:solidFill>
                  <a:srgbClr val="4B4B4B"/>
                </a:solidFill>
              </a:rPr>
              <a:t/>
            </a:r>
            <a:br>
              <a:rPr lang="de-DE" sz="2800" dirty="0" smtClean="0">
                <a:solidFill>
                  <a:srgbClr val="4B4B4B"/>
                </a:solidFill>
              </a:rPr>
            </a:br>
            <a:r>
              <a:rPr lang="de-DE" sz="2800" dirty="0" err="1" smtClean="0">
                <a:solidFill>
                  <a:srgbClr val="4B4B4B"/>
                </a:solidFill>
              </a:rPr>
              <a:t>at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ultraslow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spreading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ridges</a:t>
            </a:r>
            <a:endParaRPr lang="de-DE" sz="2800" dirty="0">
              <a:solidFill>
                <a:srgbClr val="4B4B4B"/>
              </a:solidFill>
            </a:endParaRPr>
          </a:p>
        </p:txBody>
      </p:sp>
      <p:pic>
        <p:nvPicPr>
          <p:cNvPr id="8" name="Bild 2" descr="standish_ultraslow_mod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779403"/>
            <a:ext cx="5562600" cy="43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2705100" y="2006600"/>
            <a:ext cx="1308100" cy="3378200"/>
          </a:xfrm>
          <a:prstGeom prst="rect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/>
          <p:cNvSpPr/>
          <p:nvPr/>
        </p:nvSpPr>
        <p:spPr>
          <a:xfrm>
            <a:off x="4838700" y="2006600"/>
            <a:ext cx="1295400" cy="33782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feld 11"/>
          <p:cNvSpPr txBox="1"/>
          <p:nvPr/>
        </p:nvSpPr>
        <p:spPr>
          <a:xfrm>
            <a:off x="2705100" y="5711785"/>
            <a:ext cx="3975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err="1" smtClean="0">
                <a:solidFill>
                  <a:srgbClr val="BCBDBF"/>
                </a:solidFill>
              </a:rPr>
              <a:t>from</a:t>
            </a:r>
            <a:r>
              <a:rPr lang="de-DE" sz="1000" b="1" dirty="0" smtClean="0">
                <a:solidFill>
                  <a:srgbClr val="BCBDBF"/>
                </a:solidFill>
              </a:rPr>
              <a:t> Standish et al. 2008</a:t>
            </a:r>
            <a:endParaRPr lang="de-DE" sz="1000" b="1" dirty="0">
              <a:solidFill>
                <a:srgbClr val="BCBD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7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080" y="381615"/>
            <a:ext cx="9033120" cy="660734"/>
          </a:xfrm>
        </p:spPr>
        <p:txBody>
          <a:bodyPr/>
          <a:lstStyle/>
          <a:p>
            <a:r>
              <a:rPr lang="de-DE" sz="2800" dirty="0" smtClean="0">
                <a:solidFill>
                  <a:srgbClr val="4B4B4B"/>
                </a:solidFill>
              </a:rPr>
              <a:t>Design </a:t>
            </a:r>
            <a:r>
              <a:rPr lang="de-DE" sz="2800" dirty="0" err="1" smtClean="0">
                <a:solidFill>
                  <a:srgbClr val="4B4B4B"/>
                </a:solidFill>
              </a:rPr>
              <a:t>of</a:t>
            </a:r>
            <a:r>
              <a:rPr lang="de-DE" sz="2800" dirty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comparative</a:t>
            </a:r>
            <a:r>
              <a:rPr lang="de-DE" sz="2800" dirty="0" smtClean="0">
                <a:solidFill>
                  <a:srgbClr val="4B4B4B"/>
                </a:solidFill>
              </a:rPr>
              <a:t> OBS </a:t>
            </a:r>
            <a:r>
              <a:rPr lang="de-DE" sz="2800" dirty="0" err="1" smtClean="0">
                <a:solidFill>
                  <a:srgbClr val="4B4B4B"/>
                </a:solidFill>
              </a:rPr>
              <a:t>survey</a:t>
            </a:r>
            <a:endParaRPr lang="de-DE" sz="2800" dirty="0">
              <a:solidFill>
                <a:srgbClr val="4B4B4B"/>
              </a:solidFill>
            </a:endParaRPr>
          </a:p>
        </p:txBody>
      </p:sp>
      <p:pic>
        <p:nvPicPr>
          <p:cNvPr id="4" name="Bild 3" descr="Fig3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0" y="1042349"/>
            <a:ext cx="3983920" cy="396338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81100" y="3136900"/>
            <a:ext cx="317500" cy="317500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/>
          <p:cNvSpPr/>
          <p:nvPr/>
        </p:nvSpPr>
        <p:spPr>
          <a:xfrm>
            <a:off x="2703915" y="2654300"/>
            <a:ext cx="317500" cy="317500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Oval 23"/>
          <p:cNvSpPr/>
          <p:nvPr/>
        </p:nvSpPr>
        <p:spPr>
          <a:xfrm>
            <a:off x="1917700" y="2495550"/>
            <a:ext cx="317500" cy="317500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/>
          <p:cNvSpPr/>
          <p:nvPr/>
        </p:nvSpPr>
        <p:spPr>
          <a:xfrm>
            <a:off x="1917700" y="2882900"/>
            <a:ext cx="317500" cy="317500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/>
          <p:cNvSpPr/>
          <p:nvPr/>
        </p:nvSpPr>
        <p:spPr>
          <a:xfrm>
            <a:off x="2038350" y="3321050"/>
            <a:ext cx="317500" cy="317500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Bild 9" descr="overview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96" y="1049114"/>
            <a:ext cx="3996878" cy="3031594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6197600" y="1442916"/>
            <a:ext cx="317500" cy="317500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Oval 27"/>
          <p:cNvSpPr/>
          <p:nvPr/>
        </p:nvSpPr>
        <p:spPr>
          <a:xfrm>
            <a:off x="6223000" y="2871666"/>
            <a:ext cx="317500" cy="317500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val 28"/>
          <p:cNvSpPr/>
          <p:nvPr/>
        </p:nvSpPr>
        <p:spPr>
          <a:xfrm>
            <a:off x="7978737" y="1747716"/>
            <a:ext cx="317500" cy="317500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Oval 29"/>
          <p:cNvSpPr/>
          <p:nvPr/>
        </p:nvSpPr>
        <p:spPr>
          <a:xfrm>
            <a:off x="6254750" y="2198566"/>
            <a:ext cx="317500" cy="317500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Oval 30"/>
          <p:cNvSpPr/>
          <p:nvPr/>
        </p:nvSpPr>
        <p:spPr>
          <a:xfrm>
            <a:off x="4991100" y="2554166"/>
            <a:ext cx="317500" cy="317500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7" descr="globe_swarms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888" y="4229101"/>
            <a:ext cx="2152448" cy="21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8664847" y="5305199"/>
            <a:ext cx="370063" cy="345467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7989674" y="5477932"/>
            <a:ext cx="370063" cy="345467"/>
          </a:xfrm>
          <a:prstGeom prst="ellipse">
            <a:avLst/>
          </a:prstGeom>
          <a:noFill/>
          <a:ln w="3810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5429822" y="1953904"/>
            <a:ext cx="2458481" cy="7003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6365999" y="1760416"/>
            <a:ext cx="48844" cy="105263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6878860" y="2141147"/>
            <a:ext cx="70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60km</a:t>
            </a:r>
            <a:endParaRPr lang="de-DE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6414843" y="1760416"/>
            <a:ext cx="709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36km</a:t>
            </a:r>
            <a:endParaRPr lang="de-DE" sz="1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07080" y="5015066"/>
            <a:ext cx="66717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008000"/>
                </a:solidFill>
              </a:rPr>
              <a:t>Amagmatic</a:t>
            </a:r>
            <a:r>
              <a:rPr lang="en-GB" b="1" dirty="0" smtClean="0">
                <a:solidFill>
                  <a:srgbClr val="008000"/>
                </a:solidFill>
              </a:rPr>
              <a:t> site 13°E 52°S</a:t>
            </a:r>
          </a:p>
          <a:p>
            <a:endParaRPr lang="en-GB" b="1" dirty="0" smtClean="0">
              <a:solidFill>
                <a:srgbClr val="008000"/>
              </a:solidFill>
            </a:endParaRPr>
          </a:p>
          <a:p>
            <a:r>
              <a:rPr lang="en-GB" b="1" dirty="0" smtClean="0">
                <a:solidFill>
                  <a:srgbClr val="008000"/>
                </a:solidFill>
              </a:rPr>
              <a:t>RV </a:t>
            </a:r>
            <a:r>
              <a:rPr lang="en-GB" b="1" dirty="0" err="1" smtClean="0">
                <a:solidFill>
                  <a:srgbClr val="008000"/>
                </a:solidFill>
              </a:rPr>
              <a:t>Polarstern</a:t>
            </a:r>
            <a:endParaRPr lang="en-GB" b="1" dirty="0">
              <a:solidFill>
                <a:srgbClr val="008000"/>
              </a:solidFill>
            </a:endParaRPr>
          </a:p>
          <a:p>
            <a:endParaRPr lang="en-GB" b="1" dirty="0" smtClean="0">
              <a:solidFill>
                <a:srgbClr val="009CD5"/>
              </a:solidFill>
            </a:endParaRPr>
          </a:p>
          <a:p>
            <a:r>
              <a:rPr lang="en-GB" b="1" dirty="0" smtClean="0">
                <a:solidFill>
                  <a:srgbClr val="009CD5"/>
                </a:solidFill>
              </a:rPr>
              <a:t>10 months recording period Oct/Nov 2012 – Oct/Dec 2013</a:t>
            </a:r>
            <a:endParaRPr lang="en-GB" b="1" dirty="0">
              <a:solidFill>
                <a:srgbClr val="009CD5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089400" y="5004555"/>
            <a:ext cx="3034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Magmatic site 66°E 27°S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RHUM-RUM, RV Marion </a:t>
            </a:r>
            <a:r>
              <a:rPr lang="en-GB" b="1" dirty="0" err="1" smtClean="0">
                <a:solidFill>
                  <a:srgbClr val="FF0000"/>
                </a:solidFill>
              </a:rPr>
              <a:t>Dufresne</a:t>
            </a:r>
            <a:r>
              <a:rPr lang="en-GB" b="1" dirty="0" smtClean="0">
                <a:solidFill>
                  <a:srgbClr val="FF0000"/>
                </a:solidFill>
              </a:rPr>
              <a:t>, RV Meteor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6296" y="1258250"/>
            <a:ext cx="275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Oblique </a:t>
            </a:r>
            <a:r>
              <a:rPr lang="en-GB" dirty="0" err="1" smtClean="0"/>
              <a:t>Supersegment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4813300" y="1266066"/>
            <a:ext cx="188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Segment 8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4287970" y="3905935"/>
            <a:ext cx="3714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18 equal OBS</a:t>
            </a:r>
          </a:p>
          <a:p>
            <a:r>
              <a:rPr lang="en-GB" dirty="0" smtClean="0"/>
              <a:t>of German DEPAS pool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197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  <p:bldP spid="30" grpId="0" animBg="1"/>
      <p:bldP spid="31" grpId="0" animBg="1"/>
      <p:bldP spid="16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080" y="381615"/>
            <a:ext cx="9033120" cy="660734"/>
          </a:xfrm>
        </p:spPr>
        <p:txBody>
          <a:bodyPr/>
          <a:lstStyle/>
          <a:p>
            <a:r>
              <a:rPr lang="de-DE" sz="2600" dirty="0" smtClean="0">
                <a:solidFill>
                  <a:srgbClr val="003E6E"/>
                </a:solidFill>
              </a:rPr>
              <a:t>RV Polarstern – </a:t>
            </a:r>
            <a:r>
              <a:rPr lang="de-DE" sz="2600" dirty="0" err="1" smtClean="0">
                <a:solidFill>
                  <a:srgbClr val="003E6E"/>
                </a:solidFill>
              </a:rPr>
              <a:t>workhorse</a:t>
            </a:r>
            <a:r>
              <a:rPr lang="de-DE" sz="2600" dirty="0" smtClean="0">
                <a:solidFill>
                  <a:srgbClr val="003E6E"/>
                </a:solidFill>
              </a:rPr>
              <a:t> in </a:t>
            </a:r>
            <a:r>
              <a:rPr lang="de-DE" sz="2600" dirty="0" err="1" smtClean="0">
                <a:solidFill>
                  <a:srgbClr val="003E6E"/>
                </a:solidFill>
              </a:rPr>
              <a:t>stormy</a:t>
            </a:r>
            <a:r>
              <a:rPr lang="de-DE" sz="2600" dirty="0" smtClean="0">
                <a:solidFill>
                  <a:srgbClr val="003E6E"/>
                </a:solidFill>
              </a:rPr>
              <a:t> </a:t>
            </a:r>
            <a:r>
              <a:rPr lang="de-DE" sz="2600" dirty="0" err="1" smtClean="0">
                <a:solidFill>
                  <a:srgbClr val="003E6E"/>
                </a:solidFill>
              </a:rPr>
              <a:t>waters</a:t>
            </a:r>
            <a:endParaRPr lang="de-DE" sz="2600" dirty="0">
              <a:solidFill>
                <a:srgbClr val="003E6E"/>
              </a:solidFill>
            </a:endParaRPr>
          </a:p>
        </p:txBody>
      </p:sp>
      <p:pic>
        <p:nvPicPr>
          <p:cNvPr id="23" name="Bild 22" descr="IMG_2628_Ev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8" r="5461"/>
          <a:stretch/>
        </p:blipFill>
        <p:spPr>
          <a:xfrm>
            <a:off x="3396198" y="1023734"/>
            <a:ext cx="2163636" cy="2807786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4120098" y="3619303"/>
            <a:ext cx="11504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/>
              <a:t>© E. </a:t>
            </a:r>
            <a:r>
              <a:rPr lang="de-DE" sz="900" dirty="0" err="1" smtClean="0"/>
              <a:t>Nowatzki</a:t>
            </a:r>
            <a:r>
              <a:rPr lang="de-DE" sz="900" dirty="0" smtClean="0"/>
              <a:t> AWI </a:t>
            </a:r>
            <a:endParaRPr lang="de-DE" sz="900" dirty="0"/>
          </a:p>
        </p:txBody>
      </p:sp>
      <p:grpSp>
        <p:nvGrpSpPr>
          <p:cNvPr id="10" name="Gruppierung 9"/>
          <p:cNvGrpSpPr/>
          <p:nvPr/>
        </p:nvGrpSpPr>
        <p:grpSpPr>
          <a:xfrm>
            <a:off x="260407" y="1023734"/>
            <a:ext cx="3067201" cy="2158615"/>
            <a:chOff x="260407" y="1011034"/>
            <a:chExt cx="3067201" cy="2158615"/>
          </a:xfrm>
        </p:grpSpPr>
        <p:pic>
          <p:nvPicPr>
            <p:cNvPr id="30" name="Bild 29" descr="vera_obs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573" r="29353" b="6591"/>
            <a:stretch/>
          </p:blipFill>
          <p:spPr>
            <a:xfrm>
              <a:off x="260407" y="1011034"/>
              <a:ext cx="3014691" cy="2158615"/>
            </a:xfrm>
            <a:prstGeom prst="rect">
              <a:avLst/>
            </a:prstGeom>
          </p:spPr>
        </p:pic>
        <p:sp>
          <p:nvSpPr>
            <p:cNvPr id="31" name="Textfeld 30"/>
            <p:cNvSpPr txBox="1"/>
            <p:nvPr/>
          </p:nvSpPr>
          <p:spPr>
            <a:xfrm>
              <a:off x="2384283" y="2900257"/>
              <a:ext cx="9433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 smtClean="0"/>
                <a:t>© M. Lehmann</a:t>
              </a:r>
              <a:endParaRPr lang="de-DE" sz="900" dirty="0"/>
            </a:p>
          </p:txBody>
        </p:sp>
      </p:grpSp>
      <p:sp>
        <p:nvSpPr>
          <p:cNvPr id="33" name="Textfeld 32"/>
          <p:cNvSpPr txBox="1"/>
          <p:nvPr/>
        </p:nvSpPr>
        <p:spPr>
          <a:xfrm>
            <a:off x="627756" y="5439588"/>
            <a:ext cx="8211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de-DE" sz="2000" b="1" dirty="0" err="1" smtClean="0">
                <a:solidFill>
                  <a:srgbClr val="4B4B4B"/>
                </a:solidFill>
              </a:rPr>
              <a:t>Recovery</a:t>
            </a:r>
            <a:r>
              <a:rPr lang="de-DE" sz="2000" b="1" dirty="0" smtClean="0">
                <a:solidFill>
                  <a:srgbClr val="4B4B4B"/>
                </a:solidFill>
              </a:rPr>
              <a:t> </a:t>
            </a:r>
            <a:r>
              <a:rPr lang="de-DE" sz="2000" b="1" dirty="0" err="1" smtClean="0">
                <a:solidFill>
                  <a:srgbClr val="4B4B4B"/>
                </a:solidFill>
              </a:rPr>
              <a:t>of</a:t>
            </a:r>
            <a:r>
              <a:rPr lang="de-DE" sz="2000" b="1" dirty="0" smtClean="0">
                <a:solidFill>
                  <a:srgbClr val="4B4B4B"/>
                </a:solidFill>
              </a:rPr>
              <a:t> </a:t>
            </a:r>
            <a:r>
              <a:rPr lang="de-DE" sz="2000" b="1" dirty="0" err="1" smtClean="0">
                <a:solidFill>
                  <a:srgbClr val="4B4B4B"/>
                </a:solidFill>
              </a:rPr>
              <a:t>ocean</a:t>
            </a:r>
            <a:r>
              <a:rPr lang="de-DE" sz="2000" b="1" dirty="0" smtClean="0">
                <a:solidFill>
                  <a:srgbClr val="4B4B4B"/>
                </a:solidFill>
              </a:rPr>
              <a:t> </a:t>
            </a:r>
            <a:r>
              <a:rPr lang="de-DE" sz="2000" b="1" dirty="0" err="1" smtClean="0">
                <a:solidFill>
                  <a:srgbClr val="4B4B4B"/>
                </a:solidFill>
              </a:rPr>
              <a:t>bottom</a:t>
            </a:r>
            <a:r>
              <a:rPr lang="de-DE" sz="2000" b="1" dirty="0" smtClean="0">
                <a:solidFill>
                  <a:srgbClr val="4B4B4B"/>
                </a:solidFill>
              </a:rPr>
              <a:t> </a:t>
            </a:r>
            <a:r>
              <a:rPr lang="de-DE" sz="2000" b="1" dirty="0" err="1" smtClean="0">
                <a:solidFill>
                  <a:srgbClr val="4B4B4B"/>
                </a:solidFill>
              </a:rPr>
              <a:t>seismometers</a:t>
            </a:r>
            <a:r>
              <a:rPr lang="de-DE" sz="2000" b="1" dirty="0" smtClean="0">
                <a:solidFill>
                  <a:srgbClr val="4B4B4B"/>
                </a:solidFill>
              </a:rPr>
              <a:t> </a:t>
            </a:r>
            <a:r>
              <a:rPr lang="de-DE" sz="2000" b="1" dirty="0" err="1" smtClean="0">
                <a:solidFill>
                  <a:srgbClr val="4B4B4B"/>
                </a:solidFill>
              </a:rPr>
              <a:t>difficult</a:t>
            </a:r>
            <a:endParaRPr lang="de-DE" sz="2000" b="1" dirty="0" smtClean="0">
              <a:solidFill>
                <a:srgbClr val="4B4B4B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sz="2000" b="1" dirty="0" smtClean="0">
                <a:solidFill>
                  <a:srgbClr val="4B4B4B"/>
                </a:solidFill>
              </a:rPr>
              <a:t>high </a:t>
            </a:r>
            <a:r>
              <a:rPr lang="de-DE" sz="2000" b="1" dirty="0" err="1" smtClean="0">
                <a:solidFill>
                  <a:srgbClr val="4B4B4B"/>
                </a:solidFill>
              </a:rPr>
              <a:t>risk</a:t>
            </a:r>
            <a:r>
              <a:rPr lang="de-DE" sz="2000" b="1" dirty="0" smtClean="0">
                <a:solidFill>
                  <a:srgbClr val="4B4B4B"/>
                </a:solidFill>
              </a:rPr>
              <a:t> </a:t>
            </a:r>
            <a:r>
              <a:rPr lang="de-DE" sz="2000" b="1" dirty="0" err="1" smtClean="0">
                <a:solidFill>
                  <a:srgbClr val="4B4B4B"/>
                </a:solidFill>
              </a:rPr>
              <a:t>of</a:t>
            </a:r>
            <a:r>
              <a:rPr lang="de-DE" sz="2000" b="1" dirty="0" smtClean="0">
                <a:solidFill>
                  <a:srgbClr val="4B4B4B"/>
                </a:solidFill>
              </a:rPr>
              <a:t> </a:t>
            </a:r>
            <a:r>
              <a:rPr lang="de-DE" sz="2000" b="1" dirty="0" err="1" smtClean="0">
                <a:solidFill>
                  <a:srgbClr val="4B4B4B"/>
                </a:solidFill>
              </a:rPr>
              <a:t>instrument</a:t>
            </a:r>
            <a:r>
              <a:rPr lang="de-DE" sz="2000" b="1" dirty="0" smtClean="0">
                <a:solidFill>
                  <a:srgbClr val="4B4B4B"/>
                </a:solidFill>
              </a:rPr>
              <a:t> </a:t>
            </a:r>
            <a:r>
              <a:rPr lang="de-DE" sz="2000" b="1" dirty="0" err="1" smtClean="0">
                <a:solidFill>
                  <a:srgbClr val="4B4B4B"/>
                </a:solidFill>
              </a:rPr>
              <a:t>and</a:t>
            </a:r>
            <a:r>
              <a:rPr lang="de-DE" sz="2000" b="1" dirty="0" smtClean="0">
                <a:solidFill>
                  <a:srgbClr val="4B4B4B"/>
                </a:solidFill>
              </a:rPr>
              <a:t> </a:t>
            </a:r>
            <a:r>
              <a:rPr lang="de-DE" sz="2000" b="1" dirty="0" err="1" smtClean="0">
                <a:solidFill>
                  <a:srgbClr val="4B4B4B"/>
                </a:solidFill>
              </a:rPr>
              <a:t>data</a:t>
            </a:r>
            <a:r>
              <a:rPr lang="de-DE" sz="2000" b="1" dirty="0" smtClean="0">
                <a:solidFill>
                  <a:srgbClr val="4B4B4B"/>
                </a:solidFill>
              </a:rPr>
              <a:t> </a:t>
            </a:r>
            <a:r>
              <a:rPr lang="de-DE" sz="2000" b="1" dirty="0" err="1" smtClean="0">
                <a:solidFill>
                  <a:srgbClr val="4B4B4B"/>
                </a:solidFill>
              </a:rPr>
              <a:t>loss</a:t>
            </a:r>
            <a:endParaRPr lang="de-DE" sz="2000" b="1" dirty="0" smtClean="0">
              <a:solidFill>
                <a:srgbClr val="4B4B4B"/>
              </a:solidFill>
            </a:endParaRPr>
          </a:p>
        </p:txBody>
      </p:sp>
      <p:pic>
        <p:nvPicPr>
          <p:cNvPr id="3" name="Bild 2" descr="IMG_003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0" y="3275980"/>
            <a:ext cx="3008358" cy="2005071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227234" y="3275783"/>
            <a:ext cx="10478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/>
              <a:t>© F. Schmid AWI </a:t>
            </a:r>
            <a:endParaRPr lang="de-DE" sz="900" dirty="0"/>
          </a:p>
        </p:txBody>
      </p:sp>
      <p:pic>
        <p:nvPicPr>
          <p:cNvPr id="6" name="Bild 5" descr="IMG_985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17504" r="28155" b="18860"/>
          <a:stretch/>
        </p:blipFill>
        <p:spPr>
          <a:xfrm>
            <a:off x="3396198" y="3949700"/>
            <a:ext cx="2163636" cy="1331351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4511970" y="3960902"/>
            <a:ext cx="10478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>
                <a:solidFill>
                  <a:srgbClr val="BCBDBF"/>
                </a:solidFill>
              </a:rPr>
              <a:t>© F. Schmid AWI </a:t>
            </a:r>
            <a:endParaRPr lang="de-DE" sz="900" dirty="0">
              <a:solidFill>
                <a:srgbClr val="BCBDBF"/>
              </a:solidFill>
            </a:endParaRPr>
          </a:p>
        </p:txBody>
      </p:sp>
      <p:pic>
        <p:nvPicPr>
          <p:cNvPr id="4" name="Bild 3" descr="DSCN6846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5"/>
          <a:stretch/>
        </p:blipFill>
        <p:spPr>
          <a:xfrm>
            <a:off x="5727902" y="1023734"/>
            <a:ext cx="3111298" cy="1988089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7574412" y="2785957"/>
            <a:ext cx="12876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/>
              <a:t>© V. Schlindwein AWI </a:t>
            </a:r>
            <a:endParaRPr lang="de-DE" sz="900" dirty="0"/>
          </a:p>
        </p:txBody>
      </p:sp>
      <p:pic>
        <p:nvPicPr>
          <p:cNvPr id="18" name="Bild 17" descr="DSCN658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02" y="3143789"/>
            <a:ext cx="3111297" cy="2200123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7551598" y="5050219"/>
            <a:ext cx="12876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/>
              <a:t>© V. Schlindwein AWI 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360819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9900" y="392722"/>
            <a:ext cx="8330195" cy="660734"/>
          </a:xfrm>
        </p:spPr>
        <p:txBody>
          <a:bodyPr/>
          <a:lstStyle/>
          <a:p>
            <a:r>
              <a:rPr lang="en-GB" sz="2400" dirty="0" smtClean="0">
                <a:solidFill>
                  <a:srgbClr val="003E6E"/>
                </a:solidFill>
              </a:rPr>
              <a:t>Multidisciplinary cruise SWEAP:</a:t>
            </a:r>
            <a:br>
              <a:rPr lang="en-GB" sz="2400" dirty="0" smtClean="0">
                <a:solidFill>
                  <a:srgbClr val="003E6E"/>
                </a:solidFill>
              </a:rPr>
            </a:br>
            <a:r>
              <a:rPr lang="en-GB" sz="2400" dirty="0" smtClean="0">
                <a:solidFill>
                  <a:srgbClr val="003E6E"/>
                </a:solidFill>
              </a:rPr>
              <a:t>28 days in the Furious Fifties</a:t>
            </a:r>
            <a:endParaRPr lang="en-GB" sz="2400" dirty="0">
              <a:solidFill>
                <a:srgbClr val="003E6E"/>
              </a:solidFill>
            </a:endParaRPr>
          </a:p>
        </p:txBody>
      </p:sp>
      <p:pic>
        <p:nvPicPr>
          <p:cNvPr id="6" name="Inhaltsplatzhalter 5" descr="DSCN685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5" b="5385"/>
          <a:stretch>
            <a:fillRect/>
          </a:stretch>
        </p:blipFill>
        <p:spPr>
          <a:xfrm>
            <a:off x="535226" y="2717800"/>
            <a:ext cx="3399947" cy="2057400"/>
          </a:xfrm>
        </p:spPr>
      </p:pic>
      <p:pic>
        <p:nvPicPr>
          <p:cNvPr id="9" name="Bild 8" descr="Stempel ANT29-8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7" y="4912547"/>
            <a:ext cx="1686453" cy="158985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387601" y="1240472"/>
            <a:ext cx="6756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b="1" dirty="0" smtClean="0">
                <a:solidFill>
                  <a:srgbClr val="4B4B4B"/>
                </a:solidFill>
              </a:rPr>
              <a:t>Seismicity (recovery of OBS), seismic refraction</a:t>
            </a:r>
          </a:p>
          <a:p>
            <a:pPr marL="285750" indent="-285750">
              <a:buFont typeface="Wingdings" charset="2"/>
              <a:buChar char="Ø"/>
            </a:pPr>
            <a:r>
              <a:rPr lang="en-GB" b="1" dirty="0">
                <a:solidFill>
                  <a:srgbClr val="4B4B4B"/>
                </a:solidFill>
              </a:rPr>
              <a:t>H</a:t>
            </a:r>
            <a:r>
              <a:rPr lang="en-GB" b="1" dirty="0" smtClean="0">
                <a:solidFill>
                  <a:srgbClr val="4B4B4B"/>
                </a:solidFill>
              </a:rPr>
              <a:t>ydrothermal plumes</a:t>
            </a:r>
          </a:p>
          <a:p>
            <a:pPr marL="285750" indent="-285750">
              <a:buFont typeface="Wingdings" charset="2"/>
              <a:buChar char="Ø"/>
            </a:pPr>
            <a:r>
              <a:rPr lang="en-GB" b="1" dirty="0" smtClean="0">
                <a:solidFill>
                  <a:srgbClr val="4B4B4B"/>
                </a:solidFill>
              </a:rPr>
              <a:t>Heat flow</a:t>
            </a:r>
          </a:p>
          <a:p>
            <a:pPr marL="285750" indent="-285750">
              <a:buFont typeface="Wingdings" charset="2"/>
              <a:buChar char="Ø"/>
            </a:pPr>
            <a:r>
              <a:rPr lang="en-GB" b="1" dirty="0" smtClean="0">
                <a:solidFill>
                  <a:srgbClr val="4B4B4B"/>
                </a:solidFill>
              </a:rPr>
              <a:t>Seafloor organisms</a:t>
            </a:r>
          </a:p>
          <a:p>
            <a:pPr marL="285750" indent="-285750">
              <a:buFont typeface="Wingdings" charset="2"/>
              <a:buChar char="Ø"/>
            </a:pPr>
            <a:r>
              <a:rPr lang="en-GB" b="1" dirty="0" smtClean="0">
                <a:solidFill>
                  <a:srgbClr val="4B4B4B"/>
                </a:solidFill>
              </a:rPr>
              <a:t>Seafloor geology</a:t>
            </a:r>
          </a:p>
        </p:txBody>
      </p:sp>
      <p:pic>
        <p:nvPicPr>
          <p:cNvPr id="12" name="Bild 11" descr="survey_area_labelled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7"/>
          <a:stretch/>
        </p:blipFill>
        <p:spPr>
          <a:xfrm>
            <a:off x="4049124" y="2717800"/>
            <a:ext cx="5094876" cy="367661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 rot="17735801">
            <a:off x="7543800" y="317037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Heat Flow</a:t>
            </a:r>
            <a:endParaRPr lang="en-GB" dirty="0"/>
          </a:p>
        </p:txBody>
      </p:sp>
      <p:sp>
        <p:nvSpPr>
          <p:cNvPr id="15" name="Oval 14"/>
          <p:cNvSpPr/>
          <p:nvPr/>
        </p:nvSpPr>
        <p:spPr>
          <a:xfrm rot="4237326">
            <a:off x="5573235" y="4144983"/>
            <a:ext cx="952500" cy="1535127"/>
          </a:xfrm>
          <a:prstGeom prst="ellipse">
            <a:avLst/>
          </a:prstGeom>
          <a:solidFill>
            <a:srgbClr val="FF0000">
              <a:alpha val="13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feld 15"/>
          <p:cNvSpPr txBox="1"/>
          <p:nvPr/>
        </p:nvSpPr>
        <p:spPr>
          <a:xfrm>
            <a:off x="6172200" y="5247161"/>
            <a:ext cx="1826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seismic network</a:t>
            </a:r>
            <a:endParaRPr lang="en-GB" dirty="0"/>
          </a:p>
        </p:txBody>
      </p:sp>
      <p:sp>
        <p:nvSpPr>
          <p:cNvPr id="17" name="Textfeld 16"/>
          <p:cNvSpPr txBox="1"/>
          <p:nvPr/>
        </p:nvSpPr>
        <p:spPr>
          <a:xfrm>
            <a:off x="4704656" y="3839268"/>
            <a:ext cx="14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sample sites</a:t>
            </a:r>
            <a:endParaRPr lang="en-GB" dirty="0"/>
          </a:p>
        </p:txBody>
      </p:sp>
      <p:sp>
        <p:nvSpPr>
          <p:cNvPr id="18" name="Textfeld 17"/>
          <p:cNvSpPr txBox="1"/>
          <p:nvPr/>
        </p:nvSpPr>
        <p:spPr>
          <a:xfrm>
            <a:off x="2235200" y="6133067"/>
            <a:ext cx="1698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4378"/>
                </a:solidFill>
              </a:rPr>
              <a:t>Nov-Dec 2013</a:t>
            </a:r>
            <a:endParaRPr lang="en-GB" b="1" dirty="0">
              <a:solidFill>
                <a:srgbClr val="004378"/>
              </a:solidFill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5154781" y="2530140"/>
            <a:ext cx="355360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7257510" y="2236871"/>
            <a:ext cx="79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1"/>
                </a:solidFill>
              </a:rPr>
              <a:t>150 km</a:t>
            </a:r>
            <a:endParaRPr lang="en-GB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5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02380" y="307060"/>
            <a:ext cx="9033120" cy="660734"/>
          </a:xfrm>
        </p:spPr>
        <p:txBody>
          <a:bodyPr/>
          <a:lstStyle/>
          <a:p>
            <a:r>
              <a:rPr lang="de-DE" sz="2400" dirty="0" err="1" smtClean="0">
                <a:solidFill>
                  <a:srgbClr val="4B4B4B"/>
                </a:solidFill>
              </a:rPr>
              <a:t>One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day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of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seismic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data</a:t>
            </a:r>
            <a:r>
              <a:rPr lang="de-DE" sz="2400" dirty="0" smtClean="0">
                <a:solidFill>
                  <a:srgbClr val="4B4B4B"/>
                </a:solidFill>
              </a:rPr>
              <a:t> on </a:t>
            </a:r>
            <a:r>
              <a:rPr lang="de-DE" sz="2400" dirty="0" err="1" smtClean="0">
                <a:solidFill>
                  <a:srgbClr val="4B4B4B"/>
                </a:solidFill>
              </a:rPr>
              <a:t>the</a:t>
            </a:r>
            <a:r>
              <a:rPr lang="de-DE" sz="2400" dirty="0" smtClean="0">
                <a:solidFill>
                  <a:srgbClr val="4B4B4B"/>
                </a:solidFill>
              </a:rPr>
              <a:t> SWIR</a:t>
            </a:r>
            <a:endParaRPr lang="de-DE" sz="2400" dirty="0">
              <a:solidFill>
                <a:srgbClr val="4B4B4B"/>
              </a:solidFill>
            </a:endParaRPr>
          </a:p>
        </p:txBody>
      </p:sp>
      <p:pic>
        <p:nvPicPr>
          <p:cNvPr id="11" name="Bild 10" descr="DSCN88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9711" y="1909474"/>
            <a:ext cx="3643489" cy="2732617"/>
          </a:xfrm>
          <a:prstGeom prst="rect">
            <a:avLst/>
          </a:prstGeom>
        </p:spPr>
      </p:pic>
      <p:pic>
        <p:nvPicPr>
          <p:cNvPr id="3" name="Bild 2" descr="Fig3_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6" y="1131249"/>
            <a:ext cx="6575194" cy="519431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985000" y="1131250"/>
            <a:ext cx="1828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 months of data:</a:t>
            </a:r>
          </a:p>
          <a:p>
            <a:endParaRPr lang="en-GB" dirty="0" smtClean="0"/>
          </a:p>
          <a:p>
            <a:r>
              <a:rPr lang="en-GB" dirty="0" smtClean="0"/>
              <a:t>2000-6000 earthquakes</a:t>
            </a:r>
          </a:p>
          <a:p>
            <a:r>
              <a:rPr lang="en-GB" dirty="0" smtClean="0"/>
              <a:t>suitable for location</a:t>
            </a:r>
          </a:p>
          <a:p>
            <a:endParaRPr lang="en-GB" dirty="0"/>
          </a:p>
          <a:p>
            <a:r>
              <a:rPr lang="en-GB" dirty="0" smtClean="0"/>
              <a:t>automatic processing necessary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5054600" y="5219700"/>
            <a:ext cx="208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Local earthquake</a:t>
            </a:r>
            <a:endParaRPr lang="en-GB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56000" y="1540142"/>
            <a:ext cx="10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T-Phase</a:t>
            </a:r>
            <a:endParaRPr lang="en-GB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2743200" y="3046968"/>
            <a:ext cx="99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Whales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9114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3E6E"/>
                </a:solidFill>
              </a:rPr>
              <a:t>OBS experiments compared</a:t>
            </a:r>
            <a:endParaRPr lang="en-GB" dirty="0">
              <a:solidFill>
                <a:srgbClr val="003E6E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57200" y="1694998"/>
            <a:ext cx="3588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Oblique </a:t>
            </a:r>
            <a:r>
              <a:rPr lang="en-GB" dirty="0" err="1" smtClean="0"/>
              <a:t>Supersegment</a:t>
            </a:r>
            <a:endParaRPr lang="en-GB" dirty="0" smtClean="0"/>
          </a:p>
          <a:p>
            <a:r>
              <a:rPr lang="en-GB" dirty="0" smtClean="0"/>
              <a:t>Local </a:t>
            </a:r>
            <a:r>
              <a:rPr lang="en-GB" dirty="0" err="1" smtClean="0"/>
              <a:t>eq</a:t>
            </a:r>
            <a:r>
              <a:rPr lang="en-GB" dirty="0" smtClean="0"/>
              <a:t>: 	</a:t>
            </a:r>
            <a:r>
              <a:rPr lang="en-GB" b="1" dirty="0" smtClean="0">
                <a:solidFill>
                  <a:srgbClr val="00ACE5"/>
                </a:solidFill>
              </a:rPr>
              <a:t>1528</a:t>
            </a:r>
          </a:p>
          <a:p>
            <a:r>
              <a:rPr lang="en-GB" dirty="0" smtClean="0"/>
              <a:t>ISC </a:t>
            </a:r>
            <a:r>
              <a:rPr lang="en-GB" dirty="0" err="1" smtClean="0"/>
              <a:t>eq</a:t>
            </a:r>
            <a:r>
              <a:rPr lang="en-GB" dirty="0" smtClean="0"/>
              <a:t>: 		</a:t>
            </a:r>
            <a:r>
              <a:rPr lang="en-GB" b="1" dirty="0" smtClean="0">
                <a:solidFill>
                  <a:srgbClr val="00ACE5"/>
                </a:solidFill>
              </a:rPr>
              <a:t>43</a:t>
            </a:r>
            <a:endParaRPr lang="en-GB" b="1" dirty="0">
              <a:solidFill>
                <a:srgbClr val="00ACE5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289177" y="1715920"/>
            <a:ext cx="3588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Segment 8 volcano</a:t>
            </a:r>
          </a:p>
          <a:p>
            <a:r>
              <a:rPr lang="en-GB" dirty="0" smtClean="0"/>
              <a:t>Local </a:t>
            </a:r>
            <a:r>
              <a:rPr lang="en-GB" dirty="0" err="1" smtClean="0"/>
              <a:t>eq</a:t>
            </a:r>
            <a:r>
              <a:rPr lang="en-GB" dirty="0" smtClean="0"/>
              <a:t>: 	</a:t>
            </a:r>
            <a:r>
              <a:rPr lang="en-GB" b="1" dirty="0" smtClean="0">
                <a:solidFill>
                  <a:srgbClr val="00ACE5"/>
                </a:solidFill>
              </a:rPr>
              <a:t>2820</a:t>
            </a:r>
          </a:p>
          <a:p>
            <a:r>
              <a:rPr lang="en-GB" dirty="0" smtClean="0"/>
              <a:t>ISC </a:t>
            </a:r>
            <a:r>
              <a:rPr lang="en-GB" dirty="0" err="1" smtClean="0"/>
              <a:t>eq</a:t>
            </a:r>
            <a:r>
              <a:rPr lang="en-GB" dirty="0" smtClean="0"/>
              <a:t>: 		</a:t>
            </a:r>
            <a:r>
              <a:rPr lang="en-GB" b="1" dirty="0" smtClean="0">
                <a:solidFill>
                  <a:srgbClr val="00ACE5"/>
                </a:solidFill>
              </a:rPr>
              <a:t>186</a:t>
            </a:r>
            <a:endParaRPr lang="en-GB" b="1" dirty="0">
              <a:solidFill>
                <a:srgbClr val="00ACE5"/>
              </a:solidFill>
            </a:endParaRPr>
          </a:p>
        </p:txBody>
      </p:sp>
      <p:grpSp>
        <p:nvGrpSpPr>
          <p:cNvPr id="12" name="Gruppierung 11"/>
          <p:cNvGrpSpPr/>
          <p:nvPr/>
        </p:nvGrpSpPr>
        <p:grpSpPr>
          <a:xfrm>
            <a:off x="-62841" y="2542128"/>
            <a:ext cx="9256656" cy="3869430"/>
            <a:chOff x="-62841" y="2211928"/>
            <a:chExt cx="9256656" cy="3869430"/>
          </a:xfrm>
        </p:grpSpPr>
        <p:grpSp>
          <p:nvGrpSpPr>
            <p:cNvPr id="6" name="Gruppierung 5"/>
            <p:cNvGrpSpPr>
              <a:grpSpLocks noChangeAspect="1"/>
            </p:cNvGrpSpPr>
            <p:nvPr/>
          </p:nvGrpSpPr>
          <p:grpSpPr>
            <a:xfrm>
              <a:off x="-62841" y="2211928"/>
              <a:ext cx="9256656" cy="3869430"/>
              <a:chOff x="457200" y="1866900"/>
              <a:chExt cx="8686800" cy="3631222"/>
            </a:xfrm>
          </p:grpSpPr>
          <p:pic>
            <p:nvPicPr>
              <p:cNvPr id="4" name="Bild 3" descr="compare_sweap_rhum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79" r="17199" b="47052"/>
              <a:stretch/>
            </p:blipFill>
            <p:spPr>
              <a:xfrm>
                <a:off x="457200" y="1866900"/>
                <a:ext cx="4076700" cy="3631222"/>
              </a:xfrm>
              <a:prstGeom prst="rect">
                <a:avLst/>
              </a:prstGeom>
            </p:spPr>
          </p:pic>
          <p:pic>
            <p:nvPicPr>
              <p:cNvPr id="5" name="Bild 4" descr="compare_sweap_rhum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593"/>
              <a:stretch/>
            </p:blipFill>
            <p:spPr>
              <a:xfrm>
                <a:off x="4312574" y="2005622"/>
                <a:ext cx="4831426" cy="3251200"/>
              </a:xfrm>
              <a:prstGeom prst="rect">
                <a:avLst/>
              </a:prstGeom>
            </p:spPr>
          </p:pic>
        </p:grpSp>
        <p:sp>
          <p:nvSpPr>
            <p:cNvPr id="9" name="Textfeld 8"/>
            <p:cNvSpPr txBox="1"/>
            <p:nvPr/>
          </p:nvSpPr>
          <p:spPr>
            <a:xfrm>
              <a:off x="4978400" y="3663434"/>
              <a:ext cx="56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ISC</a:t>
              </a:r>
              <a:endParaRPr lang="en-GB" dirty="0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083300" y="3536434"/>
              <a:ext cx="60028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/>
                <a:t>57</a:t>
              </a:r>
            </a:p>
            <a:p>
              <a:r>
                <a:rPr lang="en-GB" sz="1100" dirty="0" smtClean="0"/>
                <a:t>events</a:t>
              </a:r>
              <a:endParaRPr lang="en-GB" sz="1100" dirty="0"/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457200" y="976612"/>
            <a:ext cx="849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Processing:</a:t>
            </a:r>
          </a:p>
          <a:p>
            <a:r>
              <a:rPr lang="en-GB" b="1" dirty="0" smtClean="0">
                <a:solidFill>
                  <a:srgbClr val="00ACE5"/>
                </a:solidFill>
              </a:rPr>
              <a:t>Basic location </a:t>
            </a:r>
            <a:r>
              <a:rPr lang="en-GB" sz="1200" b="1" dirty="0" smtClean="0">
                <a:solidFill>
                  <a:srgbClr val="00ACE5"/>
                </a:solidFill>
              </a:rPr>
              <a:t>(</a:t>
            </a:r>
            <a:r>
              <a:rPr lang="en-GB" sz="1200" b="1" dirty="0" err="1" smtClean="0">
                <a:solidFill>
                  <a:srgbClr val="00ACE5"/>
                </a:solidFill>
              </a:rPr>
              <a:t>hyposat</a:t>
            </a:r>
            <a:r>
              <a:rPr lang="en-GB" sz="1200" b="1" dirty="0" smtClean="0">
                <a:solidFill>
                  <a:srgbClr val="00ACE5"/>
                </a:solidFill>
              </a:rPr>
              <a:t>)  </a:t>
            </a:r>
            <a:r>
              <a:rPr lang="en-GB" dirty="0" smtClean="0">
                <a:sym typeface="Wingdings"/>
              </a:rPr>
              <a:t> </a:t>
            </a:r>
            <a:r>
              <a:rPr lang="en-GB" dirty="0" smtClean="0"/>
              <a:t>Relative location </a:t>
            </a:r>
            <a:r>
              <a:rPr lang="en-GB" sz="1200" dirty="0" smtClean="0"/>
              <a:t>(</a:t>
            </a:r>
            <a:r>
              <a:rPr lang="en-GB" sz="1200" dirty="0" err="1" smtClean="0"/>
              <a:t>hypoDD</a:t>
            </a:r>
            <a:r>
              <a:rPr lang="en-GB" sz="1200" dirty="0" smtClean="0"/>
              <a:t>)</a:t>
            </a:r>
            <a:r>
              <a:rPr lang="en-GB" dirty="0" smtClean="0">
                <a:sym typeface="Wingdings"/>
              </a:rPr>
              <a:t> </a:t>
            </a:r>
            <a:r>
              <a:rPr lang="en-GB" dirty="0" err="1" smtClean="0"/>
              <a:t>LETomography</a:t>
            </a:r>
            <a:r>
              <a:rPr lang="en-GB" dirty="0" smtClean="0"/>
              <a:t> </a:t>
            </a:r>
            <a:r>
              <a:rPr lang="en-GB" sz="1200" dirty="0" smtClean="0"/>
              <a:t>(LOTOS)</a:t>
            </a:r>
            <a:endParaRPr lang="en-GB" sz="1200" dirty="0"/>
          </a:p>
        </p:txBody>
      </p:sp>
      <p:pic>
        <p:nvPicPr>
          <p:cNvPr id="3" name="Bild 2" descr="endmember_SWE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2" b="56730"/>
          <a:stretch/>
        </p:blipFill>
        <p:spPr>
          <a:xfrm>
            <a:off x="7576210" y="1843690"/>
            <a:ext cx="1557528" cy="2838196"/>
          </a:xfrm>
          <a:prstGeom prst="rect">
            <a:avLst/>
          </a:prstGeom>
        </p:spPr>
      </p:pic>
      <p:cxnSp>
        <p:nvCxnSpPr>
          <p:cNvPr id="14" name="Gerade Verbindung 13"/>
          <p:cNvCxnSpPr/>
          <p:nvPr/>
        </p:nvCxnSpPr>
        <p:spPr>
          <a:xfrm flipV="1">
            <a:off x="1346200" y="4508500"/>
            <a:ext cx="1295400" cy="1244600"/>
          </a:xfrm>
          <a:prstGeom prst="line">
            <a:avLst/>
          </a:prstGeom>
          <a:ln w="28575" cmpd="sng">
            <a:solidFill>
              <a:srgbClr val="3366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6180390" y="4897129"/>
            <a:ext cx="1736518" cy="119371"/>
          </a:xfrm>
          <a:prstGeom prst="line">
            <a:avLst/>
          </a:prstGeom>
          <a:ln w="28575" cmpd="sng">
            <a:solidFill>
              <a:srgbClr val="3366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6262485" y="5141558"/>
            <a:ext cx="1614938" cy="103542"/>
          </a:xfrm>
          <a:prstGeom prst="line">
            <a:avLst/>
          </a:prstGeom>
          <a:ln w="28575" cmpd="sng">
            <a:solidFill>
              <a:srgbClr val="3366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 flipH="1" flipV="1">
            <a:off x="6683582" y="4394200"/>
            <a:ext cx="330200" cy="1244600"/>
          </a:xfrm>
          <a:prstGeom prst="line">
            <a:avLst/>
          </a:prstGeom>
          <a:ln w="28575" cmpd="sng">
            <a:solidFill>
              <a:srgbClr val="3366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7159125" y="6137723"/>
            <a:ext cx="1628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00ACE5"/>
                </a:solidFill>
              </a:rPr>
              <a:t>vp</a:t>
            </a:r>
            <a:r>
              <a:rPr lang="en-GB" b="1" dirty="0" smtClean="0">
                <a:solidFill>
                  <a:srgbClr val="00ACE5"/>
                </a:solidFill>
              </a:rPr>
              <a:t> &lt; 7.6 km/s</a:t>
            </a:r>
            <a:endParaRPr lang="en-GB" b="1" dirty="0">
              <a:solidFill>
                <a:srgbClr val="00AC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2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fig1_ne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20"/>
          <a:stretch/>
        </p:blipFill>
        <p:spPr>
          <a:xfrm>
            <a:off x="146612" y="992272"/>
            <a:ext cx="4160601" cy="545138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080" y="381615"/>
            <a:ext cx="9033120" cy="660734"/>
          </a:xfrm>
        </p:spPr>
        <p:txBody>
          <a:bodyPr/>
          <a:lstStyle/>
          <a:p>
            <a:r>
              <a:rPr lang="de-DE" sz="2400" dirty="0" err="1" smtClean="0">
                <a:solidFill>
                  <a:srgbClr val="4B4B4B"/>
                </a:solidFill>
              </a:rPr>
              <a:t>From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earthquakes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to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spreading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processes</a:t>
            </a:r>
            <a:endParaRPr lang="de-DE" sz="2600" dirty="0">
              <a:solidFill>
                <a:srgbClr val="4B4B4B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560888" y="2387625"/>
            <a:ext cx="3720925" cy="3478594"/>
            <a:chOff x="560888" y="2387625"/>
            <a:chExt cx="3720925" cy="347859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4" name="Freihandform 3"/>
            <p:cNvSpPr/>
            <p:nvPr/>
          </p:nvSpPr>
          <p:spPr>
            <a:xfrm>
              <a:off x="617513" y="2387625"/>
              <a:ext cx="3664300" cy="396936"/>
            </a:xfrm>
            <a:custGeom>
              <a:avLst/>
              <a:gdLst>
                <a:gd name="connsiteX0" fmla="*/ 0 w 3664300"/>
                <a:gd name="connsiteY0" fmla="*/ 396936 h 396936"/>
                <a:gd name="connsiteX1" fmla="*/ 320408 w 3664300"/>
                <a:gd name="connsiteY1" fmla="*/ 315379 h 396936"/>
                <a:gd name="connsiteX2" fmla="*/ 466048 w 3664300"/>
                <a:gd name="connsiteY2" fmla="*/ 268776 h 396936"/>
                <a:gd name="connsiteX3" fmla="*/ 617513 w 3664300"/>
                <a:gd name="connsiteY3" fmla="*/ 169743 h 396936"/>
                <a:gd name="connsiteX4" fmla="*/ 763153 w 3664300"/>
                <a:gd name="connsiteY4" fmla="*/ 41584 h 396936"/>
                <a:gd name="connsiteX5" fmla="*/ 897142 w 3664300"/>
                <a:gd name="connsiteY5" fmla="*/ 806 h 396936"/>
                <a:gd name="connsiteX6" fmla="*/ 1089386 w 3664300"/>
                <a:gd name="connsiteY6" fmla="*/ 70711 h 396936"/>
                <a:gd name="connsiteX7" fmla="*/ 1316585 w 3664300"/>
                <a:gd name="connsiteY7" fmla="*/ 210522 h 396936"/>
                <a:gd name="connsiteX8" fmla="*/ 1427271 w 3664300"/>
                <a:gd name="connsiteY8" fmla="*/ 297903 h 396936"/>
                <a:gd name="connsiteX9" fmla="*/ 1596213 w 3664300"/>
                <a:gd name="connsiteY9" fmla="*/ 338681 h 396936"/>
                <a:gd name="connsiteX10" fmla="*/ 1759330 w 3664300"/>
                <a:gd name="connsiteY10" fmla="*/ 350332 h 396936"/>
                <a:gd name="connsiteX11" fmla="*/ 2009830 w 3664300"/>
                <a:gd name="connsiteY11" fmla="*/ 297903 h 396936"/>
                <a:gd name="connsiteX12" fmla="*/ 2207901 w 3664300"/>
                <a:gd name="connsiteY12" fmla="*/ 216347 h 396936"/>
                <a:gd name="connsiteX13" fmla="*/ 2301110 w 3664300"/>
                <a:gd name="connsiteY13" fmla="*/ 158093 h 396936"/>
                <a:gd name="connsiteX14" fmla="*/ 2464227 w 3664300"/>
                <a:gd name="connsiteY14" fmla="*/ 146442 h 396936"/>
                <a:gd name="connsiteX15" fmla="*/ 2679774 w 3664300"/>
                <a:gd name="connsiteY15" fmla="*/ 181394 h 396936"/>
                <a:gd name="connsiteX16" fmla="*/ 2889495 w 3664300"/>
                <a:gd name="connsiteY16" fmla="*/ 257125 h 396936"/>
                <a:gd name="connsiteX17" fmla="*/ 3087566 w 3664300"/>
                <a:gd name="connsiteY17" fmla="*/ 257125 h 396936"/>
                <a:gd name="connsiteX18" fmla="*/ 3378845 w 3664300"/>
                <a:gd name="connsiteY18" fmla="*/ 303729 h 396936"/>
                <a:gd name="connsiteX19" fmla="*/ 3664300 w 3664300"/>
                <a:gd name="connsiteY19" fmla="*/ 332856 h 396936"/>
                <a:gd name="connsiteX20" fmla="*/ 3664300 w 3664300"/>
                <a:gd name="connsiteY20" fmla="*/ 332856 h 39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64300" h="396936">
                  <a:moveTo>
                    <a:pt x="0" y="396936"/>
                  </a:moveTo>
                  <a:lnTo>
                    <a:pt x="320408" y="315379"/>
                  </a:lnTo>
                  <a:cubicBezTo>
                    <a:pt x="398083" y="294019"/>
                    <a:pt x="416530" y="293049"/>
                    <a:pt x="466048" y="268776"/>
                  </a:cubicBezTo>
                  <a:cubicBezTo>
                    <a:pt x="515566" y="244503"/>
                    <a:pt x="567996" y="207608"/>
                    <a:pt x="617513" y="169743"/>
                  </a:cubicBezTo>
                  <a:cubicBezTo>
                    <a:pt x="667031" y="131878"/>
                    <a:pt x="716548" y="69740"/>
                    <a:pt x="763153" y="41584"/>
                  </a:cubicBezTo>
                  <a:cubicBezTo>
                    <a:pt x="809758" y="13428"/>
                    <a:pt x="842770" y="-4048"/>
                    <a:pt x="897142" y="806"/>
                  </a:cubicBezTo>
                  <a:cubicBezTo>
                    <a:pt x="951514" y="5660"/>
                    <a:pt x="1019479" y="35758"/>
                    <a:pt x="1089386" y="70711"/>
                  </a:cubicBezTo>
                  <a:cubicBezTo>
                    <a:pt x="1159293" y="105664"/>
                    <a:pt x="1260271" y="172657"/>
                    <a:pt x="1316585" y="210522"/>
                  </a:cubicBezTo>
                  <a:cubicBezTo>
                    <a:pt x="1372899" y="248387"/>
                    <a:pt x="1380666" y="276543"/>
                    <a:pt x="1427271" y="297903"/>
                  </a:cubicBezTo>
                  <a:cubicBezTo>
                    <a:pt x="1473876" y="319263"/>
                    <a:pt x="1540870" y="329943"/>
                    <a:pt x="1596213" y="338681"/>
                  </a:cubicBezTo>
                  <a:cubicBezTo>
                    <a:pt x="1651556" y="347419"/>
                    <a:pt x="1690394" y="357128"/>
                    <a:pt x="1759330" y="350332"/>
                  </a:cubicBezTo>
                  <a:cubicBezTo>
                    <a:pt x="1828266" y="343536"/>
                    <a:pt x="1935068" y="320234"/>
                    <a:pt x="2009830" y="297903"/>
                  </a:cubicBezTo>
                  <a:cubicBezTo>
                    <a:pt x="2084592" y="275572"/>
                    <a:pt x="2159355" y="239649"/>
                    <a:pt x="2207901" y="216347"/>
                  </a:cubicBezTo>
                  <a:cubicBezTo>
                    <a:pt x="2256447" y="193045"/>
                    <a:pt x="2258389" y="169744"/>
                    <a:pt x="2301110" y="158093"/>
                  </a:cubicBezTo>
                  <a:cubicBezTo>
                    <a:pt x="2343831" y="146442"/>
                    <a:pt x="2401116" y="142559"/>
                    <a:pt x="2464227" y="146442"/>
                  </a:cubicBezTo>
                  <a:cubicBezTo>
                    <a:pt x="2527338" y="150325"/>
                    <a:pt x="2608896" y="162947"/>
                    <a:pt x="2679774" y="181394"/>
                  </a:cubicBezTo>
                  <a:cubicBezTo>
                    <a:pt x="2750652" y="199841"/>
                    <a:pt x="2821530" y="244503"/>
                    <a:pt x="2889495" y="257125"/>
                  </a:cubicBezTo>
                  <a:cubicBezTo>
                    <a:pt x="2957460" y="269747"/>
                    <a:pt x="3006008" y="249358"/>
                    <a:pt x="3087566" y="257125"/>
                  </a:cubicBezTo>
                  <a:cubicBezTo>
                    <a:pt x="3169124" y="264892"/>
                    <a:pt x="3282723" y="291107"/>
                    <a:pt x="3378845" y="303729"/>
                  </a:cubicBezTo>
                  <a:cubicBezTo>
                    <a:pt x="3474967" y="316351"/>
                    <a:pt x="3664300" y="332856"/>
                    <a:pt x="3664300" y="332856"/>
                  </a:cubicBezTo>
                  <a:lnTo>
                    <a:pt x="3664300" y="332856"/>
                  </a:lnTo>
                </a:path>
              </a:pathLst>
            </a:custGeom>
            <a:ln w="38100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ihandform 5"/>
            <p:cNvSpPr/>
            <p:nvPr/>
          </p:nvSpPr>
          <p:spPr>
            <a:xfrm>
              <a:off x="560888" y="3667165"/>
              <a:ext cx="3670125" cy="551192"/>
            </a:xfrm>
            <a:custGeom>
              <a:avLst/>
              <a:gdLst>
                <a:gd name="connsiteX0" fmla="*/ 0 w 3670125"/>
                <a:gd name="connsiteY0" fmla="*/ 405867 h 551192"/>
                <a:gd name="connsiteX1" fmla="*/ 279628 w 3670125"/>
                <a:gd name="connsiteY1" fmla="*/ 236929 h 551192"/>
                <a:gd name="connsiteX2" fmla="*/ 617513 w 3670125"/>
                <a:gd name="connsiteY2" fmla="*/ 108770 h 551192"/>
                <a:gd name="connsiteX3" fmla="*/ 937920 w 3670125"/>
                <a:gd name="connsiteY3" fmla="*/ 15563 h 551192"/>
                <a:gd name="connsiteX4" fmla="*/ 1124339 w 3670125"/>
                <a:gd name="connsiteY4" fmla="*/ 3912 h 551192"/>
                <a:gd name="connsiteX5" fmla="*/ 1369014 w 3670125"/>
                <a:gd name="connsiteY5" fmla="*/ 56341 h 551192"/>
                <a:gd name="connsiteX6" fmla="*/ 1532131 w 3670125"/>
                <a:gd name="connsiteY6" fmla="*/ 143722 h 551192"/>
                <a:gd name="connsiteX7" fmla="*/ 1660294 w 3670125"/>
                <a:gd name="connsiteY7" fmla="*/ 277707 h 551192"/>
                <a:gd name="connsiteX8" fmla="*/ 1800108 w 3670125"/>
                <a:gd name="connsiteY8" fmla="*/ 434994 h 551192"/>
                <a:gd name="connsiteX9" fmla="*/ 1887492 w 3670125"/>
                <a:gd name="connsiteY9" fmla="*/ 510725 h 551192"/>
                <a:gd name="connsiteX10" fmla="*/ 2038958 w 3670125"/>
                <a:gd name="connsiteY10" fmla="*/ 545678 h 551192"/>
                <a:gd name="connsiteX11" fmla="*/ 2190423 w 3670125"/>
                <a:gd name="connsiteY11" fmla="*/ 545678 h 551192"/>
                <a:gd name="connsiteX12" fmla="*/ 2417622 w 3670125"/>
                <a:gd name="connsiteY12" fmla="*/ 493249 h 551192"/>
                <a:gd name="connsiteX13" fmla="*/ 3023483 w 3670125"/>
                <a:gd name="connsiteY13" fmla="*/ 440820 h 551192"/>
                <a:gd name="connsiteX14" fmla="*/ 3448752 w 3670125"/>
                <a:gd name="connsiteY14" fmla="*/ 400042 h 551192"/>
                <a:gd name="connsiteX15" fmla="*/ 3670125 w 3670125"/>
                <a:gd name="connsiteY15" fmla="*/ 405867 h 55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70125" h="551192">
                  <a:moveTo>
                    <a:pt x="0" y="405867"/>
                  </a:moveTo>
                  <a:cubicBezTo>
                    <a:pt x="88354" y="346156"/>
                    <a:pt x="176709" y="286445"/>
                    <a:pt x="279628" y="236929"/>
                  </a:cubicBezTo>
                  <a:cubicBezTo>
                    <a:pt x="382547" y="187413"/>
                    <a:pt x="507798" y="145664"/>
                    <a:pt x="617513" y="108770"/>
                  </a:cubicBezTo>
                  <a:cubicBezTo>
                    <a:pt x="727228" y="71876"/>
                    <a:pt x="853449" y="33039"/>
                    <a:pt x="937920" y="15563"/>
                  </a:cubicBezTo>
                  <a:cubicBezTo>
                    <a:pt x="1022391" y="-1913"/>
                    <a:pt x="1052490" y="-2884"/>
                    <a:pt x="1124339" y="3912"/>
                  </a:cubicBezTo>
                  <a:cubicBezTo>
                    <a:pt x="1196188" y="10708"/>
                    <a:pt x="1301049" y="33039"/>
                    <a:pt x="1369014" y="56341"/>
                  </a:cubicBezTo>
                  <a:cubicBezTo>
                    <a:pt x="1436979" y="79643"/>
                    <a:pt x="1483584" y="106828"/>
                    <a:pt x="1532131" y="143722"/>
                  </a:cubicBezTo>
                  <a:cubicBezTo>
                    <a:pt x="1580678" y="180616"/>
                    <a:pt x="1615631" y="229162"/>
                    <a:pt x="1660294" y="277707"/>
                  </a:cubicBezTo>
                  <a:cubicBezTo>
                    <a:pt x="1704957" y="326252"/>
                    <a:pt x="1762242" y="396158"/>
                    <a:pt x="1800108" y="434994"/>
                  </a:cubicBezTo>
                  <a:cubicBezTo>
                    <a:pt x="1837974" y="473830"/>
                    <a:pt x="1847684" y="492278"/>
                    <a:pt x="1887492" y="510725"/>
                  </a:cubicBezTo>
                  <a:cubicBezTo>
                    <a:pt x="1927300" y="529172"/>
                    <a:pt x="1988470" y="539853"/>
                    <a:pt x="2038958" y="545678"/>
                  </a:cubicBezTo>
                  <a:cubicBezTo>
                    <a:pt x="2089446" y="551503"/>
                    <a:pt x="2127312" y="554416"/>
                    <a:pt x="2190423" y="545678"/>
                  </a:cubicBezTo>
                  <a:cubicBezTo>
                    <a:pt x="2253534" y="536940"/>
                    <a:pt x="2278779" y="510725"/>
                    <a:pt x="2417622" y="493249"/>
                  </a:cubicBezTo>
                  <a:cubicBezTo>
                    <a:pt x="2556465" y="475773"/>
                    <a:pt x="3023483" y="440820"/>
                    <a:pt x="3023483" y="440820"/>
                  </a:cubicBezTo>
                  <a:cubicBezTo>
                    <a:pt x="3195338" y="425286"/>
                    <a:pt x="3340978" y="405867"/>
                    <a:pt x="3448752" y="400042"/>
                  </a:cubicBezTo>
                  <a:cubicBezTo>
                    <a:pt x="3556526" y="394217"/>
                    <a:pt x="3670125" y="405867"/>
                    <a:pt x="3670125" y="405867"/>
                  </a:cubicBezTo>
                </a:path>
              </a:pathLst>
            </a:custGeom>
            <a:ln w="38100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623339" y="5208963"/>
              <a:ext cx="3658474" cy="657256"/>
            </a:xfrm>
            <a:custGeom>
              <a:avLst/>
              <a:gdLst>
                <a:gd name="connsiteX0" fmla="*/ 0 w 3658474"/>
                <a:gd name="connsiteY0" fmla="*/ 645605 h 657256"/>
                <a:gd name="connsiteX1" fmla="*/ 145640 w 3658474"/>
                <a:gd name="connsiteY1" fmla="*/ 604827 h 657256"/>
                <a:gd name="connsiteX2" fmla="*/ 419443 w 3658474"/>
                <a:gd name="connsiteY2" fmla="*/ 505794 h 657256"/>
                <a:gd name="connsiteX3" fmla="*/ 699071 w 3658474"/>
                <a:gd name="connsiteY3" fmla="*/ 412587 h 657256"/>
                <a:gd name="connsiteX4" fmla="*/ 926269 w 3658474"/>
                <a:gd name="connsiteY4" fmla="*/ 354333 h 657256"/>
                <a:gd name="connsiteX5" fmla="*/ 1194247 w 3658474"/>
                <a:gd name="connsiteY5" fmla="*/ 296078 h 657256"/>
                <a:gd name="connsiteX6" fmla="*/ 1322410 w 3658474"/>
                <a:gd name="connsiteY6" fmla="*/ 261126 h 657256"/>
                <a:gd name="connsiteX7" fmla="*/ 1450573 w 3658474"/>
                <a:gd name="connsiteY7" fmla="*/ 167919 h 657256"/>
                <a:gd name="connsiteX8" fmla="*/ 1584562 w 3658474"/>
                <a:gd name="connsiteY8" fmla="*/ 33934 h 657256"/>
                <a:gd name="connsiteX9" fmla="*/ 1747678 w 3658474"/>
                <a:gd name="connsiteY9" fmla="*/ 10632 h 657256"/>
                <a:gd name="connsiteX10" fmla="*/ 1951574 w 3658474"/>
                <a:gd name="connsiteY10" fmla="*/ 179570 h 657256"/>
                <a:gd name="connsiteX11" fmla="*/ 2132168 w 3658474"/>
                <a:gd name="connsiteY11" fmla="*/ 301904 h 657256"/>
                <a:gd name="connsiteX12" fmla="*/ 2312761 w 3658474"/>
                <a:gd name="connsiteY12" fmla="*/ 348507 h 657256"/>
                <a:gd name="connsiteX13" fmla="*/ 2528308 w 3658474"/>
                <a:gd name="connsiteY13" fmla="*/ 331031 h 657256"/>
                <a:gd name="connsiteX14" fmla="*/ 2784634 w 3658474"/>
                <a:gd name="connsiteY14" fmla="*/ 348507 h 657256"/>
                <a:gd name="connsiteX15" fmla="*/ 2971053 w 3658474"/>
                <a:gd name="connsiteY15" fmla="*/ 441714 h 657256"/>
                <a:gd name="connsiteX16" fmla="*/ 3163298 w 3658474"/>
                <a:gd name="connsiteY16" fmla="*/ 575700 h 657256"/>
                <a:gd name="connsiteX17" fmla="*/ 3402147 w 3658474"/>
                <a:gd name="connsiteY17" fmla="*/ 639779 h 657256"/>
                <a:gd name="connsiteX18" fmla="*/ 3658474 w 3658474"/>
                <a:gd name="connsiteY18" fmla="*/ 657256 h 65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58474" h="657256">
                  <a:moveTo>
                    <a:pt x="0" y="645605"/>
                  </a:moveTo>
                  <a:cubicBezTo>
                    <a:pt x="37866" y="636867"/>
                    <a:pt x="75733" y="628129"/>
                    <a:pt x="145640" y="604827"/>
                  </a:cubicBezTo>
                  <a:cubicBezTo>
                    <a:pt x="215547" y="581525"/>
                    <a:pt x="327205" y="537834"/>
                    <a:pt x="419443" y="505794"/>
                  </a:cubicBezTo>
                  <a:cubicBezTo>
                    <a:pt x="511682" y="473754"/>
                    <a:pt x="614600" y="437830"/>
                    <a:pt x="699071" y="412587"/>
                  </a:cubicBezTo>
                  <a:cubicBezTo>
                    <a:pt x="783542" y="387344"/>
                    <a:pt x="843740" y="373751"/>
                    <a:pt x="926269" y="354333"/>
                  </a:cubicBezTo>
                  <a:cubicBezTo>
                    <a:pt x="1008798" y="334915"/>
                    <a:pt x="1128224" y="311612"/>
                    <a:pt x="1194247" y="296078"/>
                  </a:cubicBezTo>
                  <a:cubicBezTo>
                    <a:pt x="1260270" y="280544"/>
                    <a:pt x="1279689" y="282486"/>
                    <a:pt x="1322410" y="261126"/>
                  </a:cubicBezTo>
                  <a:cubicBezTo>
                    <a:pt x="1365131" y="239766"/>
                    <a:pt x="1406881" y="205784"/>
                    <a:pt x="1450573" y="167919"/>
                  </a:cubicBezTo>
                  <a:cubicBezTo>
                    <a:pt x="1494265" y="130054"/>
                    <a:pt x="1535045" y="60148"/>
                    <a:pt x="1584562" y="33934"/>
                  </a:cubicBezTo>
                  <a:cubicBezTo>
                    <a:pt x="1634079" y="7720"/>
                    <a:pt x="1686509" y="-13641"/>
                    <a:pt x="1747678" y="10632"/>
                  </a:cubicBezTo>
                  <a:cubicBezTo>
                    <a:pt x="1808847" y="34905"/>
                    <a:pt x="1887492" y="131025"/>
                    <a:pt x="1951574" y="179570"/>
                  </a:cubicBezTo>
                  <a:cubicBezTo>
                    <a:pt x="2015656" y="228115"/>
                    <a:pt x="2071970" y="273748"/>
                    <a:pt x="2132168" y="301904"/>
                  </a:cubicBezTo>
                  <a:cubicBezTo>
                    <a:pt x="2192366" y="330060"/>
                    <a:pt x="2246738" y="343652"/>
                    <a:pt x="2312761" y="348507"/>
                  </a:cubicBezTo>
                  <a:cubicBezTo>
                    <a:pt x="2378784" y="353361"/>
                    <a:pt x="2449663" y="331031"/>
                    <a:pt x="2528308" y="331031"/>
                  </a:cubicBezTo>
                  <a:cubicBezTo>
                    <a:pt x="2606953" y="331031"/>
                    <a:pt x="2710843" y="330060"/>
                    <a:pt x="2784634" y="348507"/>
                  </a:cubicBezTo>
                  <a:cubicBezTo>
                    <a:pt x="2858425" y="366954"/>
                    <a:pt x="2907942" y="403848"/>
                    <a:pt x="2971053" y="441714"/>
                  </a:cubicBezTo>
                  <a:cubicBezTo>
                    <a:pt x="3034164" y="479579"/>
                    <a:pt x="3091449" y="542689"/>
                    <a:pt x="3163298" y="575700"/>
                  </a:cubicBezTo>
                  <a:cubicBezTo>
                    <a:pt x="3235147" y="608711"/>
                    <a:pt x="3319618" y="626186"/>
                    <a:pt x="3402147" y="639779"/>
                  </a:cubicBezTo>
                  <a:cubicBezTo>
                    <a:pt x="3484676" y="653372"/>
                    <a:pt x="3658474" y="657256"/>
                    <a:pt x="3658474" y="657256"/>
                  </a:cubicBezTo>
                </a:path>
              </a:pathLst>
            </a:custGeom>
            <a:ln w="38100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2898689" y="4130237"/>
            <a:ext cx="138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800000"/>
                </a:solidFill>
              </a:rPr>
              <a:t>600°-750°C</a:t>
            </a:r>
            <a:endParaRPr lang="en-GB" b="1" dirty="0">
              <a:solidFill>
                <a:srgbClr val="80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470400" y="2091755"/>
            <a:ext cx="46736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ACE5"/>
                </a:solidFill>
              </a:rPr>
              <a:t>Highlights:</a:t>
            </a:r>
          </a:p>
          <a:p>
            <a:endParaRPr lang="en-GB" b="1" dirty="0" smtClean="0">
              <a:solidFill>
                <a:srgbClr val="00ACE5"/>
              </a:solidFill>
            </a:endParaRPr>
          </a:p>
          <a:p>
            <a:pPr marL="285750" indent="-285750">
              <a:buFont typeface="Wingdings" charset="0"/>
              <a:buChar char="è"/>
            </a:pPr>
            <a:r>
              <a:rPr lang="en-GB" b="1" dirty="0" smtClean="0">
                <a:solidFill>
                  <a:srgbClr val="00ACE5"/>
                </a:solidFill>
                <a:sym typeface="Wingdings"/>
              </a:rPr>
              <a:t>deepest known mid-ocean ridge earthquakes (35 km instead of 15 km!!)</a:t>
            </a:r>
          </a:p>
          <a:p>
            <a:pPr marL="285750" indent="-285750">
              <a:buFont typeface="Wingdings" charset="0"/>
              <a:buChar char="è"/>
            </a:pPr>
            <a:endParaRPr lang="en-GB" b="1" dirty="0" smtClean="0">
              <a:solidFill>
                <a:srgbClr val="00ACE5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r>
              <a:rPr lang="en-GB" b="1" dirty="0" smtClean="0">
                <a:solidFill>
                  <a:srgbClr val="00ACE5"/>
                </a:solidFill>
                <a:sym typeface="Wingdings"/>
              </a:rPr>
              <a:t>lithosphere thickness varies dramatically along axis</a:t>
            </a:r>
          </a:p>
          <a:p>
            <a:r>
              <a:rPr lang="en-GB" b="1" dirty="0">
                <a:solidFill>
                  <a:srgbClr val="00ACE5"/>
                </a:solidFill>
                <a:sym typeface="Wingdings"/>
              </a:rPr>
              <a:t>	</a:t>
            </a:r>
            <a:r>
              <a:rPr lang="en-GB" b="1" dirty="0" smtClean="0">
                <a:solidFill>
                  <a:srgbClr val="00ACE5"/>
                </a:solidFill>
                <a:sym typeface="Wingdings"/>
              </a:rPr>
              <a:t> shallows under volcanoes</a:t>
            </a:r>
          </a:p>
          <a:p>
            <a:r>
              <a:rPr lang="en-GB" b="1" dirty="0">
                <a:solidFill>
                  <a:srgbClr val="00ACE5"/>
                </a:solidFill>
                <a:sym typeface="Wingdings"/>
              </a:rPr>
              <a:t>	</a:t>
            </a:r>
            <a:r>
              <a:rPr lang="en-GB" b="1" dirty="0" smtClean="0">
                <a:solidFill>
                  <a:srgbClr val="00ACE5"/>
                </a:solidFill>
                <a:sym typeface="Wingdings"/>
              </a:rPr>
              <a:t> melt flow towards volcanoes along LAB</a:t>
            </a:r>
          </a:p>
          <a:p>
            <a:endParaRPr lang="en-GB" b="1" dirty="0">
              <a:solidFill>
                <a:srgbClr val="00ACE5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r>
              <a:rPr lang="en-GB" b="1" dirty="0" smtClean="0">
                <a:solidFill>
                  <a:srgbClr val="00ACE5"/>
                </a:solidFill>
                <a:sym typeface="Wingdings"/>
              </a:rPr>
              <a:t>aseismic regions up to 15 km deep into mantle rock areas</a:t>
            </a:r>
          </a:p>
          <a:p>
            <a:endParaRPr lang="en-GB" b="1" dirty="0" smtClean="0">
              <a:solidFill>
                <a:srgbClr val="00ACE5"/>
              </a:solidFill>
            </a:endParaRPr>
          </a:p>
          <a:p>
            <a:endParaRPr lang="en-GB" b="1" dirty="0" smtClean="0">
              <a:solidFill>
                <a:srgbClr val="00ACE5"/>
              </a:solidFill>
            </a:endParaRPr>
          </a:p>
          <a:p>
            <a:endParaRPr lang="en-GB" b="1" dirty="0">
              <a:solidFill>
                <a:srgbClr val="BCBDBF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470400" y="1168400"/>
            <a:ext cx="422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3E6E"/>
                </a:solidFill>
              </a:rPr>
              <a:t>Along-axis seismicity transects on three ridge sections (SWIR and </a:t>
            </a:r>
            <a:r>
              <a:rPr lang="en-GB" b="1" dirty="0" err="1" smtClean="0">
                <a:solidFill>
                  <a:srgbClr val="003E6E"/>
                </a:solidFill>
              </a:rPr>
              <a:t>Knipovich</a:t>
            </a:r>
            <a:r>
              <a:rPr lang="en-GB" b="1" dirty="0" smtClean="0">
                <a:solidFill>
                  <a:srgbClr val="003E6E"/>
                </a:solidFill>
              </a:rPr>
              <a:t>)</a:t>
            </a:r>
            <a:endParaRPr lang="en-GB" b="1" dirty="0">
              <a:solidFill>
                <a:srgbClr val="003E6E"/>
              </a:solidFill>
            </a:endParaRPr>
          </a:p>
        </p:txBody>
      </p:sp>
      <p:grpSp>
        <p:nvGrpSpPr>
          <p:cNvPr id="18" name="Gruppierung 17"/>
          <p:cNvGrpSpPr/>
          <p:nvPr/>
        </p:nvGrpSpPr>
        <p:grpSpPr>
          <a:xfrm>
            <a:off x="3543300" y="1345168"/>
            <a:ext cx="813210" cy="3646964"/>
            <a:chOff x="3594100" y="1370568"/>
            <a:chExt cx="813210" cy="3646964"/>
          </a:xfrm>
        </p:grpSpPr>
        <p:sp>
          <p:nvSpPr>
            <p:cNvPr id="7" name="Textfeld 6"/>
            <p:cNvSpPr txBox="1"/>
            <p:nvPr/>
          </p:nvSpPr>
          <p:spPr>
            <a:xfrm>
              <a:off x="3594100" y="1370568"/>
              <a:ext cx="749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00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cold</a:t>
              </a:r>
              <a:endParaRPr lang="en-GB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619639" y="3009900"/>
              <a:ext cx="7876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A9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warm</a:t>
              </a:r>
              <a:endParaRPr lang="en-GB" b="1" dirty="0">
                <a:solidFill>
                  <a:srgbClr val="FFA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776258" y="4648200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hot</a:t>
              </a:r>
              <a:endParaRPr lang="en-GB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43" name="Gruppierung 42"/>
          <p:cNvGrpSpPr/>
          <p:nvPr/>
        </p:nvGrpSpPr>
        <p:grpSpPr>
          <a:xfrm>
            <a:off x="1098550" y="1574800"/>
            <a:ext cx="2601508" cy="4476750"/>
            <a:chOff x="1098550" y="1574800"/>
            <a:chExt cx="2601508" cy="4476750"/>
          </a:xfrm>
        </p:grpSpPr>
        <p:sp>
          <p:nvSpPr>
            <p:cNvPr id="20" name="Trapez 19"/>
            <p:cNvSpPr/>
            <p:nvPr/>
          </p:nvSpPr>
          <p:spPr>
            <a:xfrm>
              <a:off x="1448418" y="3175000"/>
              <a:ext cx="634382" cy="216932"/>
            </a:xfrm>
            <a:prstGeom prst="trapezoid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rapez 20"/>
            <p:cNvSpPr/>
            <p:nvPr/>
          </p:nvSpPr>
          <p:spPr>
            <a:xfrm>
              <a:off x="1256682" y="1574800"/>
              <a:ext cx="457200" cy="152400"/>
            </a:xfrm>
            <a:prstGeom prst="trapezoid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rapez 21"/>
            <p:cNvSpPr/>
            <p:nvPr/>
          </p:nvSpPr>
          <p:spPr>
            <a:xfrm>
              <a:off x="2767982" y="1651000"/>
              <a:ext cx="932076" cy="76200"/>
            </a:xfrm>
            <a:prstGeom prst="trapezoid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" name="Gruppierung 36"/>
            <p:cNvGrpSpPr/>
            <p:nvPr/>
          </p:nvGrpSpPr>
          <p:grpSpPr>
            <a:xfrm>
              <a:off x="1098550" y="2686050"/>
              <a:ext cx="2070099" cy="3365500"/>
              <a:chOff x="1098550" y="2686050"/>
              <a:chExt cx="2070099" cy="3365500"/>
            </a:xfrm>
          </p:grpSpPr>
          <p:sp>
            <p:nvSpPr>
              <p:cNvPr id="29" name="Freihandform 28"/>
              <p:cNvSpPr/>
              <p:nvPr/>
            </p:nvSpPr>
            <p:spPr>
              <a:xfrm>
                <a:off x="1098550" y="2686050"/>
                <a:ext cx="374650" cy="215900"/>
              </a:xfrm>
              <a:custGeom>
                <a:avLst/>
                <a:gdLst>
                  <a:gd name="connsiteX0" fmla="*/ 0 w 374650"/>
                  <a:gd name="connsiteY0" fmla="*/ 215900 h 215900"/>
                  <a:gd name="connsiteX1" fmla="*/ 254000 w 374650"/>
                  <a:gd name="connsiteY1" fmla="*/ 146050 h 215900"/>
                  <a:gd name="connsiteX2" fmla="*/ 374650 w 374650"/>
                  <a:gd name="connsiteY2" fmla="*/ 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4650" h="215900">
                    <a:moveTo>
                      <a:pt x="0" y="215900"/>
                    </a:moveTo>
                    <a:cubicBezTo>
                      <a:pt x="95779" y="198966"/>
                      <a:pt x="191558" y="182033"/>
                      <a:pt x="254000" y="146050"/>
                    </a:cubicBezTo>
                    <a:cubicBezTo>
                      <a:pt x="316442" y="110067"/>
                      <a:pt x="374650" y="0"/>
                      <a:pt x="374650" y="0"/>
                    </a:cubicBezTo>
                  </a:path>
                </a:pathLst>
              </a:custGeom>
              <a:ln>
                <a:solidFill>
                  <a:srgbClr val="8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Freihandform 29"/>
              <p:cNvSpPr/>
              <p:nvPr/>
            </p:nvSpPr>
            <p:spPr>
              <a:xfrm flipH="1">
                <a:off x="1625600" y="2692400"/>
                <a:ext cx="406400" cy="215900"/>
              </a:xfrm>
              <a:custGeom>
                <a:avLst/>
                <a:gdLst>
                  <a:gd name="connsiteX0" fmla="*/ 0 w 374650"/>
                  <a:gd name="connsiteY0" fmla="*/ 215900 h 215900"/>
                  <a:gd name="connsiteX1" fmla="*/ 254000 w 374650"/>
                  <a:gd name="connsiteY1" fmla="*/ 146050 h 215900"/>
                  <a:gd name="connsiteX2" fmla="*/ 374650 w 374650"/>
                  <a:gd name="connsiteY2" fmla="*/ 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4650" h="215900">
                    <a:moveTo>
                      <a:pt x="0" y="215900"/>
                    </a:moveTo>
                    <a:cubicBezTo>
                      <a:pt x="95779" y="198966"/>
                      <a:pt x="191558" y="182033"/>
                      <a:pt x="254000" y="146050"/>
                    </a:cubicBezTo>
                    <a:cubicBezTo>
                      <a:pt x="316442" y="110067"/>
                      <a:pt x="374650" y="0"/>
                      <a:pt x="374650" y="0"/>
                    </a:cubicBezTo>
                  </a:path>
                </a:pathLst>
              </a:custGeom>
              <a:ln>
                <a:solidFill>
                  <a:srgbClr val="8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Freihandform 32"/>
              <p:cNvSpPr/>
              <p:nvPr/>
            </p:nvSpPr>
            <p:spPr>
              <a:xfrm>
                <a:off x="1193800" y="4216400"/>
                <a:ext cx="374650" cy="215900"/>
              </a:xfrm>
              <a:custGeom>
                <a:avLst/>
                <a:gdLst>
                  <a:gd name="connsiteX0" fmla="*/ 0 w 374650"/>
                  <a:gd name="connsiteY0" fmla="*/ 215900 h 215900"/>
                  <a:gd name="connsiteX1" fmla="*/ 254000 w 374650"/>
                  <a:gd name="connsiteY1" fmla="*/ 146050 h 215900"/>
                  <a:gd name="connsiteX2" fmla="*/ 374650 w 374650"/>
                  <a:gd name="connsiteY2" fmla="*/ 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4650" h="215900">
                    <a:moveTo>
                      <a:pt x="0" y="215900"/>
                    </a:moveTo>
                    <a:cubicBezTo>
                      <a:pt x="95779" y="198966"/>
                      <a:pt x="191558" y="182033"/>
                      <a:pt x="254000" y="146050"/>
                    </a:cubicBezTo>
                    <a:cubicBezTo>
                      <a:pt x="316442" y="110067"/>
                      <a:pt x="374650" y="0"/>
                      <a:pt x="374650" y="0"/>
                    </a:cubicBezTo>
                  </a:path>
                </a:pathLst>
              </a:custGeom>
              <a:ln>
                <a:solidFill>
                  <a:srgbClr val="8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Freihandform 33"/>
              <p:cNvSpPr/>
              <p:nvPr/>
            </p:nvSpPr>
            <p:spPr>
              <a:xfrm flipH="1">
                <a:off x="1720850" y="4222750"/>
                <a:ext cx="406400" cy="215900"/>
              </a:xfrm>
              <a:custGeom>
                <a:avLst/>
                <a:gdLst>
                  <a:gd name="connsiteX0" fmla="*/ 0 w 374650"/>
                  <a:gd name="connsiteY0" fmla="*/ 215900 h 215900"/>
                  <a:gd name="connsiteX1" fmla="*/ 254000 w 374650"/>
                  <a:gd name="connsiteY1" fmla="*/ 146050 h 215900"/>
                  <a:gd name="connsiteX2" fmla="*/ 374650 w 374650"/>
                  <a:gd name="connsiteY2" fmla="*/ 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4650" h="215900">
                    <a:moveTo>
                      <a:pt x="0" y="215900"/>
                    </a:moveTo>
                    <a:cubicBezTo>
                      <a:pt x="95779" y="198966"/>
                      <a:pt x="191558" y="182033"/>
                      <a:pt x="254000" y="146050"/>
                    </a:cubicBezTo>
                    <a:cubicBezTo>
                      <a:pt x="316442" y="110067"/>
                      <a:pt x="374650" y="0"/>
                      <a:pt x="374650" y="0"/>
                    </a:cubicBezTo>
                  </a:path>
                </a:pathLst>
              </a:custGeom>
              <a:ln>
                <a:solidFill>
                  <a:srgbClr val="8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Freihandform 34"/>
              <p:cNvSpPr/>
              <p:nvPr/>
            </p:nvSpPr>
            <p:spPr>
              <a:xfrm>
                <a:off x="1650382" y="5588000"/>
                <a:ext cx="616788" cy="463550"/>
              </a:xfrm>
              <a:custGeom>
                <a:avLst/>
                <a:gdLst>
                  <a:gd name="connsiteX0" fmla="*/ 0 w 374650"/>
                  <a:gd name="connsiteY0" fmla="*/ 215900 h 215900"/>
                  <a:gd name="connsiteX1" fmla="*/ 254000 w 374650"/>
                  <a:gd name="connsiteY1" fmla="*/ 146050 h 215900"/>
                  <a:gd name="connsiteX2" fmla="*/ 374650 w 374650"/>
                  <a:gd name="connsiteY2" fmla="*/ 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4650" h="215900">
                    <a:moveTo>
                      <a:pt x="0" y="215900"/>
                    </a:moveTo>
                    <a:cubicBezTo>
                      <a:pt x="95779" y="198966"/>
                      <a:pt x="191558" y="182033"/>
                      <a:pt x="254000" y="146050"/>
                    </a:cubicBezTo>
                    <a:cubicBezTo>
                      <a:pt x="316442" y="110067"/>
                      <a:pt x="374650" y="0"/>
                      <a:pt x="374650" y="0"/>
                    </a:cubicBezTo>
                  </a:path>
                </a:pathLst>
              </a:custGeom>
              <a:ln>
                <a:solidFill>
                  <a:srgbClr val="8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Freihandform 35"/>
              <p:cNvSpPr/>
              <p:nvPr/>
            </p:nvSpPr>
            <p:spPr>
              <a:xfrm flipH="1">
                <a:off x="2310780" y="5594350"/>
                <a:ext cx="857869" cy="457200"/>
              </a:xfrm>
              <a:custGeom>
                <a:avLst/>
                <a:gdLst>
                  <a:gd name="connsiteX0" fmla="*/ 0 w 374650"/>
                  <a:gd name="connsiteY0" fmla="*/ 215900 h 215900"/>
                  <a:gd name="connsiteX1" fmla="*/ 254000 w 374650"/>
                  <a:gd name="connsiteY1" fmla="*/ 146050 h 215900"/>
                  <a:gd name="connsiteX2" fmla="*/ 374650 w 374650"/>
                  <a:gd name="connsiteY2" fmla="*/ 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4650" h="215900">
                    <a:moveTo>
                      <a:pt x="0" y="215900"/>
                    </a:moveTo>
                    <a:cubicBezTo>
                      <a:pt x="95779" y="198966"/>
                      <a:pt x="191558" y="182033"/>
                      <a:pt x="254000" y="146050"/>
                    </a:cubicBezTo>
                    <a:cubicBezTo>
                      <a:pt x="316442" y="110067"/>
                      <a:pt x="374650" y="0"/>
                      <a:pt x="374650" y="0"/>
                    </a:cubicBezTo>
                  </a:path>
                </a:pathLst>
              </a:custGeom>
              <a:ln>
                <a:solidFill>
                  <a:srgbClr val="8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2" name="Gruppierung 41"/>
            <p:cNvGrpSpPr/>
            <p:nvPr/>
          </p:nvGrpSpPr>
          <p:grpSpPr>
            <a:xfrm>
              <a:off x="2082800" y="4499594"/>
              <a:ext cx="457200" cy="618506"/>
              <a:chOff x="2082800" y="4499594"/>
              <a:chExt cx="457200" cy="618506"/>
            </a:xfrm>
          </p:grpSpPr>
          <p:sp>
            <p:nvSpPr>
              <p:cNvPr id="19" name="Trapez 18"/>
              <p:cNvSpPr/>
              <p:nvPr/>
            </p:nvSpPr>
            <p:spPr>
              <a:xfrm>
                <a:off x="2082800" y="4829794"/>
                <a:ext cx="457200" cy="288306"/>
              </a:xfrm>
              <a:prstGeom prst="trapezoid">
                <a:avLst/>
              </a:prstGeom>
              <a:solidFill>
                <a:srgbClr val="FF0000"/>
              </a:solidFill>
              <a:ln w="127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1" name="Gruppierung 40"/>
              <p:cNvGrpSpPr/>
              <p:nvPr/>
            </p:nvGrpSpPr>
            <p:grpSpPr>
              <a:xfrm>
                <a:off x="2202830" y="4499594"/>
                <a:ext cx="215900" cy="330200"/>
                <a:chOff x="10579100" y="1930400"/>
                <a:chExt cx="419100" cy="622300"/>
              </a:xfrm>
            </p:grpSpPr>
            <p:sp>
              <p:nvSpPr>
                <p:cNvPr id="38" name="Freihandform 37"/>
                <p:cNvSpPr/>
                <p:nvPr/>
              </p:nvSpPr>
              <p:spPr>
                <a:xfrm>
                  <a:off x="10579100" y="1943100"/>
                  <a:ext cx="203200" cy="596900"/>
                </a:xfrm>
                <a:custGeom>
                  <a:avLst/>
                  <a:gdLst>
                    <a:gd name="connsiteX0" fmla="*/ 0 w 203200"/>
                    <a:gd name="connsiteY0" fmla="*/ 596900 h 596900"/>
                    <a:gd name="connsiteX1" fmla="*/ 152400 w 203200"/>
                    <a:gd name="connsiteY1" fmla="*/ 482600 h 596900"/>
                    <a:gd name="connsiteX2" fmla="*/ 203200 w 203200"/>
                    <a:gd name="connsiteY2" fmla="*/ 406400 h 596900"/>
                    <a:gd name="connsiteX3" fmla="*/ 190500 w 203200"/>
                    <a:gd name="connsiteY3" fmla="*/ 368300 h 596900"/>
                    <a:gd name="connsiteX4" fmla="*/ 114300 w 203200"/>
                    <a:gd name="connsiteY4" fmla="*/ 304800 h 596900"/>
                    <a:gd name="connsiteX5" fmla="*/ 76200 w 203200"/>
                    <a:gd name="connsiteY5" fmla="*/ 63500 h 596900"/>
                    <a:gd name="connsiteX6" fmla="*/ 152400 w 203200"/>
                    <a:gd name="connsiteY6" fmla="*/ 12700 h 596900"/>
                    <a:gd name="connsiteX7" fmla="*/ 165100 w 203200"/>
                    <a:gd name="connsiteY7" fmla="*/ 0 h 59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3200" h="596900">
                      <a:moveTo>
                        <a:pt x="0" y="596900"/>
                      </a:moveTo>
                      <a:cubicBezTo>
                        <a:pt x="70271" y="561765"/>
                        <a:pt x="104260" y="554810"/>
                        <a:pt x="152400" y="482600"/>
                      </a:cubicBezTo>
                      <a:lnTo>
                        <a:pt x="203200" y="406400"/>
                      </a:lnTo>
                      <a:cubicBezTo>
                        <a:pt x="198967" y="393700"/>
                        <a:pt x="197926" y="379439"/>
                        <a:pt x="190500" y="368300"/>
                      </a:cubicBezTo>
                      <a:cubicBezTo>
                        <a:pt x="170943" y="338964"/>
                        <a:pt x="142413" y="323542"/>
                        <a:pt x="114300" y="304800"/>
                      </a:cubicBezTo>
                      <a:cubicBezTo>
                        <a:pt x="55268" y="216252"/>
                        <a:pt x="20684" y="198325"/>
                        <a:pt x="76200" y="63500"/>
                      </a:cubicBezTo>
                      <a:cubicBezTo>
                        <a:pt x="87823" y="35272"/>
                        <a:pt x="130814" y="34286"/>
                        <a:pt x="152400" y="12700"/>
                      </a:cubicBezTo>
                      <a:lnTo>
                        <a:pt x="165100" y="0"/>
                      </a:ln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Freihandform 38"/>
                <p:cNvSpPr/>
                <p:nvPr/>
              </p:nvSpPr>
              <p:spPr>
                <a:xfrm>
                  <a:off x="10693400" y="1930400"/>
                  <a:ext cx="203200" cy="596900"/>
                </a:xfrm>
                <a:custGeom>
                  <a:avLst/>
                  <a:gdLst>
                    <a:gd name="connsiteX0" fmla="*/ 0 w 203200"/>
                    <a:gd name="connsiteY0" fmla="*/ 596900 h 596900"/>
                    <a:gd name="connsiteX1" fmla="*/ 152400 w 203200"/>
                    <a:gd name="connsiteY1" fmla="*/ 482600 h 596900"/>
                    <a:gd name="connsiteX2" fmla="*/ 203200 w 203200"/>
                    <a:gd name="connsiteY2" fmla="*/ 406400 h 596900"/>
                    <a:gd name="connsiteX3" fmla="*/ 190500 w 203200"/>
                    <a:gd name="connsiteY3" fmla="*/ 368300 h 596900"/>
                    <a:gd name="connsiteX4" fmla="*/ 114300 w 203200"/>
                    <a:gd name="connsiteY4" fmla="*/ 304800 h 596900"/>
                    <a:gd name="connsiteX5" fmla="*/ 76200 w 203200"/>
                    <a:gd name="connsiteY5" fmla="*/ 63500 h 596900"/>
                    <a:gd name="connsiteX6" fmla="*/ 152400 w 203200"/>
                    <a:gd name="connsiteY6" fmla="*/ 12700 h 596900"/>
                    <a:gd name="connsiteX7" fmla="*/ 165100 w 203200"/>
                    <a:gd name="connsiteY7" fmla="*/ 0 h 59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3200" h="596900">
                      <a:moveTo>
                        <a:pt x="0" y="596900"/>
                      </a:moveTo>
                      <a:cubicBezTo>
                        <a:pt x="70271" y="561765"/>
                        <a:pt x="104260" y="554810"/>
                        <a:pt x="152400" y="482600"/>
                      </a:cubicBezTo>
                      <a:lnTo>
                        <a:pt x="203200" y="406400"/>
                      </a:lnTo>
                      <a:cubicBezTo>
                        <a:pt x="198967" y="393700"/>
                        <a:pt x="197926" y="379439"/>
                        <a:pt x="190500" y="368300"/>
                      </a:cubicBezTo>
                      <a:cubicBezTo>
                        <a:pt x="170943" y="338964"/>
                        <a:pt x="142413" y="323542"/>
                        <a:pt x="114300" y="304800"/>
                      </a:cubicBezTo>
                      <a:cubicBezTo>
                        <a:pt x="55268" y="216252"/>
                        <a:pt x="20684" y="198325"/>
                        <a:pt x="76200" y="63500"/>
                      </a:cubicBezTo>
                      <a:cubicBezTo>
                        <a:pt x="87823" y="35272"/>
                        <a:pt x="130814" y="34286"/>
                        <a:pt x="152400" y="12700"/>
                      </a:cubicBezTo>
                      <a:lnTo>
                        <a:pt x="165100" y="0"/>
                      </a:ln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Freihandform 39"/>
                <p:cNvSpPr/>
                <p:nvPr/>
              </p:nvSpPr>
              <p:spPr>
                <a:xfrm>
                  <a:off x="10795000" y="1955800"/>
                  <a:ext cx="203200" cy="596900"/>
                </a:xfrm>
                <a:custGeom>
                  <a:avLst/>
                  <a:gdLst>
                    <a:gd name="connsiteX0" fmla="*/ 0 w 203200"/>
                    <a:gd name="connsiteY0" fmla="*/ 596900 h 596900"/>
                    <a:gd name="connsiteX1" fmla="*/ 152400 w 203200"/>
                    <a:gd name="connsiteY1" fmla="*/ 482600 h 596900"/>
                    <a:gd name="connsiteX2" fmla="*/ 203200 w 203200"/>
                    <a:gd name="connsiteY2" fmla="*/ 406400 h 596900"/>
                    <a:gd name="connsiteX3" fmla="*/ 190500 w 203200"/>
                    <a:gd name="connsiteY3" fmla="*/ 368300 h 596900"/>
                    <a:gd name="connsiteX4" fmla="*/ 114300 w 203200"/>
                    <a:gd name="connsiteY4" fmla="*/ 304800 h 596900"/>
                    <a:gd name="connsiteX5" fmla="*/ 76200 w 203200"/>
                    <a:gd name="connsiteY5" fmla="*/ 63500 h 596900"/>
                    <a:gd name="connsiteX6" fmla="*/ 152400 w 203200"/>
                    <a:gd name="connsiteY6" fmla="*/ 12700 h 596900"/>
                    <a:gd name="connsiteX7" fmla="*/ 165100 w 203200"/>
                    <a:gd name="connsiteY7" fmla="*/ 0 h 59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3200" h="596900">
                      <a:moveTo>
                        <a:pt x="0" y="596900"/>
                      </a:moveTo>
                      <a:cubicBezTo>
                        <a:pt x="70271" y="561765"/>
                        <a:pt x="104260" y="554810"/>
                        <a:pt x="152400" y="482600"/>
                      </a:cubicBezTo>
                      <a:lnTo>
                        <a:pt x="203200" y="406400"/>
                      </a:lnTo>
                      <a:cubicBezTo>
                        <a:pt x="198967" y="393700"/>
                        <a:pt x="197926" y="379439"/>
                        <a:pt x="190500" y="368300"/>
                      </a:cubicBezTo>
                      <a:cubicBezTo>
                        <a:pt x="170943" y="338964"/>
                        <a:pt x="142413" y="323542"/>
                        <a:pt x="114300" y="304800"/>
                      </a:cubicBezTo>
                      <a:cubicBezTo>
                        <a:pt x="55268" y="216252"/>
                        <a:pt x="20684" y="198325"/>
                        <a:pt x="76200" y="63500"/>
                      </a:cubicBezTo>
                      <a:cubicBezTo>
                        <a:pt x="87823" y="35272"/>
                        <a:pt x="130814" y="34286"/>
                        <a:pt x="152400" y="12700"/>
                      </a:cubicBezTo>
                      <a:lnTo>
                        <a:pt x="165100" y="0"/>
                      </a:ln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44" name="Rechteck 43"/>
          <p:cNvSpPr/>
          <p:nvPr/>
        </p:nvSpPr>
        <p:spPr>
          <a:xfrm>
            <a:off x="1848653" y="1574800"/>
            <a:ext cx="826118" cy="151956"/>
          </a:xfrm>
          <a:prstGeom prst="rect">
            <a:avLst/>
          </a:prstGeom>
          <a:solidFill>
            <a:srgbClr val="008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hteck 44"/>
          <p:cNvSpPr/>
          <p:nvPr/>
        </p:nvSpPr>
        <p:spPr>
          <a:xfrm>
            <a:off x="762000" y="1574800"/>
            <a:ext cx="431800" cy="152400"/>
          </a:xfrm>
          <a:prstGeom prst="rect">
            <a:avLst/>
          </a:prstGeom>
          <a:solidFill>
            <a:srgbClr val="00800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713882" y="1701800"/>
            <a:ext cx="1079500" cy="647725"/>
          </a:xfrm>
          <a:prstGeom prst="ellipse">
            <a:avLst/>
          </a:prstGeom>
          <a:noFill/>
          <a:ln w="5080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feld 4"/>
          <p:cNvSpPr txBox="1"/>
          <p:nvPr/>
        </p:nvSpPr>
        <p:spPr>
          <a:xfrm>
            <a:off x="623339" y="6453896"/>
            <a:ext cx="2001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BCBDBF"/>
                </a:solidFill>
              </a:rPr>
              <a:t>(Schlindwein &amp; </a:t>
            </a:r>
            <a:r>
              <a:rPr lang="en-GB" sz="1000" b="1" dirty="0" err="1" smtClean="0">
                <a:solidFill>
                  <a:srgbClr val="BCBDBF"/>
                </a:solidFill>
              </a:rPr>
              <a:t>Schmid</a:t>
            </a:r>
            <a:r>
              <a:rPr lang="en-GB" sz="1000" b="1" dirty="0" smtClean="0">
                <a:solidFill>
                  <a:srgbClr val="BCBDBF"/>
                </a:solidFill>
              </a:rPr>
              <a:t>, 2016)</a:t>
            </a:r>
            <a:endParaRPr lang="en-GB" sz="1000" b="1" dirty="0">
              <a:solidFill>
                <a:srgbClr val="BCBD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7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4" grpId="0" animBg="1"/>
      <p:bldP spid="45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080" y="381615"/>
            <a:ext cx="9033120" cy="660734"/>
          </a:xfrm>
        </p:spPr>
        <p:txBody>
          <a:bodyPr/>
          <a:lstStyle/>
          <a:p>
            <a:r>
              <a:rPr lang="de-DE" sz="2400" dirty="0" smtClean="0">
                <a:solidFill>
                  <a:srgbClr val="4B4B4B"/>
                </a:solidFill>
              </a:rPr>
              <a:t>Part III: Deformation in </a:t>
            </a:r>
            <a:r>
              <a:rPr lang="de-DE" sz="2400" dirty="0" err="1" smtClean="0">
                <a:solidFill>
                  <a:srgbClr val="4B4B4B"/>
                </a:solidFill>
              </a:rPr>
              <a:t>amagmatic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lithosphere</a:t>
            </a:r>
            <a:endParaRPr lang="de-DE" sz="2600" dirty="0">
              <a:solidFill>
                <a:srgbClr val="4B4B4B"/>
              </a:solidFill>
            </a:endParaRPr>
          </a:p>
        </p:txBody>
      </p:sp>
      <p:pic>
        <p:nvPicPr>
          <p:cNvPr id="46" name="Picture 1" descr="8.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313" y="1333500"/>
            <a:ext cx="7552687" cy="3342922"/>
          </a:xfrm>
          <a:prstGeom prst="rect">
            <a:avLst/>
          </a:prstGeom>
        </p:spPr>
      </p:pic>
      <p:pic>
        <p:nvPicPr>
          <p:cNvPr id="47" name="Picture 1" descr="8.2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99" r="34845"/>
          <a:stretch/>
        </p:blipFill>
        <p:spPr>
          <a:xfrm>
            <a:off x="257812" y="2081030"/>
            <a:ext cx="2904487" cy="4317424"/>
          </a:xfrm>
          <a:prstGeom prst="rect">
            <a:avLst/>
          </a:prstGeom>
        </p:spPr>
      </p:pic>
      <p:sp>
        <p:nvSpPr>
          <p:cNvPr id="48" name="Textfeld 47"/>
          <p:cNvSpPr txBox="1"/>
          <p:nvPr/>
        </p:nvSpPr>
        <p:spPr>
          <a:xfrm>
            <a:off x="3162299" y="4676422"/>
            <a:ext cx="3975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rgbClr val="BCBDBF"/>
                </a:solidFill>
              </a:rPr>
              <a:t>from</a:t>
            </a:r>
            <a:r>
              <a:rPr lang="de-DE" sz="1200" dirty="0" smtClean="0">
                <a:solidFill>
                  <a:srgbClr val="BCBDBF"/>
                </a:solidFill>
              </a:rPr>
              <a:t> </a:t>
            </a:r>
            <a:r>
              <a:rPr lang="de-DE" sz="1200" dirty="0" err="1" smtClean="0">
                <a:solidFill>
                  <a:srgbClr val="BCBDBF"/>
                </a:solidFill>
              </a:rPr>
              <a:t>Karson</a:t>
            </a:r>
            <a:r>
              <a:rPr lang="de-DE" sz="1200" dirty="0" smtClean="0">
                <a:solidFill>
                  <a:srgbClr val="BCBDBF"/>
                </a:solidFill>
              </a:rPr>
              <a:t> et al. 2015, </a:t>
            </a:r>
            <a:r>
              <a:rPr lang="de-DE" sz="1200" dirty="0" err="1" smtClean="0">
                <a:solidFill>
                  <a:srgbClr val="BCBDBF"/>
                </a:solidFill>
              </a:rPr>
              <a:t>Discovering</a:t>
            </a:r>
            <a:r>
              <a:rPr lang="de-DE" sz="1200" dirty="0" smtClean="0">
                <a:solidFill>
                  <a:srgbClr val="BCBDBF"/>
                </a:solidFill>
              </a:rPr>
              <a:t> </a:t>
            </a:r>
            <a:r>
              <a:rPr lang="de-DE" sz="1200" dirty="0" err="1" smtClean="0">
                <a:solidFill>
                  <a:srgbClr val="BCBDBF"/>
                </a:solidFill>
              </a:rPr>
              <a:t>the</a:t>
            </a:r>
            <a:r>
              <a:rPr lang="de-DE" sz="1200" dirty="0" smtClean="0">
                <a:solidFill>
                  <a:srgbClr val="BCBDBF"/>
                </a:solidFill>
              </a:rPr>
              <a:t> </a:t>
            </a:r>
            <a:r>
              <a:rPr lang="de-DE" sz="1200" dirty="0" err="1">
                <a:solidFill>
                  <a:srgbClr val="BCBDBF"/>
                </a:solidFill>
              </a:rPr>
              <a:t>D</a:t>
            </a:r>
            <a:r>
              <a:rPr lang="de-DE" sz="1200" dirty="0" err="1" smtClean="0">
                <a:solidFill>
                  <a:srgbClr val="BCBDBF"/>
                </a:solidFill>
              </a:rPr>
              <a:t>eep</a:t>
            </a:r>
            <a:endParaRPr lang="de-DE" sz="1200" dirty="0">
              <a:solidFill>
                <a:srgbClr val="BCBDBF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 rot="972314">
            <a:off x="4365597" y="2815327"/>
            <a:ext cx="4559300" cy="611384"/>
          </a:xfrm>
          <a:prstGeom prst="rect">
            <a:avLst/>
          </a:prstGeom>
          <a:solidFill>
            <a:schemeClr val="accent2">
              <a:alpha val="39000"/>
            </a:schemeClr>
          </a:solidFill>
          <a:ln>
            <a:noFill/>
          </a:ln>
          <a:effectLst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04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080" y="381615"/>
            <a:ext cx="9033120" cy="660734"/>
          </a:xfrm>
        </p:spPr>
        <p:txBody>
          <a:bodyPr/>
          <a:lstStyle/>
          <a:p>
            <a:r>
              <a:rPr lang="de-DE" sz="2400" dirty="0" err="1" smtClean="0">
                <a:solidFill>
                  <a:srgbClr val="4B4B4B"/>
                </a:solidFill>
              </a:rPr>
              <a:t>Aseismic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deformation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smtClean="0">
                <a:solidFill>
                  <a:srgbClr val="4B4B4B"/>
                </a:solidFill>
                <a:sym typeface="Wingdings"/>
              </a:rPr>
              <a:t> </a:t>
            </a:r>
            <a:r>
              <a:rPr lang="de-DE" sz="2400" dirty="0" err="1" smtClean="0">
                <a:solidFill>
                  <a:srgbClr val="4B4B4B"/>
                </a:solidFill>
                <a:sym typeface="Wingdings"/>
              </a:rPr>
              <a:t>deep</a:t>
            </a:r>
            <a:r>
              <a:rPr lang="de-DE" sz="2400" dirty="0" smtClean="0">
                <a:solidFill>
                  <a:srgbClr val="4B4B4B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  <a:sym typeface="Wingdings"/>
              </a:rPr>
              <a:t>serpentinisation</a:t>
            </a:r>
            <a:endParaRPr lang="de-DE" sz="2400" dirty="0">
              <a:solidFill>
                <a:srgbClr val="4B4B4B"/>
              </a:solidFill>
            </a:endParaRPr>
          </a:p>
        </p:txBody>
      </p:sp>
      <p:pic>
        <p:nvPicPr>
          <p:cNvPr id="13" name="Bild 12" descr="fig1_ne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20" b="64955"/>
          <a:stretch/>
        </p:blipFill>
        <p:spPr>
          <a:xfrm>
            <a:off x="207080" y="3163804"/>
            <a:ext cx="7159909" cy="328762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31800" y="1206500"/>
            <a:ext cx="534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 dirty="0" err="1" smtClean="0">
                <a:solidFill>
                  <a:srgbClr val="004378"/>
                </a:solidFill>
              </a:rPr>
              <a:t>Serpentinisation</a:t>
            </a:r>
            <a:r>
              <a:rPr lang="en-GB" b="1" dirty="0" smtClean="0">
                <a:solidFill>
                  <a:srgbClr val="004378"/>
                </a:solidFill>
              </a:rPr>
              <a:t> reduces rock strength</a:t>
            </a:r>
          </a:p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rgbClr val="004378"/>
                </a:solidFill>
              </a:rPr>
              <a:t>leads to strain localization</a:t>
            </a:r>
          </a:p>
          <a:p>
            <a:pPr marL="285750" indent="-285750">
              <a:buFont typeface="Arial"/>
              <a:buChar char="•"/>
            </a:pPr>
            <a:r>
              <a:rPr lang="en-GB" b="1" dirty="0" err="1" smtClean="0">
                <a:solidFill>
                  <a:srgbClr val="004378"/>
                </a:solidFill>
              </a:rPr>
              <a:t>lizardite</a:t>
            </a:r>
            <a:r>
              <a:rPr lang="en-GB" b="1" dirty="0" smtClean="0">
                <a:solidFill>
                  <a:srgbClr val="004378"/>
                </a:solidFill>
              </a:rPr>
              <a:t> stable to about 400°C</a:t>
            </a:r>
            <a:endParaRPr lang="en-GB" b="1" dirty="0">
              <a:solidFill>
                <a:srgbClr val="004378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85800" y="2718036"/>
            <a:ext cx="3878774" cy="369332"/>
          </a:xfrm>
          <a:prstGeom prst="rect">
            <a:avLst/>
          </a:prstGeom>
          <a:noFill/>
          <a:ln w="28575" cmpd="sng">
            <a:solidFill>
              <a:srgbClr val="00FF0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009CD5"/>
                </a:solidFill>
              </a:rPr>
              <a:t>serpentinisation</a:t>
            </a:r>
            <a:r>
              <a:rPr lang="en-GB" b="1" dirty="0" smtClean="0">
                <a:solidFill>
                  <a:srgbClr val="009CD5"/>
                </a:solidFill>
              </a:rPr>
              <a:t> front 15 km deep</a:t>
            </a:r>
            <a:endParaRPr lang="en-GB" b="1" dirty="0">
              <a:solidFill>
                <a:srgbClr val="009CD5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648200" y="4418568"/>
            <a:ext cx="203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brittle deformation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2429130" y="4487902"/>
            <a:ext cx="236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aseismic deformation</a:t>
            </a:r>
            <a:endParaRPr lang="en-GB" dirty="0"/>
          </a:p>
        </p:txBody>
      </p:sp>
      <p:sp>
        <p:nvSpPr>
          <p:cNvPr id="18" name="Freihandform 17"/>
          <p:cNvSpPr/>
          <p:nvPr/>
        </p:nvSpPr>
        <p:spPr>
          <a:xfrm>
            <a:off x="2860929" y="5123550"/>
            <a:ext cx="1933827" cy="286650"/>
          </a:xfrm>
          <a:custGeom>
            <a:avLst/>
            <a:gdLst>
              <a:gd name="connsiteX0" fmla="*/ 0 w 1651000"/>
              <a:gd name="connsiteY0" fmla="*/ 0 h 215900"/>
              <a:gd name="connsiteX1" fmla="*/ 152400 w 1651000"/>
              <a:gd name="connsiteY1" fmla="*/ 50800 h 215900"/>
              <a:gd name="connsiteX2" fmla="*/ 215900 w 1651000"/>
              <a:gd name="connsiteY2" fmla="*/ 63500 h 215900"/>
              <a:gd name="connsiteX3" fmla="*/ 292100 w 1651000"/>
              <a:gd name="connsiteY3" fmla="*/ 88900 h 215900"/>
              <a:gd name="connsiteX4" fmla="*/ 330200 w 1651000"/>
              <a:gd name="connsiteY4" fmla="*/ 101600 h 215900"/>
              <a:gd name="connsiteX5" fmla="*/ 368300 w 1651000"/>
              <a:gd name="connsiteY5" fmla="*/ 114300 h 215900"/>
              <a:gd name="connsiteX6" fmla="*/ 406400 w 1651000"/>
              <a:gd name="connsiteY6" fmla="*/ 127000 h 215900"/>
              <a:gd name="connsiteX7" fmla="*/ 520700 w 1651000"/>
              <a:gd name="connsiteY7" fmla="*/ 177800 h 215900"/>
              <a:gd name="connsiteX8" fmla="*/ 762000 w 1651000"/>
              <a:gd name="connsiteY8" fmla="*/ 203200 h 215900"/>
              <a:gd name="connsiteX9" fmla="*/ 889000 w 1651000"/>
              <a:gd name="connsiteY9" fmla="*/ 215900 h 215900"/>
              <a:gd name="connsiteX10" fmla="*/ 1143000 w 1651000"/>
              <a:gd name="connsiteY10" fmla="*/ 203200 h 215900"/>
              <a:gd name="connsiteX11" fmla="*/ 1193800 w 1651000"/>
              <a:gd name="connsiteY11" fmla="*/ 190500 h 215900"/>
              <a:gd name="connsiteX12" fmla="*/ 1308100 w 1651000"/>
              <a:gd name="connsiteY12" fmla="*/ 165100 h 215900"/>
              <a:gd name="connsiteX13" fmla="*/ 1422400 w 1651000"/>
              <a:gd name="connsiteY13" fmla="*/ 127000 h 215900"/>
              <a:gd name="connsiteX14" fmla="*/ 1460500 w 1651000"/>
              <a:gd name="connsiteY14" fmla="*/ 114300 h 215900"/>
              <a:gd name="connsiteX15" fmla="*/ 1549400 w 1651000"/>
              <a:gd name="connsiteY15" fmla="*/ 63500 h 215900"/>
              <a:gd name="connsiteX16" fmla="*/ 1587500 w 1651000"/>
              <a:gd name="connsiteY16" fmla="*/ 50800 h 215900"/>
              <a:gd name="connsiteX17" fmla="*/ 1612900 w 1651000"/>
              <a:gd name="connsiteY17" fmla="*/ 12700 h 215900"/>
              <a:gd name="connsiteX18" fmla="*/ 1651000 w 1651000"/>
              <a:gd name="connsiteY18" fmla="*/ 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51000" h="215900">
                <a:moveTo>
                  <a:pt x="0" y="0"/>
                </a:moveTo>
                <a:cubicBezTo>
                  <a:pt x="72597" y="29039"/>
                  <a:pt x="67966" y="29691"/>
                  <a:pt x="152400" y="50800"/>
                </a:cubicBezTo>
                <a:cubicBezTo>
                  <a:pt x="173341" y="56035"/>
                  <a:pt x="195075" y="57820"/>
                  <a:pt x="215900" y="63500"/>
                </a:cubicBezTo>
                <a:cubicBezTo>
                  <a:pt x="241731" y="70545"/>
                  <a:pt x="266700" y="80433"/>
                  <a:pt x="292100" y="88900"/>
                </a:cubicBezTo>
                <a:lnTo>
                  <a:pt x="330200" y="101600"/>
                </a:lnTo>
                <a:lnTo>
                  <a:pt x="368300" y="114300"/>
                </a:lnTo>
                <a:cubicBezTo>
                  <a:pt x="381000" y="118533"/>
                  <a:pt x="395261" y="119574"/>
                  <a:pt x="406400" y="127000"/>
                </a:cubicBezTo>
                <a:cubicBezTo>
                  <a:pt x="452007" y="157405"/>
                  <a:pt x="455928" y="164846"/>
                  <a:pt x="520700" y="177800"/>
                </a:cubicBezTo>
                <a:cubicBezTo>
                  <a:pt x="649853" y="203631"/>
                  <a:pt x="542329" y="184894"/>
                  <a:pt x="762000" y="203200"/>
                </a:cubicBezTo>
                <a:cubicBezTo>
                  <a:pt x="804398" y="206733"/>
                  <a:pt x="846667" y="211667"/>
                  <a:pt x="889000" y="215900"/>
                </a:cubicBezTo>
                <a:cubicBezTo>
                  <a:pt x="973667" y="211667"/>
                  <a:pt x="1058520" y="210240"/>
                  <a:pt x="1143000" y="203200"/>
                </a:cubicBezTo>
                <a:cubicBezTo>
                  <a:pt x="1160394" y="201750"/>
                  <a:pt x="1176761" y="194286"/>
                  <a:pt x="1193800" y="190500"/>
                </a:cubicBezTo>
                <a:cubicBezTo>
                  <a:pt x="1240413" y="180142"/>
                  <a:pt x="1263853" y="178374"/>
                  <a:pt x="1308100" y="165100"/>
                </a:cubicBezTo>
                <a:lnTo>
                  <a:pt x="1422400" y="127000"/>
                </a:lnTo>
                <a:cubicBezTo>
                  <a:pt x="1435100" y="122767"/>
                  <a:pt x="1449361" y="121726"/>
                  <a:pt x="1460500" y="114300"/>
                </a:cubicBezTo>
                <a:cubicBezTo>
                  <a:pt x="1498764" y="88791"/>
                  <a:pt x="1504284" y="82836"/>
                  <a:pt x="1549400" y="63500"/>
                </a:cubicBezTo>
                <a:cubicBezTo>
                  <a:pt x="1561705" y="58227"/>
                  <a:pt x="1574800" y="55033"/>
                  <a:pt x="1587500" y="50800"/>
                </a:cubicBezTo>
                <a:cubicBezTo>
                  <a:pt x="1595967" y="38100"/>
                  <a:pt x="1600981" y="22235"/>
                  <a:pt x="1612900" y="12700"/>
                </a:cubicBezTo>
                <a:cubicBezTo>
                  <a:pt x="1623353" y="4337"/>
                  <a:pt x="1651000" y="0"/>
                  <a:pt x="1651000" y="0"/>
                </a:cubicBezTo>
              </a:path>
            </a:pathLst>
          </a:custGeom>
          <a:ln w="57150" cmpd="sng">
            <a:solidFill>
              <a:srgbClr val="00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uppierung 8"/>
          <p:cNvGrpSpPr/>
          <p:nvPr/>
        </p:nvGrpSpPr>
        <p:grpSpPr>
          <a:xfrm>
            <a:off x="5344813" y="1066800"/>
            <a:ext cx="3405487" cy="2400300"/>
            <a:chOff x="6002515" y="831891"/>
            <a:chExt cx="3016027" cy="2070811"/>
          </a:xfrm>
        </p:grpSpPr>
        <p:pic>
          <p:nvPicPr>
            <p:cNvPr id="6" name="Bild 5" descr="serpentinite_strength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5"/>
            <a:stretch/>
          </p:blipFill>
          <p:spPr>
            <a:xfrm>
              <a:off x="6331555" y="1050523"/>
              <a:ext cx="2686987" cy="1852179"/>
            </a:xfrm>
            <a:prstGeom prst="rect">
              <a:avLst/>
            </a:prstGeom>
          </p:spPr>
        </p:pic>
        <p:sp>
          <p:nvSpPr>
            <p:cNvPr id="3" name="Textfeld 2"/>
            <p:cNvSpPr txBox="1"/>
            <p:nvPr/>
          </p:nvSpPr>
          <p:spPr>
            <a:xfrm>
              <a:off x="8175814" y="831891"/>
              <a:ext cx="701497" cy="227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25%</a:t>
              </a:r>
              <a:endParaRPr lang="en-GB" sz="1200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6272833" y="850089"/>
              <a:ext cx="1923460" cy="227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 smtClean="0"/>
                <a:t>Serpentinisation</a:t>
              </a:r>
              <a:r>
                <a:rPr lang="en-GB" sz="1200" dirty="0" smtClean="0"/>
                <a:t> 75%</a:t>
              </a:r>
              <a:endParaRPr lang="en-GB" sz="1200" dirty="0"/>
            </a:p>
          </p:txBody>
        </p:sp>
        <p:sp>
          <p:nvSpPr>
            <p:cNvPr id="4" name="Textfeld 3"/>
            <p:cNvSpPr txBox="1"/>
            <p:nvPr/>
          </p:nvSpPr>
          <p:spPr>
            <a:xfrm rot="16200000">
              <a:off x="5512039" y="1849497"/>
              <a:ext cx="1309991" cy="329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Strength </a:t>
              </a:r>
              <a:r>
                <a:rPr lang="en-GB" dirty="0" err="1" smtClean="0"/>
                <a:t>MPa</a:t>
              </a:r>
              <a:endParaRPr lang="en-GB" dirty="0"/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6914893" y="2503912"/>
              <a:ext cx="19552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rgbClr val="BCBDBF"/>
                  </a:solidFill>
                </a:rPr>
                <a:t>(after </a:t>
              </a:r>
              <a:r>
                <a:rPr lang="en-GB" sz="1200" dirty="0" err="1" smtClean="0">
                  <a:solidFill>
                    <a:srgbClr val="BCBDBF"/>
                  </a:solidFill>
                </a:rPr>
                <a:t>Escartin</a:t>
              </a:r>
              <a:r>
                <a:rPr lang="en-GB" sz="1200" dirty="0" smtClean="0">
                  <a:solidFill>
                    <a:srgbClr val="BCBDBF"/>
                  </a:solidFill>
                </a:rPr>
                <a:t> et al. 2001)</a:t>
              </a:r>
              <a:endParaRPr lang="en-GB" sz="1200" dirty="0">
                <a:solidFill>
                  <a:srgbClr val="BCBDB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6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88080" y="381615"/>
            <a:ext cx="9033120" cy="660734"/>
          </a:xfrm>
        </p:spPr>
        <p:txBody>
          <a:bodyPr/>
          <a:lstStyle/>
          <a:p>
            <a:r>
              <a:rPr lang="de-DE" sz="2400" dirty="0" err="1" smtClean="0">
                <a:solidFill>
                  <a:srgbClr val="4B4B4B"/>
                </a:solidFill>
              </a:rPr>
              <a:t>Contrasting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deformation</a:t>
            </a:r>
            <a:r>
              <a:rPr lang="de-DE" sz="2400" dirty="0" smtClean="0">
                <a:solidFill>
                  <a:srgbClr val="4B4B4B"/>
                </a:solidFill>
              </a:rPr>
              <a:t> in </a:t>
            </a:r>
            <a:r>
              <a:rPr lang="de-DE" sz="2400" dirty="0" err="1" smtClean="0">
                <a:solidFill>
                  <a:srgbClr val="4B4B4B"/>
                </a:solidFill>
              </a:rPr>
              <a:t>magmatic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and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br>
              <a:rPr lang="de-DE" sz="2400" dirty="0" smtClean="0">
                <a:solidFill>
                  <a:srgbClr val="4B4B4B"/>
                </a:solidFill>
              </a:rPr>
            </a:br>
            <a:r>
              <a:rPr lang="de-DE" sz="2400" dirty="0" err="1" smtClean="0">
                <a:solidFill>
                  <a:srgbClr val="4B4B4B"/>
                </a:solidFill>
              </a:rPr>
              <a:t>amagmatic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mantle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domains</a:t>
            </a:r>
            <a:endParaRPr lang="de-DE" sz="2400" dirty="0">
              <a:solidFill>
                <a:srgbClr val="4B4B4B"/>
              </a:solidFill>
            </a:endParaRPr>
          </a:p>
        </p:txBody>
      </p:sp>
      <p:pic>
        <p:nvPicPr>
          <p:cNvPr id="13" name="Bild 12" descr="fig1_ne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20" b="64955"/>
          <a:stretch/>
        </p:blipFill>
        <p:spPr>
          <a:xfrm>
            <a:off x="207080" y="3163804"/>
            <a:ext cx="7159909" cy="328762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31800" y="1397000"/>
            <a:ext cx="72009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rgbClr val="004378"/>
                </a:solidFill>
              </a:rPr>
              <a:t>depth interval 8-15 km </a:t>
            </a:r>
            <a:r>
              <a:rPr lang="en-GB" b="1" dirty="0" smtClean="0">
                <a:solidFill>
                  <a:srgbClr val="004378"/>
                </a:solidFill>
                <a:sym typeface="Wingdings"/>
              </a:rPr>
              <a:t> mantle rocks expected</a:t>
            </a:r>
            <a:endParaRPr lang="en-GB" b="1" dirty="0" smtClean="0">
              <a:solidFill>
                <a:srgbClr val="004378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rgbClr val="004378"/>
                </a:solidFill>
              </a:rPr>
              <a:t>temperature &lt; 400°C</a:t>
            </a:r>
          </a:p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rgbClr val="004378"/>
                </a:solidFill>
              </a:rPr>
              <a:t>brittle (magmatic) versus aseismic (</a:t>
            </a:r>
            <a:r>
              <a:rPr lang="en-GB" b="1" dirty="0" err="1" smtClean="0">
                <a:solidFill>
                  <a:srgbClr val="004378"/>
                </a:solidFill>
              </a:rPr>
              <a:t>amagmatic</a:t>
            </a:r>
            <a:r>
              <a:rPr lang="en-GB" b="1" dirty="0" smtClean="0">
                <a:solidFill>
                  <a:srgbClr val="004378"/>
                </a:solidFill>
              </a:rPr>
              <a:t>) deformation</a:t>
            </a:r>
          </a:p>
          <a:p>
            <a:pPr marL="285750" indent="-285750">
              <a:buFont typeface="Arial"/>
              <a:buChar char="•"/>
            </a:pPr>
            <a:endParaRPr lang="en-GB" b="1" dirty="0">
              <a:solidFill>
                <a:srgbClr val="4B4B4B"/>
              </a:solidFill>
            </a:endParaRPr>
          </a:p>
          <a:p>
            <a:pPr marL="285750" indent="-285750">
              <a:buFont typeface="Wingdings" charset="0"/>
              <a:buChar char="è"/>
            </a:pPr>
            <a:r>
              <a:rPr lang="en-GB" b="1" dirty="0" smtClean="0">
                <a:solidFill>
                  <a:srgbClr val="009CD5"/>
                </a:solidFill>
                <a:sym typeface="Wingdings"/>
              </a:rPr>
              <a:t>potential reasons: 	differences in mantle composition</a:t>
            </a:r>
          </a:p>
          <a:p>
            <a:pPr lvl="5"/>
            <a:r>
              <a:rPr lang="en-GB" b="1" dirty="0" smtClean="0">
                <a:solidFill>
                  <a:srgbClr val="009CD5"/>
                </a:solidFill>
                <a:sym typeface="Wingdings"/>
              </a:rPr>
              <a:t>	differences in fluid circulation</a:t>
            </a:r>
            <a:endParaRPr lang="en-GB" b="1" dirty="0">
              <a:solidFill>
                <a:srgbClr val="009CD5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648200" y="4418568"/>
            <a:ext cx="203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brittle deformation</a:t>
            </a:r>
            <a:endParaRPr lang="en-GB" dirty="0"/>
          </a:p>
        </p:txBody>
      </p:sp>
      <p:sp>
        <p:nvSpPr>
          <p:cNvPr id="16" name="Textfeld 15"/>
          <p:cNvSpPr txBox="1"/>
          <p:nvPr/>
        </p:nvSpPr>
        <p:spPr>
          <a:xfrm>
            <a:off x="2429130" y="4487902"/>
            <a:ext cx="236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aseismic deformation</a:t>
            </a:r>
            <a:endParaRPr lang="en-GB" dirty="0"/>
          </a:p>
        </p:txBody>
      </p:sp>
      <p:sp>
        <p:nvSpPr>
          <p:cNvPr id="18" name="Freihandform 17"/>
          <p:cNvSpPr/>
          <p:nvPr/>
        </p:nvSpPr>
        <p:spPr>
          <a:xfrm>
            <a:off x="2860929" y="5123550"/>
            <a:ext cx="1933827" cy="286650"/>
          </a:xfrm>
          <a:custGeom>
            <a:avLst/>
            <a:gdLst>
              <a:gd name="connsiteX0" fmla="*/ 0 w 1651000"/>
              <a:gd name="connsiteY0" fmla="*/ 0 h 215900"/>
              <a:gd name="connsiteX1" fmla="*/ 152400 w 1651000"/>
              <a:gd name="connsiteY1" fmla="*/ 50800 h 215900"/>
              <a:gd name="connsiteX2" fmla="*/ 215900 w 1651000"/>
              <a:gd name="connsiteY2" fmla="*/ 63500 h 215900"/>
              <a:gd name="connsiteX3" fmla="*/ 292100 w 1651000"/>
              <a:gd name="connsiteY3" fmla="*/ 88900 h 215900"/>
              <a:gd name="connsiteX4" fmla="*/ 330200 w 1651000"/>
              <a:gd name="connsiteY4" fmla="*/ 101600 h 215900"/>
              <a:gd name="connsiteX5" fmla="*/ 368300 w 1651000"/>
              <a:gd name="connsiteY5" fmla="*/ 114300 h 215900"/>
              <a:gd name="connsiteX6" fmla="*/ 406400 w 1651000"/>
              <a:gd name="connsiteY6" fmla="*/ 127000 h 215900"/>
              <a:gd name="connsiteX7" fmla="*/ 520700 w 1651000"/>
              <a:gd name="connsiteY7" fmla="*/ 177800 h 215900"/>
              <a:gd name="connsiteX8" fmla="*/ 762000 w 1651000"/>
              <a:gd name="connsiteY8" fmla="*/ 203200 h 215900"/>
              <a:gd name="connsiteX9" fmla="*/ 889000 w 1651000"/>
              <a:gd name="connsiteY9" fmla="*/ 215900 h 215900"/>
              <a:gd name="connsiteX10" fmla="*/ 1143000 w 1651000"/>
              <a:gd name="connsiteY10" fmla="*/ 203200 h 215900"/>
              <a:gd name="connsiteX11" fmla="*/ 1193800 w 1651000"/>
              <a:gd name="connsiteY11" fmla="*/ 190500 h 215900"/>
              <a:gd name="connsiteX12" fmla="*/ 1308100 w 1651000"/>
              <a:gd name="connsiteY12" fmla="*/ 165100 h 215900"/>
              <a:gd name="connsiteX13" fmla="*/ 1422400 w 1651000"/>
              <a:gd name="connsiteY13" fmla="*/ 127000 h 215900"/>
              <a:gd name="connsiteX14" fmla="*/ 1460500 w 1651000"/>
              <a:gd name="connsiteY14" fmla="*/ 114300 h 215900"/>
              <a:gd name="connsiteX15" fmla="*/ 1549400 w 1651000"/>
              <a:gd name="connsiteY15" fmla="*/ 63500 h 215900"/>
              <a:gd name="connsiteX16" fmla="*/ 1587500 w 1651000"/>
              <a:gd name="connsiteY16" fmla="*/ 50800 h 215900"/>
              <a:gd name="connsiteX17" fmla="*/ 1612900 w 1651000"/>
              <a:gd name="connsiteY17" fmla="*/ 12700 h 215900"/>
              <a:gd name="connsiteX18" fmla="*/ 1651000 w 1651000"/>
              <a:gd name="connsiteY18" fmla="*/ 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51000" h="215900">
                <a:moveTo>
                  <a:pt x="0" y="0"/>
                </a:moveTo>
                <a:cubicBezTo>
                  <a:pt x="72597" y="29039"/>
                  <a:pt x="67966" y="29691"/>
                  <a:pt x="152400" y="50800"/>
                </a:cubicBezTo>
                <a:cubicBezTo>
                  <a:pt x="173341" y="56035"/>
                  <a:pt x="195075" y="57820"/>
                  <a:pt x="215900" y="63500"/>
                </a:cubicBezTo>
                <a:cubicBezTo>
                  <a:pt x="241731" y="70545"/>
                  <a:pt x="266700" y="80433"/>
                  <a:pt x="292100" y="88900"/>
                </a:cubicBezTo>
                <a:lnTo>
                  <a:pt x="330200" y="101600"/>
                </a:lnTo>
                <a:lnTo>
                  <a:pt x="368300" y="114300"/>
                </a:lnTo>
                <a:cubicBezTo>
                  <a:pt x="381000" y="118533"/>
                  <a:pt x="395261" y="119574"/>
                  <a:pt x="406400" y="127000"/>
                </a:cubicBezTo>
                <a:cubicBezTo>
                  <a:pt x="452007" y="157405"/>
                  <a:pt x="455928" y="164846"/>
                  <a:pt x="520700" y="177800"/>
                </a:cubicBezTo>
                <a:cubicBezTo>
                  <a:pt x="649853" y="203631"/>
                  <a:pt x="542329" y="184894"/>
                  <a:pt x="762000" y="203200"/>
                </a:cubicBezTo>
                <a:cubicBezTo>
                  <a:pt x="804398" y="206733"/>
                  <a:pt x="846667" y="211667"/>
                  <a:pt x="889000" y="215900"/>
                </a:cubicBezTo>
                <a:cubicBezTo>
                  <a:pt x="973667" y="211667"/>
                  <a:pt x="1058520" y="210240"/>
                  <a:pt x="1143000" y="203200"/>
                </a:cubicBezTo>
                <a:cubicBezTo>
                  <a:pt x="1160394" y="201750"/>
                  <a:pt x="1176761" y="194286"/>
                  <a:pt x="1193800" y="190500"/>
                </a:cubicBezTo>
                <a:cubicBezTo>
                  <a:pt x="1240413" y="180142"/>
                  <a:pt x="1263853" y="178374"/>
                  <a:pt x="1308100" y="165100"/>
                </a:cubicBezTo>
                <a:lnTo>
                  <a:pt x="1422400" y="127000"/>
                </a:lnTo>
                <a:cubicBezTo>
                  <a:pt x="1435100" y="122767"/>
                  <a:pt x="1449361" y="121726"/>
                  <a:pt x="1460500" y="114300"/>
                </a:cubicBezTo>
                <a:cubicBezTo>
                  <a:pt x="1498764" y="88791"/>
                  <a:pt x="1504284" y="82836"/>
                  <a:pt x="1549400" y="63500"/>
                </a:cubicBezTo>
                <a:cubicBezTo>
                  <a:pt x="1561705" y="58227"/>
                  <a:pt x="1574800" y="55033"/>
                  <a:pt x="1587500" y="50800"/>
                </a:cubicBezTo>
                <a:cubicBezTo>
                  <a:pt x="1595967" y="38100"/>
                  <a:pt x="1600981" y="22235"/>
                  <a:pt x="1612900" y="12700"/>
                </a:cubicBezTo>
                <a:cubicBezTo>
                  <a:pt x="1623353" y="4337"/>
                  <a:pt x="1651000" y="0"/>
                  <a:pt x="1651000" y="0"/>
                </a:cubicBezTo>
              </a:path>
            </a:pathLst>
          </a:custGeom>
          <a:ln w="57150" cmpd="sng">
            <a:solidFill>
              <a:srgbClr val="00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/>
          <p:cNvSpPr/>
          <p:nvPr/>
        </p:nvSpPr>
        <p:spPr>
          <a:xfrm>
            <a:off x="3594100" y="4787900"/>
            <a:ext cx="2552700" cy="55155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22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4B4B4B"/>
                </a:solidFill>
              </a:rPr>
              <a:t>Part I: </a:t>
            </a:r>
            <a:r>
              <a:rPr lang="de-DE" sz="2800" dirty="0" err="1" smtClean="0">
                <a:solidFill>
                  <a:srgbClr val="4B4B4B"/>
                </a:solidFill>
              </a:rPr>
              <a:t>Seismicity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and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spreading</a:t>
            </a:r>
            <a:r>
              <a:rPr lang="de-DE" sz="2800" dirty="0" smtClean="0">
                <a:solidFill>
                  <a:srgbClr val="4B4B4B"/>
                </a:solidFill>
              </a:rPr>
              <a:t> rate</a:t>
            </a:r>
            <a:endParaRPr lang="de-DE" sz="2800" dirty="0">
              <a:solidFill>
                <a:srgbClr val="4B4B4B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57200" y="6283285"/>
            <a:ext cx="3975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 smtClean="0">
                <a:solidFill>
                  <a:srgbClr val="BCBDBF"/>
                </a:solidFill>
              </a:rPr>
              <a:t>modified</a:t>
            </a:r>
            <a:r>
              <a:rPr lang="de-DE" sz="1000" dirty="0" smtClean="0">
                <a:solidFill>
                  <a:srgbClr val="BCBDBF"/>
                </a:solidFill>
              </a:rPr>
              <a:t> </a:t>
            </a:r>
            <a:r>
              <a:rPr lang="de-DE" sz="1000" dirty="0" err="1" smtClean="0">
                <a:solidFill>
                  <a:srgbClr val="BCBDBF"/>
                </a:solidFill>
              </a:rPr>
              <a:t>from</a:t>
            </a:r>
            <a:r>
              <a:rPr lang="de-DE" sz="1000" dirty="0" smtClean="0">
                <a:solidFill>
                  <a:srgbClr val="BCBDBF"/>
                </a:solidFill>
              </a:rPr>
              <a:t> </a:t>
            </a:r>
            <a:r>
              <a:rPr lang="de-DE" sz="1000" dirty="0" err="1" smtClean="0">
                <a:solidFill>
                  <a:srgbClr val="BCBDBF"/>
                </a:solidFill>
              </a:rPr>
              <a:t>Karson</a:t>
            </a:r>
            <a:r>
              <a:rPr lang="de-DE" sz="1000" dirty="0" smtClean="0">
                <a:solidFill>
                  <a:srgbClr val="BCBDBF"/>
                </a:solidFill>
              </a:rPr>
              <a:t> et al. 2015, </a:t>
            </a:r>
            <a:r>
              <a:rPr lang="de-DE" sz="1000" dirty="0" err="1" smtClean="0">
                <a:solidFill>
                  <a:srgbClr val="BCBDBF"/>
                </a:solidFill>
              </a:rPr>
              <a:t>Discovering</a:t>
            </a:r>
            <a:r>
              <a:rPr lang="de-DE" sz="1000" dirty="0" smtClean="0">
                <a:solidFill>
                  <a:srgbClr val="BCBDBF"/>
                </a:solidFill>
              </a:rPr>
              <a:t> </a:t>
            </a:r>
            <a:r>
              <a:rPr lang="de-DE" sz="1000" dirty="0" err="1" smtClean="0">
                <a:solidFill>
                  <a:srgbClr val="BCBDBF"/>
                </a:solidFill>
              </a:rPr>
              <a:t>the</a:t>
            </a:r>
            <a:r>
              <a:rPr lang="de-DE" sz="1000" dirty="0" smtClean="0">
                <a:solidFill>
                  <a:srgbClr val="BCBDBF"/>
                </a:solidFill>
              </a:rPr>
              <a:t> </a:t>
            </a:r>
            <a:r>
              <a:rPr lang="de-DE" sz="1000" dirty="0" err="1">
                <a:solidFill>
                  <a:srgbClr val="BCBDBF"/>
                </a:solidFill>
              </a:rPr>
              <a:t>D</a:t>
            </a:r>
            <a:r>
              <a:rPr lang="de-DE" sz="1000" dirty="0" err="1" smtClean="0">
                <a:solidFill>
                  <a:srgbClr val="BCBDBF"/>
                </a:solidFill>
              </a:rPr>
              <a:t>eep</a:t>
            </a:r>
            <a:endParaRPr lang="de-DE" sz="1000" dirty="0">
              <a:solidFill>
                <a:srgbClr val="BCBDBF"/>
              </a:solidFill>
            </a:endParaRPr>
          </a:p>
        </p:txBody>
      </p:sp>
      <p:pic>
        <p:nvPicPr>
          <p:cNvPr id="13" name="Picture 1" descr="3.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190344"/>
            <a:ext cx="5971131" cy="5092941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90" b="89071" l="16000" r="84727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78860" y="4822785"/>
            <a:ext cx="2194740" cy="1460500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124" b="84746" l="4211" r="950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0980" y="2679700"/>
            <a:ext cx="1697280" cy="1054100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5245100" y="4152900"/>
            <a:ext cx="317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3E6E"/>
                </a:solidFill>
              </a:rPr>
              <a:t>Spreading rate	</a:t>
            </a:r>
            <a:r>
              <a:rPr lang="en-GB" sz="2400" b="1" dirty="0" smtClean="0">
                <a:solidFill>
                  <a:srgbClr val="003E6E"/>
                </a:solidFill>
                <a:latin typeface="Wingdings"/>
                <a:ea typeface="Wingdings"/>
                <a:cs typeface="Wingdings"/>
                <a:sym typeface="Wingdings"/>
              </a:rPr>
              <a:t></a:t>
            </a:r>
          </a:p>
          <a:p>
            <a:endParaRPr lang="en-GB" sz="2400" b="1" dirty="0" smtClean="0">
              <a:solidFill>
                <a:srgbClr val="003E6E"/>
              </a:solidFill>
            </a:endParaRPr>
          </a:p>
          <a:p>
            <a:r>
              <a:rPr lang="en-GB" sz="2400" b="1" dirty="0" smtClean="0">
                <a:solidFill>
                  <a:srgbClr val="003E6E"/>
                </a:solidFill>
              </a:rPr>
              <a:t>Earthquakes	</a:t>
            </a:r>
            <a:r>
              <a:rPr lang="en-GB" sz="2400" b="1" dirty="0" smtClean="0">
                <a:solidFill>
                  <a:srgbClr val="003E6E"/>
                </a:solidFill>
                <a:latin typeface="Wingdings"/>
                <a:ea typeface="Wingdings"/>
                <a:cs typeface="Wingdings"/>
                <a:sym typeface="Wingdings"/>
              </a:rPr>
              <a:t></a:t>
            </a:r>
            <a:endParaRPr lang="en-GB" sz="2400" b="1" dirty="0" smtClean="0">
              <a:solidFill>
                <a:srgbClr val="003E6E"/>
              </a:solidFill>
            </a:endParaRPr>
          </a:p>
          <a:p>
            <a:endParaRPr lang="en-GB" sz="2400" b="1" dirty="0" smtClean="0">
              <a:solidFill>
                <a:srgbClr val="003E6E"/>
              </a:solidFill>
            </a:endParaRPr>
          </a:p>
          <a:p>
            <a:r>
              <a:rPr lang="en-GB" sz="2400" b="1" dirty="0" smtClean="0">
                <a:solidFill>
                  <a:srgbClr val="003E6E"/>
                </a:solidFill>
              </a:rPr>
              <a:t>Volcanoes 		</a:t>
            </a:r>
            <a:r>
              <a:rPr lang="en-GB" sz="2400" b="1" dirty="0" smtClean="0">
                <a:solidFill>
                  <a:srgbClr val="003E6E"/>
                </a:solidFill>
                <a:latin typeface="Wingdings"/>
                <a:ea typeface="Wingdings"/>
                <a:cs typeface="Wingdings"/>
                <a:sym typeface="Wingdings"/>
              </a:rPr>
              <a:t></a:t>
            </a:r>
            <a:endParaRPr lang="en-GB" sz="2400" b="1" dirty="0">
              <a:solidFill>
                <a:srgbClr val="003E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7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88080" y="381615"/>
            <a:ext cx="9033120" cy="660734"/>
          </a:xfrm>
        </p:spPr>
        <p:txBody>
          <a:bodyPr/>
          <a:lstStyle/>
          <a:p>
            <a:r>
              <a:rPr lang="de-DE" sz="2400" dirty="0" err="1" smtClean="0">
                <a:solidFill>
                  <a:srgbClr val="4B4B4B"/>
                </a:solidFill>
              </a:rPr>
              <a:t>Yield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strength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smtClean="0">
                <a:solidFill>
                  <a:srgbClr val="4B4B4B"/>
                </a:solidFill>
                <a:sym typeface="Wingdings"/>
              </a:rPr>
              <a:t> </a:t>
            </a:r>
            <a:r>
              <a:rPr lang="de-DE" sz="2400" dirty="0" err="1" smtClean="0">
                <a:solidFill>
                  <a:srgbClr val="4B4B4B"/>
                </a:solidFill>
                <a:sym typeface="Wingdings"/>
              </a:rPr>
              <a:t>depth</a:t>
            </a:r>
            <a:r>
              <a:rPr lang="de-DE" sz="2400" dirty="0" smtClean="0">
                <a:solidFill>
                  <a:srgbClr val="4B4B4B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  <a:sym typeface="Wingdings"/>
              </a:rPr>
              <a:t>of</a:t>
            </a:r>
            <a:r>
              <a:rPr lang="de-DE" sz="2400" dirty="0" smtClean="0">
                <a:solidFill>
                  <a:srgbClr val="4B4B4B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  <a:sym typeface="Wingdings"/>
              </a:rPr>
              <a:t>serpentinisation</a:t>
            </a:r>
            <a:endParaRPr lang="de-DE" sz="2400" dirty="0">
              <a:solidFill>
                <a:srgbClr val="4B4B4B"/>
              </a:solidFill>
            </a:endParaRPr>
          </a:p>
        </p:txBody>
      </p:sp>
      <p:pic>
        <p:nvPicPr>
          <p:cNvPr id="9" name="Bild 8" descr="YSE_plo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09"/>
          <a:stretch/>
        </p:blipFill>
        <p:spPr>
          <a:xfrm>
            <a:off x="3770751" y="1231900"/>
            <a:ext cx="5032774" cy="502222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749800" y="5445322"/>
            <a:ext cx="12573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T=20.7 K/km</a:t>
            </a:r>
            <a:endParaRPr lang="en-GB" sz="1400" dirty="0"/>
          </a:p>
        </p:txBody>
      </p:sp>
      <p:sp>
        <p:nvSpPr>
          <p:cNvPr id="14" name="Textfeld 13"/>
          <p:cNvSpPr txBox="1"/>
          <p:nvPr/>
        </p:nvSpPr>
        <p:spPr>
          <a:xfrm>
            <a:off x="6934200" y="5445322"/>
            <a:ext cx="1397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T=23.7 K/km</a:t>
            </a:r>
            <a:endParaRPr lang="en-GB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0" y="990600"/>
            <a:ext cx="4445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chemeClr val="bg1">
                    <a:lumMod val="75000"/>
                  </a:schemeClr>
                </a:solidFill>
              </a:rPr>
              <a:t>% seismicity </a:t>
            </a:r>
            <a:r>
              <a:rPr lang="en-GB" b="1" dirty="0" smtClean="0">
                <a:solidFill>
                  <a:srgbClr val="004378"/>
                </a:solidFill>
                <a:sym typeface="Wingdings"/>
              </a:rPr>
              <a:t></a:t>
            </a:r>
            <a:r>
              <a:rPr lang="en-GB" b="1" dirty="0" smtClean="0">
                <a:solidFill>
                  <a:srgbClr val="004378"/>
                </a:solidFill>
              </a:rPr>
              <a:t> </a:t>
            </a:r>
            <a:r>
              <a:rPr lang="en-GB" b="1" dirty="0" smtClean="0">
                <a:solidFill>
                  <a:srgbClr val="008000"/>
                </a:solidFill>
              </a:rPr>
              <a:t>% yield strength</a:t>
            </a:r>
          </a:p>
          <a:p>
            <a:pPr marL="285750" indent="-285750">
              <a:buFont typeface="Arial"/>
              <a:buChar char="•"/>
            </a:pPr>
            <a:endParaRPr lang="en-GB" b="1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rgbClr val="004378"/>
                </a:solidFill>
              </a:rPr>
              <a:t>smallest strength of serpentine friction, </a:t>
            </a:r>
            <a:r>
              <a:rPr lang="en-GB" b="1" dirty="0" err="1" smtClean="0">
                <a:solidFill>
                  <a:srgbClr val="004378"/>
                </a:solidFill>
              </a:rPr>
              <a:t>Byerlee</a:t>
            </a:r>
            <a:r>
              <a:rPr lang="en-GB" b="1" dirty="0" smtClean="0">
                <a:solidFill>
                  <a:srgbClr val="004378"/>
                </a:solidFill>
              </a:rPr>
              <a:t>, creep law (T/d)</a:t>
            </a:r>
            <a:endParaRPr lang="en-GB" b="1" dirty="0">
              <a:solidFill>
                <a:srgbClr val="004378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rgbClr val="4B4B4B"/>
                </a:solidFill>
              </a:rPr>
              <a:t>parameters: T, </a:t>
            </a:r>
            <a:r>
              <a:rPr lang="en-GB" b="1" dirty="0" err="1" smtClean="0">
                <a:solidFill>
                  <a:srgbClr val="4B4B4B"/>
                </a:solidFill>
              </a:rPr>
              <a:t>serpentinisation</a:t>
            </a:r>
            <a:r>
              <a:rPr lang="en-GB" b="1" dirty="0" smtClean="0">
                <a:solidFill>
                  <a:srgbClr val="4B4B4B"/>
                </a:solidFill>
              </a:rPr>
              <a:t> depth, rock type</a:t>
            </a:r>
            <a:endParaRPr lang="en-GB" b="1" dirty="0">
              <a:solidFill>
                <a:srgbClr val="4B4B4B"/>
              </a:solidFill>
            </a:endParaRPr>
          </a:p>
        </p:txBody>
      </p:sp>
      <p:pic>
        <p:nvPicPr>
          <p:cNvPr id="15" name="Bild 14" descr="YSE_testing_plo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r="23853"/>
          <a:stretch/>
        </p:blipFill>
        <p:spPr>
          <a:xfrm>
            <a:off x="340361" y="2984500"/>
            <a:ext cx="3430390" cy="358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dirty="0" smtClean="0"/>
              <a:t>Detachment faulting at slow spreading ridges</a:t>
            </a:r>
            <a:endParaRPr lang="en-GB" sz="2400" dirty="0"/>
          </a:p>
        </p:txBody>
      </p:sp>
      <p:pic>
        <p:nvPicPr>
          <p:cNvPr id="3" name="Bild 2" descr="demartin_detachment_seismicit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3" y="887413"/>
            <a:ext cx="7853774" cy="359409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654300" y="856090"/>
            <a:ext cx="2635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shallow </a:t>
            </a:r>
            <a:r>
              <a:rPr lang="en-GB" dirty="0" err="1" smtClean="0"/>
              <a:t>serpentinisation</a:t>
            </a:r>
            <a:endParaRPr lang="en-GB" dirty="0"/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3809213" y="1225422"/>
            <a:ext cx="1" cy="933578"/>
          </a:xfrm>
          <a:prstGeom prst="straightConnector1">
            <a:avLst/>
          </a:prstGeom>
          <a:ln w="38100" cmpd="sng"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5607603" y="919133"/>
            <a:ext cx="1920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BCBDBF"/>
                </a:solidFill>
              </a:rPr>
              <a:t>(</a:t>
            </a:r>
            <a:r>
              <a:rPr lang="en-GB" sz="1400" dirty="0" err="1" smtClean="0">
                <a:solidFill>
                  <a:srgbClr val="BCBDBF"/>
                </a:solidFill>
              </a:rPr>
              <a:t>DeMartin</a:t>
            </a:r>
            <a:r>
              <a:rPr lang="en-GB" sz="1400" dirty="0" smtClean="0">
                <a:solidFill>
                  <a:srgbClr val="BCBDBF"/>
                </a:solidFill>
              </a:rPr>
              <a:t> et al. 2007)</a:t>
            </a:r>
            <a:endParaRPr lang="en-GB" sz="1400" dirty="0">
              <a:solidFill>
                <a:srgbClr val="BCBDB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84543" y="4296846"/>
            <a:ext cx="321231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seismicity tracing detachment</a:t>
            </a:r>
            <a:endParaRPr lang="en-GB" dirty="0"/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1790700" y="3213100"/>
            <a:ext cx="1282700" cy="939800"/>
          </a:xfrm>
          <a:prstGeom prst="straightConnector1">
            <a:avLst/>
          </a:prstGeom>
          <a:ln w="38100" cmpd="sng">
            <a:solidFill>
              <a:srgbClr val="003E6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" descr="3.23 new cop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284" y="3213100"/>
            <a:ext cx="5573716" cy="317955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058203" y="5809853"/>
            <a:ext cx="2280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BCBDBF"/>
                </a:solidFill>
              </a:rPr>
              <a:t>(</a:t>
            </a:r>
            <a:r>
              <a:rPr lang="en-GB" sz="1400" dirty="0" err="1" smtClean="0">
                <a:solidFill>
                  <a:srgbClr val="BCBDBF"/>
                </a:solidFill>
              </a:rPr>
              <a:t>Escartin</a:t>
            </a:r>
            <a:r>
              <a:rPr lang="en-GB" sz="1400" dirty="0" smtClean="0">
                <a:solidFill>
                  <a:srgbClr val="BCBDBF"/>
                </a:solidFill>
              </a:rPr>
              <a:t> &amp; Canales 2010)</a:t>
            </a:r>
            <a:endParaRPr lang="en-GB" sz="1400" dirty="0">
              <a:solidFill>
                <a:srgbClr val="BCBD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6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No seismically active detachments</a:t>
            </a:r>
            <a:endParaRPr lang="en-GB" dirty="0"/>
          </a:p>
        </p:txBody>
      </p:sp>
      <p:pic>
        <p:nvPicPr>
          <p:cNvPr id="4" name="Inhaltsplatzhalt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02" r="-4702"/>
          <a:stretch>
            <a:fillRect/>
          </a:stretch>
        </p:blipFill>
        <p:spPr>
          <a:xfrm>
            <a:off x="596900" y="1205856"/>
            <a:ext cx="8343900" cy="459529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74700" y="5956300"/>
            <a:ext cx="3581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HypoDD</a:t>
            </a:r>
            <a:r>
              <a:rPr lang="en-GB" dirty="0" smtClean="0"/>
              <a:t> relocation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4356100" y="5802411"/>
            <a:ext cx="2629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BCBDBF"/>
                </a:solidFill>
              </a:rPr>
              <a:t>(</a:t>
            </a:r>
            <a:r>
              <a:rPr lang="en-GB" sz="1400" dirty="0" err="1" smtClean="0">
                <a:solidFill>
                  <a:srgbClr val="BCBDBF"/>
                </a:solidFill>
              </a:rPr>
              <a:t>Schmid</a:t>
            </a:r>
            <a:r>
              <a:rPr lang="en-GB" sz="1400" dirty="0" smtClean="0">
                <a:solidFill>
                  <a:srgbClr val="BCBDBF"/>
                </a:solidFill>
              </a:rPr>
              <a:t> &amp; Schlindwein, 2016)</a:t>
            </a:r>
            <a:endParaRPr lang="en-GB" sz="1400" dirty="0">
              <a:solidFill>
                <a:srgbClr val="BCBD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3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dirty="0" smtClean="0"/>
              <a:t>Diverse source mechanisms</a:t>
            </a:r>
            <a:endParaRPr lang="en-GB" sz="2400" dirty="0"/>
          </a:p>
        </p:txBody>
      </p:sp>
      <p:pic>
        <p:nvPicPr>
          <p:cNvPr id="13" name="Bild 12" descr="focmec_swea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1355"/>
            <a:ext cx="6841184" cy="4763145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17500" y="58039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(from </a:t>
            </a:r>
            <a:r>
              <a:rPr lang="en-GB" sz="1200" dirty="0" err="1"/>
              <a:t>Schmid</a:t>
            </a:r>
            <a:r>
              <a:rPr lang="en-GB" sz="1200" dirty="0"/>
              <a:t> &amp; Schlindwein</a:t>
            </a:r>
            <a:r>
              <a:rPr lang="en-GB" sz="1200" dirty="0" smtClean="0"/>
              <a:t>, 2016)</a:t>
            </a:r>
            <a:endParaRPr lang="en-GB" sz="1200" dirty="0"/>
          </a:p>
        </p:txBody>
      </p:sp>
      <p:sp>
        <p:nvSpPr>
          <p:cNvPr id="3" name="Textfeld 2"/>
          <p:cNvSpPr txBox="1"/>
          <p:nvPr/>
        </p:nvSpPr>
        <p:spPr>
          <a:xfrm>
            <a:off x="4406900" y="576580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ACE5"/>
                </a:solidFill>
                <a:sym typeface="Wingdings"/>
              </a:rPr>
              <a:t> complexity of local stress field</a:t>
            </a:r>
            <a:endParaRPr lang="en-GB" sz="2000" b="1" dirty="0">
              <a:solidFill>
                <a:srgbClr val="00AC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dirty="0" smtClean="0"/>
              <a:t>No seismically active detachments, but…</a:t>
            </a:r>
            <a:endParaRPr lang="en-GB" sz="2400" dirty="0"/>
          </a:p>
        </p:txBody>
      </p:sp>
      <p:pic>
        <p:nvPicPr>
          <p:cNvPr id="9" name="Bild 8" descr="compare_sweap_rhu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9" r="17199" b="47052"/>
          <a:stretch/>
        </p:blipFill>
        <p:spPr>
          <a:xfrm>
            <a:off x="177800" y="1059370"/>
            <a:ext cx="4344133" cy="3869430"/>
          </a:xfrm>
          <a:prstGeom prst="rect">
            <a:avLst/>
          </a:prstGeom>
        </p:spPr>
      </p:pic>
      <p:sp>
        <p:nvSpPr>
          <p:cNvPr id="11" name="Freihandform 10"/>
          <p:cNvSpPr/>
          <p:nvPr/>
        </p:nvSpPr>
        <p:spPr>
          <a:xfrm>
            <a:off x="812800" y="3759166"/>
            <a:ext cx="3149600" cy="939834"/>
          </a:xfrm>
          <a:custGeom>
            <a:avLst/>
            <a:gdLst>
              <a:gd name="connsiteX0" fmla="*/ 0 w 3149600"/>
              <a:gd name="connsiteY0" fmla="*/ 939834 h 939834"/>
              <a:gd name="connsiteX1" fmla="*/ 215900 w 3149600"/>
              <a:gd name="connsiteY1" fmla="*/ 914434 h 939834"/>
              <a:gd name="connsiteX2" fmla="*/ 266700 w 3149600"/>
              <a:gd name="connsiteY2" fmla="*/ 889034 h 939834"/>
              <a:gd name="connsiteX3" fmla="*/ 342900 w 3149600"/>
              <a:gd name="connsiteY3" fmla="*/ 850934 h 939834"/>
              <a:gd name="connsiteX4" fmla="*/ 393700 w 3149600"/>
              <a:gd name="connsiteY4" fmla="*/ 825534 h 939834"/>
              <a:gd name="connsiteX5" fmla="*/ 482600 w 3149600"/>
              <a:gd name="connsiteY5" fmla="*/ 774734 h 939834"/>
              <a:gd name="connsiteX6" fmla="*/ 520700 w 3149600"/>
              <a:gd name="connsiteY6" fmla="*/ 749334 h 939834"/>
              <a:gd name="connsiteX7" fmla="*/ 736600 w 3149600"/>
              <a:gd name="connsiteY7" fmla="*/ 711234 h 939834"/>
              <a:gd name="connsiteX8" fmla="*/ 812800 w 3149600"/>
              <a:gd name="connsiteY8" fmla="*/ 685834 h 939834"/>
              <a:gd name="connsiteX9" fmla="*/ 850900 w 3149600"/>
              <a:gd name="connsiteY9" fmla="*/ 673134 h 939834"/>
              <a:gd name="connsiteX10" fmla="*/ 901700 w 3149600"/>
              <a:gd name="connsiteY10" fmla="*/ 660434 h 939834"/>
              <a:gd name="connsiteX11" fmla="*/ 939800 w 3149600"/>
              <a:gd name="connsiteY11" fmla="*/ 647734 h 939834"/>
              <a:gd name="connsiteX12" fmla="*/ 1003300 w 3149600"/>
              <a:gd name="connsiteY12" fmla="*/ 635034 h 939834"/>
              <a:gd name="connsiteX13" fmla="*/ 1054100 w 3149600"/>
              <a:gd name="connsiteY13" fmla="*/ 622334 h 939834"/>
              <a:gd name="connsiteX14" fmla="*/ 1193800 w 3149600"/>
              <a:gd name="connsiteY14" fmla="*/ 596934 h 939834"/>
              <a:gd name="connsiteX15" fmla="*/ 1308100 w 3149600"/>
              <a:gd name="connsiteY15" fmla="*/ 546134 h 939834"/>
              <a:gd name="connsiteX16" fmla="*/ 1346200 w 3149600"/>
              <a:gd name="connsiteY16" fmla="*/ 533434 h 939834"/>
              <a:gd name="connsiteX17" fmla="*/ 1384300 w 3149600"/>
              <a:gd name="connsiteY17" fmla="*/ 508034 h 939834"/>
              <a:gd name="connsiteX18" fmla="*/ 1612900 w 3149600"/>
              <a:gd name="connsiteY18" fmla="*/ 469934 h 939834"/>
              <a:gd name="connsiteX19" fmla="*/ 1701800 w 3149600"/>
              <a:gd name="connsiteY19" fmla="*/ 419134 h 939834"/>
              <a:gd name="connsiteX20" fmla="*/ 1752600 w 3149600"/>
              <a:gd name="connsiteY20" fmla="*/ 393734 h 939834"/>
              <a:gd name="connsiteX21" fmla="*/ 1841500 w 3149600"/>
              <a:gd name="connsiteY21" fmla="*/ 330234 h 939834"/>
              <a:gd name="connsiteX22" fmla="*/ 1968500 w 3149600"/>
              <a:gd name="connsiteY22" fmla="*/ 304834 h 939834"/>
              <a:gd name="connsiteX23" fmla="*/ 2070100 w 3149600"/>
              <a:gd name="connsiteY23" fmla="*/ 279434 h 939834"/>
              <a:gd name="connsiteX24" fmla="*/ 2146300 w 3149600"/>
              <a:gd name="connsiteY24" fmla="*/ 241334 h 939834"/>
              <a:gd name="connsiteX25" fmla="*/ 2552700 w 3149600"/>
              <a:gd name="connsiteY25" fmla="*/ 228634 h 939834"/>
              <a:gd name="connsiteX26" fmla="*/ 2616200 w 3149600"/>
              <a:gd name="connsiteY26" fmla="*/ 215934 h 939834"/>
              <a:gd name="connsiteX27" fmla="*/ 2692400 w 3149600"/>
              <a:gd name="connsiteY27" fmla="*/ 190534 h 939834"/>
              <a:gd name="connsiteX28" fmla="*/ 2730500 w 3149600"/>
              <a:gd name="connsiteY28" fmla="*/ 152434 h 939834"/>
              <a:gd name="connsiteX29" fmla="*/ 2844800 w 3149600"/>
              <a:gd name="connsiteY29" fmla="*/ 114334 h 939834"/>
              <a:gd name="connsiteX30" fmla="*/ 2882900 w 3149600"/>
              <a:gd name="connsiteY30" fmla="*/ 101634 h 939834"/>
              <a:gd name="connsiteX31" fmla="*/ 2971800 w 3149600"/>
              <a:gd name="connsiteY31" fmla="*/ 63534 h 939834"/>
              <a:gd name="connsiteX32" fmla="*/ 3022600 w 3149600"/>
              <a:gd name="connsiteY32" fmla="*/ 38134 h 939834"/>
              <a:gd name="connsiteX33" fmla="*/ 3098800 w 3149600"/>
              <a:gd name="connsiteY33" fmla="*/ 12734 h 939834"/>
              <a:gd name="connsiteX34" fmla="*/ 3149600 w 3149600"/>
              <a:gd name="connsiteY34" fmla="*/ 34 h 939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149600" h="939834">
                <a:moveTo>
                  <a:pt x="0" y="939834"/>
                </a:moveTo>
                <a:cubicBezTo>
                  <a:pt x="71967" y="931367"/>
                  <a:pt x="144717" y="927993"/>
                  <a:pt x="215900" y="914434"/>
                </a:cubicBezTo>
                <a:cubicBezTo>
                  <a:pt x="234498" y="910892"/>
                  <a:pt x="249299" y="896492"/>
                  <a:pt x="266700" y="889034"/>
                </a:cubicBezTo>
                <a:cubicBezTo>
                  <a:pt x="383124" y="839138"/>
                  <a:pt x="220868" y="920666"/>
                  <a:pt x="342900" y="850934"/>
                </a:cubicBezTo>
                <a:cubicBezTo>
                  <a:pt x="359338" y="841541"/>
                  <a:pt x="378294" y="836538"/>
                  <a:pt x="393700" y="825534"/>
                </a:cubicBezTo>
                <a:cubicBezTo>
                  <a:pt x="475184" y="767331"/>
                  <a:pt x="384209" y="799332"/>
                  <a:pt x="482600" y="774734"/>
                </a:cubicBezTo>
                <a:cubicBezTo>
                  <a:pt x="495300" y="766267"/>
                  <a:pt x="506752" y="755533"/>
                  <a:pt x="520700" y="749334"/>
                </a:cubicBezTo>
                <a:cubicBezTo>
                  <a:pt x="603369" y="712592"/>
                  <a:pt x="636408" y="720342"/>
                  <a:pt x="736600" y="711234"/>
                </a:cubicBezTo>
                <a:lnTo>
                  <a:pt x="812800" y="685834"/>
                </a:lnTo>
                <a:cubicBezTo>
                  <a:pt x="825500" y="681601"/>
                  <a:pt x="837913" y="676381"/>
                  <a:pt x="850900" y="673134"/>
                </a:cubicBezTo>
                <a:cubicBezTo>
                  <a:pt x="867833" y="668901"/>
                  <a:pt x="884917" y="665229"/>
                  <a:pt x="901700" y="660434"/>
                </a:cubicBezTo>
                <a:cubicBezTo>
                  <a:pt x="914572" y="656756"/>
                  <a:pt x="926813" y="650981"/>
                  <a:pt x="939800" y="647734"/>
                </a:cubicBezTo>
                <a:cubicBezTo>
                  <a:pt x="960741" y="642499"/>
                  <a:pt x="982228" y="639717"/>
                  <a:pt x="1003300" y="635034"/>
                </a:cubicBezTo>
                <a:cubicBezTo>
                  <a:pt x="1020339" y="631248"/>
                  <a:pt x="1036984" y="625757"/>
                  <a:pt x="1054100" y="622334"/>
                </a:cubicBezTo>
                <a:cubicBezTo>
                  <a:pt x="1090403" y="615073"/>
                  <a:pt x="1156343" y="607150"/>
                  <a:pt x="1193800" y="596934"/>
                </a:cubicBezTo>
                <a:cubicBezTo>
                  <a:pt x="1337965" y="557616"/>
                  <a:pt x="1217232" y="591568"/>
                  <a:pt x="1308100" y="546134"/>
                </a:cubicBezTo>
                <a:cubicBezTo>
                  <a:pt x="1320074" y="540147"/>
                  <a:pt x="1334226" y="539421"/>
                  <a:pt x="1346200" y="533434"/>
                </a:cubicBezTo>
                <a:cubicBezTo>
                  <a:pt x="1359852" y="526608"/>
                  <a:pt x="1369955" y="513250"/>
                  <a:pt x="1384300" y="508034"/>
                </a:cubicBezTo>
                <a:cubicBezTo>
                  <a:pt x="1465590" y="478474"/>
                  <a:pt x="1526218" y="478602"/>
                  <a:pt x="1612900" y="469934"/>
                </a:cubicBezTo>
                <a:cubicBezTo>
                  <a:pt x="1711291" y="445336"/>
                  <a:pt x="1620316" y="477337"/>
                  <a:pt x="1701800" y="419134"/>
                </a:cubicBezTo>
                <a:cubicBezTo>
                  <a:pt x="1717206" y="408130"/>
                  <a:pt x="1736546" y="403768"/>
                  <a:pt x="1752600" y="393734"/>
                </a:cubicBezTo>
                <a:cubicBezTo>
                  <a:pt x="1753030" y="393465"/>
                  <a:pt x="1830916" y="333491"/>
                  <a:pt x="1841500" y="330234"/>
                </a:cubicBezTo>
                <a:cubicBezTo>
                  <a:pt x="1882763" y="317538"/>
                  <a:pt x="1926167" y="313301"/>
                  <a:pt x="1968500" y="304834"/>
                </a:cubicBezTo>
                <a:cubicBezTo>
                  <a:pt x="1992652" y="300004"/>
                  <a:pt x="2044065" y="292451"/>
                  <a:pt x="2070100" y="279434"/>
                </a:cubicBezTo>
                <a:cubicBezTo>
                  <a:pt x="2100481" y="264244"/>
                  <a:pt x="2110259" y="243393"/>
                  <a:pt x="2146300" y="241334"/>
                </a:cubicBezTo>
                <a:cubicBezTo>
                  <a:pt x="2281612" y="233602"/>
                  <a:pt x="2417233" y="232867"/>
                  <a:pt x="2552700" y="228634"/>
                </a:cubicBezTo>
                <a:cubicBezTo>
                  <a:pt x="2573867" y="224401"/>
                  <a:pt x="2595375" y="221614"/>
                  <a:pt x="2616200" y="215934"/>
                </a:cubicBezTo>
                <a:cubicBezTo>
                  <a:pt x="2642031" y="208889"/>
                  <a:pt x="2692400" y="190534"/>
                  <a:pt x="2692400" y="190534"/>
                </a:cubicBezTo>
                <a:cubicBezTo>
                  <a:pt x="2705100" y="177834"/>
                  <a:pt x="2714800" y="161156"/>
                  <a:pt x="2730500" y="152434"/>
                </a:cubicBezTo>
                <a:lnTo>
                  <a:pt x="2844800" y="114334"/>
                </a:lnTo>
                <a:cubicBezTo>
                  <a:pt x="2857500" y="110101"/>
                  <a:pt x="2871761" y="109060"/>
                  <a:pt x="2882900" y="101634"/>
                </a:cubicBezTo>
                <a:cubicBezTo>
                  <a:pt x="2960111" y="50160"/>
                  <a:pt x="2878075" y="98681"/>
                  <a:pt x="2971800" y="63534"/>
                </a:cubicBezTo>
                <a:cubicBezTo>
                  <a:pt x="2989527" y="56887"/>
                  <a:pt x="3005022" y="45165"/>
                  <a:pt x="3022600" y="38134"/>
                </a:cubicBezTo>
                <a:cubicBezTo>
                  <a:pt x="3047459" y="28190"/>
                  <a:pt x="3073400" y="21201"/>
                  <a:pt x="3098800" y="12734"/>
                </a:cubicBezTo>
                <a:cubicBezTo>
                  <a:pt x="3140916" y="-1305"/>
                  <a:pt x="3123513" y="34"/>
                  <a:pt x="3149600" y="34"/>
                </a:cubicBezTo>
              </a:path>
            </a:pathLst>
          </a:custGeom>
          <a:ln w="38100" cmpd="sng">
            <a:solidFill>
              <a:srgbClr val="6325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feld 11"/>
          <p:cNvSpPr txBox="1"/>
          <p:nvPr/>
        </p:nvSpPr>
        <p:spPr>
          <a:xfrm>
            <a:off x="457200" y="4979769"/>
            <a:ext cx="458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9CD5"/>
                </a:solidFill>
              </a:rPr>
              <a:t>southern rift flank decoupled</a:t>
            </a:r>
          </a:p>
          <a:p>
            <a:r>
              <a:rPr lang="en-GB" b="1" dirty="0" smtClean="0">
                <a:solidFill>
                  <a:srgbClr val="009CD5"/>
                </a:solidFill>
              </a:rPr>
              <a:t>aseismic detachments/normal faults</a:t>
            </a:r>
            <a:endParaRPr lang="en-GB" b="1" dirty="0">
              <a:solidFill>
                <a:srgbClr val="009CD5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515" y="1040756"/>
            <a:ext cx="4063279" cy="542354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763750" y="1167368"/>
            <a:ext cx="94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3E6E"/>
                </a:solidFill>
              </a:rPr>
              <a:t>≈ 40%</a:t>
            </a:r>
            <a:endParaRPr lang="en-GB" b="1" dirty="0">
              <a:solidFill>
                <a:srgbClr val="003E6E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926656" y="2151102"/>
            <a:ext cx="94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3E6E"/>
                </a:solidFill>
              </a:rPr>
              <a:t>&lt; 10%</a:t>
            </a:r>
            <a:endParaRPr lang="en-GB" b="1" dirty="0">
              <a:solidFill>
                <a:srgbClr val="003E6E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571198" y="3324304"/>
            <a:ext cx="94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3E6E"/>
                </a:solidFill>
              </a:rPr>
              <a:t>≈ 50%</a:t>
            </a:r>
            <a:endParaRPr lang="en-GB" b="1" dirty="0">
              <a:solidFill>
                <a:srgbClr val="003E6E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377683" y="6089134"/>
            <a:ext cx="408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3E6E"/>
                </a:solidFill>
              </a:rPr>
              <a:t>seafloor types at eastern SWIR</a:t>
            </a:r>
            <a:endParaRPr lang="en-GB" b="1" dirty="0">
              <a:solidFill>
                <a:srgbClr val="003E6E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23641" y="5806757"/>
            <a:ext cx="223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BCBDBF"/>
                </a:solidFill>
              </a:rPr>
              <a:t>(</a:t>
            </a:r>
            <a:r>
              <a:rPr lang="en-GB" sz="1400" dirty="0" err="1" smtClean="0">
                <a:solidFill>
                  <a:srgbClr val="BCBDBF"/>
                </a:solidFill>
              </a:rPr>
              <a:t>Cannat</a:t>
            </a:r>
            <a:r>
              <a:rPr lang="en-GB" sz="1400" dirty="0" smtClean="0">
                <a:solidFill>
                  <a:srgbClr val="BCBDBF"/>
                </a:solidFill>
              </a:rPr>
              <a:t> et al. 2006)</a:t>
            </a:r>
            <a:endParaRPr lang="en-GB" sz="1400" dirty="0">
              <a:solidFill>
                <a:srgbClr val="BCBDBF"/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3467100" y="4051300"/>
            <a:ext cx="2399641" cy="1054100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 rot="1407882">
            <a:off x="4228298" y="4051300"/>
            <a:ext cx="49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800000"/>
                </a:solidFill>
              </a:rPr>
              <a:t>??</a:t>
            </a:r>
            <a:endParaRPr lang="en-GB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1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080" y="381615"/>
            <a:ext cx="9033120" cy="660734"/>
          </a:xfrm>
        </p:spPr>
        <p:txBody>
          <a:bodyPr/>
          <a:lstStyle/>
          <a:p>
            <a:r>
              <a:rPr lang="de-DE" sz="2400" dirty="0" smtClean="0">
                <a:solidFill>
                  <a:srgbClr val="4B4B4B"/>
                </a:solidFill>
              </a:rPr>
              <a:t>Part IV: 	</a:t>
            </a:r>
            <a:r>
              <a:rPr lang="de-DE" sz="2400" dirty="0" err="1" smtClean="0">
                <a:solidFill>
                  <a:srgbClr val="4B4B4B"/>
                </a:solidFill>
              </a:rPr>
              <a:t>Magmatic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lithosphere</a:t>
            </a:r>
            <a:r>
              <a:rPr lang="de-DE" sz="2400" dirty="0">
                <a:solidFill>
                  <a:srgbClr val="4B4B4B"/>
                </a:solidFill>
              </a:rPr>
              <a:t/>
            </a:r>
            <a:br>
              <a:rPr lang="de-DE" sz="2400" dirty="0">
                <a:solidFill>
                  <a:srgbClr val="4B4B4B"/>
                </a:solidFill>
              </a:rPr>
            </a:br>
            <a:r>
              <a:rPr lang="de-DE" sz="2400" dirty="0" smtClean="0">
                <a:solidFill>
                  <a:srgbClr val="4B4B4B"/>
                </a:solidFill>
              </a:rPr>
              <a:t>			</a:t>
            </a:r>
            <a:r>
              <a:rPr lang="de-DE" sz="2400" dirty="0" err="1" smtClean="0">
                <a:solidFill>
                  <a:srgbClr val="4B4B4B"/>
                </a:solidFill>
              </a:rPr>
              <a:t>and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centres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of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magmatic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activity</a:t>
            </a:r>
            <a:r>
              <a:rPr lang="de-DE" sz="2400" dirty="0" smtClean="0">
                <a:solidFill>
                  <a:srgbClr val="4B4B4B"/>
                </a:solidFill>
              </a:rPr>
              <a:t> in </a:t>
            </a:r>
            <a:r>
              <a:rPr lang="de-DE" sz="2400" dirty="0" err="1" smtClean="0">
                <a:solidFill>
                  <a:srgbClr val="4B4B4B"/>
                </a:solidFill>
              </a:rPr>
              <a:t>action</a:t>
            </a:r>
            <a:endParaRPr lang="de-DE" sz="2600" dirty="0">
              <a:solidFill>
                <a:srgbClr val="4B4B4B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3162299" y="4676422"/>
            <a:ext cx="3975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rgbClr val="BCBDBF"/>
                </a:solidFill>
              </a:rPr>
              <a:t>from</a:t>
            </a:r>
            <a:r>
              <a:rPr lang="de-DE" sz="1200" dirty="0" smtClean="0">
                <a:solidFill>
                  <a:srgbClr val="BCBDBF"/>
                </a:solidFill>
              </a:rPr>
              <a:t> </a:t>
            </a:r>
            <a:r>
              <a:rPr lang="de-DE" sz="1200" dirty="0" err="1" smtClean="0">
                <a:solidFill>
                  <a:srgbClr val="BCBDBF"/>
                </a:solidFill>
              </a:rPr>
              <a:t>Karson</a:t>
            </a:r>
            <a:r>
              <a:rPr lang="de-DE" sz="1200" dirty="0" smtClean="0">
                <a:solidFill>
                  <a:srgbClr val="BCBDBF"/>
                </a:solidFill>
              </a:rPr>
              <a:t> et al. 2015, </a:t>
            </a:r>
            <a:r>
              <a:rPr lang="de-DE" sz="1200" dirty="0" err="1" smtClean="0">
                <a:solidFill>
                  <a:srgbClr val="BCBDBF"/>
                </a:solidFill>
              </a:rPr>
              <a:t>Discovering</a:t>
            </a:r>
            <a:r>
              <a:rPr lang="de-DE" sz="1200" dirty="0" smtClean="0">
                <a:solidFill>
                  <a:srgbClr val="BCBDBF"/>
                </a:solidFill>
              </a:rPr>
              <a:t> </a:t>
            </a:r>
            <a:r>
              <a:rPr lang="de-DE" sz="1200" dirty="0" err="1" smtClean="0">
                <a:solidFill>
                  <a:srgbClr val="BCBDBF"/>
                </a:solidFill>
              </a:rPr>
              <a:t>the</a:t>
            </a:r>
            <a:r>
              <a:rPr lang="de-DE" sz="1200" dirty="0" smtClean="0">
                <a:solidFill>
                  <a:srgbClr val="BCBDBF"/>
                </a:solidFill>
              </a:rPr>
              <a:t> </a:t>
            </a:r>
            <a:r>
              <a:rPr lang="de-DE" sz="1200" dirty="0" err="1">
                <a:solidFill>
                  <a:srgbClr val="BCBDBF"/>
                </a:solidFill>
              </a:rPr>
              <a:t>D</a:t>
            </a:r>
            <a:r>
              <a:rPr lang="de-DE" sz="1200" dirty="0" err="1" smtClean="0">
                <a:solidFill>
                  <a:srgbClr val="BCBDBF"/>
                </a:solidFill>
              </a:rPr>
              <a:t>eep</a:t>
            </a:r>
            <a:endParaRPr lang="de-DE" sz="1200" dirty="0">
              <a:solidFill>
                <a:srgbClr val="BCBDBF"/>
              </a:solidFill>
            </a:endParaRPr>
          </a:p>
        </p:txBody>
      </p:sp>
      <p:pic>
        <p:nvPicPr>
          <p:cNvPr id="7" name="Picture 9" descr="Dive13_14_vgl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420787"/>
            <a:ext cx="2880143" cy="298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3" descr="Pillow_w_clasts_300dpi_crpd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42" y="3810000"/>
            <a:ext cx="4319016" cy="2606040"/>
          </a:xfrm>
          <a:prstGeom prst="rect">
            <a:avLst/>
          </a:prstGeom>
        </p:spPr>
      </p:pic>
      <p:pic>
        <p:nvPicPr>
          <p:cNvPr id="11" name="Picture 1" descr="5.5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250" y="1420787"/>
            <a:ext cx="4152900" cy="254601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93700" y="4813300"/>
            <a:ext cx="170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3E6E"/>
                </a:solidFill>
              </a:rPr>
              <a:t>Gakkel</a:t>
            </a:r>
            <a:r>
              <a:rPr lang="en-GB" dirty="0" smtClean="0">
                <a:solidFill>
                  <a:srgbClr val="003E6E"/>
                </a:solidFill>
              </a:rPr>
              <a:t> Ridge</a:t>
            </a:r>
          </a:p>
          <a:p>
            <a:r>
              <a:rPr lang="en-GB" dirty="0" smtClean="0">
                <a:solidFill>
                  <a:srgbClr val="003E6E"/>
                </a:solidFill>
              </a:rPr>
              <a:t>85°E volcanic complex</a:t>
            </a:r>
            <a:endParaRPr lang="en-GB" dirty="0">
              <a:solidFill>
                <a:srgbClr val="003E6E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118350" y="4038600"/>
            <a:ext cx="170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3E6E"/>
                </a:solidFill>
              </a:rPr>
              <a:t>Axial Seamount</a:t>
            </a:r>
          </a:p>
          <a:p>
            <a:r>
              <a:rPr lang="en-GB" dirty="0" smtClean="0">
                <a:solidFill>
                  <a:srgbClr val="003E6E"/>
                </a:solidFill>
              </a:rPr>
              <a:t>pillows and flows</a:t>
            </a:r>
            <a:endParaRPr lang="en-GB" dirty="0">
              <a:solidFill>
                <a:srgbClr val="003E6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839208" y="1434687"/>
            <a:ext cx="3975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BCBDBF"/>
                </a:solidFill>
              </a:rPr>
              <a:t> </a:t>
            </a:r>
            <a:r>
              <a:rPr lang="de-DE" sz="1200" dirty="0" err="1" smtClean="0">
                <a:solidFill>
                  <a:srgbClr val="BCBDBF"/>
                </a:solidFill>
              </a:rPr>
              <a:t>Karson</a:t>
            </a:r>
            <a:r>
              <a:rPr lang="de-DE" sz="1200" dirty="0" smtClean="0">
                <a:solidFill>
                  <a:srgbClr val="BCBDBF"/>
                </a:solidFill>
              </a:rPr>
              <a:t> et al. 2015, </a:t>
            </a:r>
            <a:r>
              <a:rPr lang="de-DE" sz="1200" dirty="0" err="1" smtClean="0">
                <a:solidFill>
                  <a:srgbClr val="BCBDBF"/>
                </a:solidFill>
              </a:rPr>
              <a:t>Discovering</a:t>
            </a:r>
            <a:r>
              <a:rPr lang="de-DE" sz="1200" dirty="0" smtClean="0">
                <a:solidFill>
                  <a:srgbClr val="BCBDBF"/>
                </a:solidFill>
              </a:rPr>
              <a:t> </a:t>
            </a:r>
            <a:r>
              <a:rPr lang="de-DE" sz="1200" dirty="0" err="1" smtClean="0">
                <a:solidFill>
                  <a:srgbClr val="BCBDBF"/>
                </a:solidFill>
              </a:rPr>
              <a:t>the</a:t>
            </a:r>
            <a:r>
              <a:rPr lang="de-DE" sz="1200" dirty="0" smtClean="0">
                <a:solidFill>
                  <a:srgbClr val="BCBDBF"/>
                </a:solidFill>
              </a:rPr>
              <a:t> </a:t>
            </a:r>
            <a:r>
              <a:rPr lang="de-DE" sz="1200" dirty="0" err="1">
                <a:solidFill>
                  <a:srgbClr val="BCBDBF"/>
                </a:solidFill>
              </a:rPr>
              <a:t>D</a:t>
            </a:r>
            <a:r>
              <a:rPr lang="de-DE" sz="1200" dirty="0" err="1" smtClean="0">
                <a:solidFill>
                  <a:srgbClr val="BCBDBF"/>
                </a:solidFill>
              </a:rPr>
              <a:t>eep</a:t>
            </a:r>
            <a:endParaRPr lang="de-DE" sz="1200" dirty="0">
              <a:solidFill>
                <a:srgbClr val="BCBDBF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93700" y="1444573"/>
            <a:ext cx="3975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BCBDBF"/>
                </a:solidFill>
              </a:rPr>
              <a:t> Sohn et al. 2008</a:t>
            </a:r>
            <a:endParaRPr lang="de-DE" sz="1200" dirty="0">
              <a:solidFill>
                <a:srgbClr val="BCBDBF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507742" y="3828298"/>
            <a:ext cx="3975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BCBDBF"/>
                </a:solidFill>
              </a:rPr>
              <a:t> Sohn et al. 2008</a:t>
            </a:r>
            <a:endParaRPr lang="de-DE" sz="1200" dirty="0">
              <a:solidFill>
                <a:srgbClr val="BCBD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fig1_ne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20"/>
          <a:stretch/>
        </p:blipFill>
        <p:spPr>
          <a:xfrm>
            <a:off x="146612" y="992272"/>
            <a:ext cx="4160601" cy="545138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080" y="381615"/>
            <a:ext cx="9033120" cy="660734"/>
          </a:xfrm>
        </p:spPr>
        <p:txBody>
          <a:bodyPr/>
          <a:lstStyle/>
          <a:p>
            <a:r>
              <a:rPr lang="de-DE" sz="2400" dirty="0" err="1" smtClean="0">
                <a:solidFill>
                  <a:srgbClr val="4B4B4B"/>
                </a:solidFill>
              </a:rPr>
              <a:t>Types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of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magmatic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lithosphere</a:t>
            </a:r>
            <a:endParaRPr lang="de-DE" sz="2600" dirty="0">
              <a:solidFill>
                <a:srgbClr val="4B4B4B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560888" y="2387625"/>
            <a:ext cx="3720925" cy="3478594"/>
            <a:chOff x="560888" y="2387625"/>
            <a:chExt cx="3720925" cy="347859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4" name="Freihandform 3"/>
            <p:cNvSpPr/>
            <p:nvPr/>
          </p:nvSpPr>
          <p:spPr>
            <a:xfrm>
              <a:off x="617513" y="2387625"/>
              <a:ext cx="3664300" cy="396936"/>
            </a:xfrm>
            <a:custGeom>
              <a:avLst/>
              <a:gdLst>
                <a:gd name="connsiteX0" fmla="*/ 0 w 3664300"/>
                <a:gd name="connsiteY0" fmla="*/ 396936 h 396936"/>
                <a:gd name="connsiteX1" fmla="*/ 320408 w 3664300"/>
                <a:gd name="connsiteY1" fmla="*/ 315379 h 396936"/>
                <a:gd name="connsiteX2" fmla="*/ 466048 w 3664300"/>
                <a:gd name="connsiteY2" fmla="*/ 268776 h 396936"/>
                <a:gd name="connsiteX3" fmla="*/ 617513 w 3664300"/>
                <a:gd name="connsiteY3" fmla="*/ 169743 h 396936"/>
                <a:gd name="connsiteX4" fmla="*/ 763153 w 3664300"/>
                <a:gd name="connsiteY4" fmla="*/ 41584 h 396936"/>
                <a:gd name="connsiteX5" fmla="*/ 897142 w 3664300"/>
                <a:gd name="connsiteY5" fmla="*/ 806 h 396936"/>
                <a:gd name="connsiteX6" fmla="*/ 1089386 w 3664300"/>
                <a:gd name="connsiteY6" fmla="*/ 70711 h 396936"/>
                <a:gd name="connsiteX7" fmla="*/ 1316585 w 3664300"/>
                <a:gd name="connsiteY7" fmla="*/ 210522 h 396936"/>
                <a:gd name="connsiteX8" fmla="*/ 1427271 w 3664300"/>
                <a:gd name="connsiteY8" fmla="*/ 297903 h 396936"/>
                <a:gd name="connsiteX9" fmla="*/ 1596213 w 3664300"/>
                <a:gd name="connsiteY9" fmla="*/ 338681 h 396936"/>
                <a:gd name="connsiteX10" fmla="*/ 1759330 w 3664300"/>
                <a:gd name="connsiteY10" fmla="*/ 350332 h 396936"/>
                <a:gd name="connsiteX11" fmla="*/ 2009830 w 3664300"/>
                <a:gd name="connsiteY11" fmla="*/ 297903 h 396936"/>
                <a:gd name="connsiteX12" fmla="*/ 2207901 w 3664300"/>
                <a:gd name="connsiteY12" fmla="*/ 216347 h 396936"/>
                <a:gd name="connsiteX13" fmla="*/ 2301110 w 3664300"/>
                <a:gd name="connsiteY13" fmla="*/ 158093 h 396936"/>
                <a:gd name="connsiteX14" fmla="*/ 2464227 w 3664300"/>
                <a:gd name="connsiteY14" fmla="*/ 146442 h 396936"/>
                <a:gd name="connsiteX15" fmla="*/ 2679774 w 3664300"/>
                <a:gd name="connsiteY15" fmla="*/ 181394 h 396936"/>
                <a:gd name="connsiteX16" fmla="*/ 2889495 w 3664300"/>
                <a:gd name="connsiteY16" fmla="*/ 257125 h 396936"/>
                <a:gd name="connsiteX17" fmla="*/ 3087566 w 3664300"/>
                <a:gd name="connsiteY17" fmla="*/ 257125 h 396936"/>
                <a:gd name="connsiteX18" fmla="*/ 3378845 w 3664300"/>
                <a:gd name="connsiteY18" fmla="*/ 303729 h 396936"/>
                <a:gd name="connsiteX19" fmla="*/ 3664300 w 3664300"/>
                <a:gd name="connsiteY19" fmla="*/ 332856 h 396936"/>
                <a:gd name="connsiteX20" fmla="*/ 3664300 w 3664300"/>
                <a:gd name="connsiteY20" fmla="*/ 332856 h 396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64300" h="396936">
                  <a:moveTo>
                    <a:pt x="0" y="396936"/>
                  </a:moveTo>
                  <a:lnTo>
                    <a:pt x="320408" y="315379"/>
                  </a:lnTo>
                  <a:cubicBezTo>
                    <a:pt x="398083" y="294019"/>
                    <a:pt x="416530" y="293049"/>
                    <a:pt x="466048" y="268776"/>
                  </a:cubicBezTo>
                  <a:cubicBezTo>
                    <a:pt x="515566" y="244503"/>
                    <a:pt x="567996" y="207608"/>
                    <a:pt x="617513" y="169743"/>
                  </a:cubicBezTo>
                  <a:cubicBezTo>
                    <a:pt x="667031" y="131878"/>
                    <a:pt x="716548" y="69740"/>
                    <a:pt x="763153" y="41584"/>
                  </a:cubicBezTo>
                  <a:cubicBezTo>
                    <a:pt x="809758" y="13428"/>
                    <a:pt x="842770" y="-4048"/>
                    <a:pt x="897142" y="806"/>
                  </a:cubicBezTo>
                  <a:cubicBezTo>
                    <a:pt x="951514" y="5660"/>
                    <a:pt x="1019479" y="35758"/>
                    <a:pt x="1089386" y="70711"/>
                  </a:cubicBezTo>
                  <a:cubicBezTo>
                    <a:pt x="1159293" y="105664"/>
                    <a:pt x="1260271" y="172657"/>
                    <a:pt x="1316585" y="210522"/>
                  </a:cubicBezTo>
                  <a:cubicBezTo>
                    <a:pt x="1372899" y="248387"/>
                    <a:pt x="1380666" y="276543"/>
                    <a:pt x="1427271" y="297903"/>
                  </a:cubicBezTo>
                  <a:cubicBezTo>
                    <a:pt x="1473876" y="319263"/>
                    <a:pt x="1540870" y="329943"/>
                    <a:pt x="1596213" y="338681"/>
                  </a:cubicBezTo>
                  <a:cubicBezTo>
                    <a:pt x="1651556" y="347419"/>
                    <a:pt x="1690394" y="357128"/>
                    <a:pt x="1759330" y="350332"/>
                  </a:cubicBezTo>
                  <a:cubicBezTo>
                    <a:pt x="1828266" y="343536"/>
                    <a:pt x="1935068" y="320234"/>
                    <a:pt x="2009830" y="297903"/>
                  </a:cubicBezTo>
                  <a:cubicBezTo>
                    <a:pt x="2084592" y="275572"/>
                    <a:pt x="2159355" y="239649"/>
                    <a:pt x="2207901" y="216347"/>
                  </a:cubicBezTo>
                  <a:cubicBezTo>
                    <a:pt x="2256447" y="193045"/>
                    <a:pt x="2258389" y="169744"/>
                    <a:pt x="2301110" y="158093"/>
                  </a:cubicBezTo>
                  <a:cubicBezTo>
                    <a:pt x="2343831" y="146442"/>
                    <a:pt x="2401116" y="142559"/>
                    <a:pt x="2464227" y="146442"/>
                  </a:cubicBezTo>
                  <a:cubicBezTo>
                    <a:pt x="2527338" y="150325"/>
                    <a:pt x="2608896" y="162947"/>
                    <a:pt x="2679774" y="181394"/>
                  </a:cubicBezTo>
                  <a:cubicBezTo>
                    <a:pt x="2750652" y="199841"/>
                    <a:pt x="2821530" y="244503"/>
                    <a:pt x="2889495" y="257125"/>
                  </a:cubicBezTo>
                  <a:cubicBezTo>
                    <a:pt x="2957460" y="269747"/>
                    <a:pt x="3006008" y="249358"/>
                    <a:pt x="3087566" y="257125"/>
                  </a:cubicBezTo>
                  <a:cubicBezTo>
                    <a:pt x="3169124" y="264892"/>
                    <a:pt x="3282723" y="291107"/>
                    <a:pt x="3378845" y="303729"/>
                  </a:cubicBezTo>
                  <a:cubicBezTo>
                    <a:pt x="3474967" y="316351"/>
                    <a:pt x="3664300" y="332856"/>
                    <a:pt x="3664300" y="332856"/>
                  </a:cubicBezTo>
                  <a:lnTo>
                    <a:pt x="3664300" y="332856"/>
                  </a:lnTo>
                </a:path>
              </a:pathLst>
            </a:custGeom>
            <a:ln w="38100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ihandform 5"/>
            <p:cNvSpPr/>
            <p:nvPr/>
          </p:nvSpPr>
          <p:spPr>
            <a:xfrm>
              <a:off x="560888" y="3667165"/>
              <a:ext cx="3670125" cy="551192"/>
            </a:xfrm>
            <a:custGeom>
              <a:avLst/>
              <a:gdLst>
                <a:gd name="connsiteX0" fmla="*/ 0 w 3670125"/>
                <a:gd name="connsiteY0" fmla="*/ 405867 h 551192"/>
                <a:gd name="connsiteX1" fmla="*/ 279628 w 3670125"/>
                <a:gd name="connsiteY1" fmla="*/ 236929 h 551192"/>
                <a:gd name="connsiteX2" fmla="*/ 617513 w 3670125"/>
                <a:gd name="connsiteY2" fmla="*/ 108770 h 551192"/>
                <a:gd name="connsiteX3" fmla="*/ 937920 w 3670125"/>
                <a:gd name="connsiteY3" fmla="*/ 15563 h 551192"/>
                <a:gd name="connsiteX4" fmla="*/ 1124339 w 3670125"/>
                <a:gd name="connsiteY4" fmla="*/ 3912 h 551192"/>
                <a:gd name="connsiteX5" fmla="*/ 1369014 w 3670125"/>
                <a:gd name="connsiteY5" fmla="*/ 56341 h 551192"/>
                <a:gd name="connsiteX6" fmla="*/ 1532131 w 3670125"/>
                <a:gd name="connsiteY6" fmla="*/ 143722 h 551192"/>
                <a:gd name="connsiteX7" fmla="*/ 1660294 w 3670125"/>
                <a:gd name="connsiteY7" fmla="*/ 277707 h 551192"/>
                <a:gd name="connsiteX8" fmla="*/ 1800108 w 3670125"/>
                <a:gd name="connsiteY8" fmla="*/ 434994 h 551192"/>
                <a:gd name="connsiteX9" fmla="*/ 1887492 w 3670125"/>
                <a:gd name="connsiteY9" fmla="*/ 510725 h 551192"/>
                <a:gd name="connsiteX10" fmla="*/ 2038958 w 3670125"/>
                <a:gd name="connsiteY10" fmla="*/ 545678 h 551192"/>
                <a:gd name="connsiteX11" fmla="*/ 2190423 w 3670125"/>
                <a:gd name="connsiteY11" fmla="*/ 545678 h 551192"/>
                <a:gd name="connsiteX12" fmla="*/ 2417622 w 3670125"/>
                <a:gd name="connsiteY12" fmla="*/ 493249 h 551192"/>
                <a:gd name="connsiteX13" fmla="*/ 3023483 w 3670125"/>
                <a:gd name="connsiteY13" fmla="*/ 440820 h 551192"/>
                <a:gd name="connsiteX14" fmla="*/ 3448752 w 3670125"/>
                <a:gd name="connsiteY14" fmla="*/ 400042 h 551192"/>
                <a:gd name="connsiteX15" fmla="*/ 3670125 w 3670125"/>
                <a:gd name="connsiteY15" fmla="*/ 405867 h 551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670125" h="551192">
                  <a:moveTo>
                    <a:pt x="0" y="405867"/>
                  </a:moveTo>
                  <a:cubicBezTo>
                    <a:pt x="88354" y="346156"/>
                    <a:pt x="176709" y="286445"/>
                    <a:pt x="279628" y="236929"/>
                  </a:cubicBezTo>
                  <a:cubicBezTo>
                    <a:pt x="382547" y="187413"/>
                    <a:pt x="507798" y="145664"/>
                    <a:pt x="617513" y="108770"/>
                  </a:cubicBezTo>
                  <a:cubicBezTo>
                    <a:pt x="727228" y="71876"/>
                    <a:pt x="853449" y="33039"/>
                    <a:pt x="937920" y="15563"/>
                  </a:cubicBezTo>
                  <a:cubicBezTo>
                    <a:pt x="1022391" y="-1913"/>
                    <a:pt x="1052490" y="-2884"/>
                    <a:pt x="1124339" y="3912"/>
                  </a:cubicBezTo>
                  <a:cubicBezTo>
                    <a:pt x="1196188" y="10708"/>
                    <a:pt x="1301049" y="33039"/>
                    <a:pt x="1369014" y="56341"/>
                  </a:cubicBezTo>
                  <a:cubicBezTo>
                    <a:pt x="1436979" y="79643"/>
                    <a:pt x="1483584" y="106828"/>
                    <a:pt x="1532131" y="143722"/>
                  </a:cubicBezTo>
                  <a:cubicBezTo>
                    <a:pt x="1580678" y="180616"/>
                    <a:pt x="1615631" y="229162"/>
                    <a:pt x="1660294" y="277707"/>
                  </a:cubicBezTo>
                  <a:cubicBezTo>
                    <a:pt x="1704957" y="326252"/>
                    <a:pt x="1762242" y="396158"/>
                    <a:pt x="1800108" y="434994"/>
                  </a:cubicBezTo>
                  <a:cubicBezTo>
                    <a:pt x="1837974" y="473830"/>
                    <a:pt x="1847684" y="492278"/>
                    <a:pt x="1887492" y="510725"/>
                  </a:cubicBezTo>
                  <a:cubicBezTo>
                    <a:pt x="1927300" y="529172"/>
                    <a:pt x="1988470" y="539853"/>
                    <a:pt x="2038958" y="545678"/>
                  </a:cubicBezTo>
                  <a:cubicBezTo>
                    <a:pt x="2089446" y="551503"/>
                    <a:pt x="2127312" y="554416"/>
                    <a:pt x="2190423" y="545678"/>
                  </a:cubicBezTo>
                  <a:cubicBezTo>
                    <a:pt x="2253534" y="536940"/>
                    <a:pt x="2278779" y="510725"/>
                    <a:pt x="2417622" y="493249"/>
                  </a:cubicBezTo>
                  <a:cubicBezTo>
                    <a:pt x="2556465" y="475773"/>
                    <a:pt x="3023483" y="440820"/>
                    <a:pt x="3023483" y="440820"/>
                  </a:cubicBezTo>
                  <a:cubicBezTo>
                    <a:pt x="3195338" y="425286"/>
                    <a:pt x="3340978" y="405867"/>
                    <a:pt x="3448752" y="400042"/>
                  </a:cubicBezTo>
                  <a:cubicBezTo>
                    <a:pt x="3556526" y="394217"/>
                    <a:pt x="3670125" y="405867"/>
                    <a:pt x="3670125" y="405867"/>
                  </a:cubicBezTo>
                </a:path>
              </a:pathLst>
            </a:custGeom>
            <a:ln w="38100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ihandform 8"/>
            <p:cNvSpPr/>
            <p:nvPr/>
          </p:nvSpPr>
          <p:spPr>
            <a:xfrm>
              <a:off x="623339" y="5208963"/>
              <a:ext cx="3658474" cy="657256"/>
            </a:xfrm>
            <a:custGeom>
              <a:avLst/>
              <a:gdLst>
                <a:gd name="connsiteX0" fmla="*/ 0 w 3658474"/>
                <a:gd name="connsiteY0" fmla="*/ 645605 h 657256"/>
                <a:gd name="connsiteX1" fmla="*/ 145640 w 3658474"/>
                <a:gd name="connsiteY1" fmla="*/ 604827 h 657256"/>
                <a:gd name="connsiteX2" fmla="*/ 419443 w 3658474"/>
                <a:gd name="connsiteY2" fmla="*/ 505794 h 657256"/>
                <a:gd name="connsiteX3" fmla="*/ 699071 w 3658474"/>
                <a:gd name="connsiteY3" fmla="*/ 412587 h 657256"/>
                <a:gd name="connsiteX4" fmla="*/ 926269 w 3658474"/>
                <a:gd name="connsiteY4" fmla="*/ 354333 h 657256"/>
                <a:gd name="connsiteX5" fmla="*/ 1194247 w 3658474"/>
                <a:gd name="connsiteY5" fmla="*/ 296078 h 657256"/>
                <a:gd name="connsiteX6" fmla="*/ 1322410 w 3658474"/>
                <a:gd name="connsiteY6" fmla="*/ 261126 h 657256"/>
                <a:gd name="connsiteX7" fmla="*/ 1450573 w 3658474"/>
                <a:gd name="connsiteY7" fmla="*/ 167919 h 657256"/>
                <a:gd name="connsiteX8" fmla="*/ 1584562 w 3658474"/>
                <a:gd name="connsiteY8" fmla="*/ 33934 h 657256"/>
                <a:gd name="connsiteX9" fmla="*/ 1747678 w 3658474"/>
                <a:gd name="connsiteY9" fmla="*/ 10632 h 657256"/>
                <a:gd name="connsiteX10" fmla="*/ 1951574 w 3658474"/>
                <a:gd name="connsiteY10" fmla="*/ 179570 h 657256"/>
                <a:gd name="connsiteX11" fmla="*/ 2132168 w 3658474"/>
                <a:gd name="connsiteY11" fmla="*/ 301904 h 657256"/>
                <a:gd name="connsiteX12" fmla="*/ 2312761 w 3658474"/>
                <a:gd name="connsiteY12" fmla="*/ 348507 h 657256"/>
                <a:gd name="connsiteX13" fmla="*/ 2528308 w 3658474"/>
                <a:gd name="connsiteY13" fmla="*/ 331031 h 657256"/>
                <a:gd name="connsiteX14" fmla="*/ 2784634 w 3658474"/>
                <a:gd name="connsiteY14" fmla="*/ 348507 h 657256"/>
                <a:gd name="connsiteX15" fmla="*/ 2971053 w 3658474"/>
                <a:gd name="connsiteY15" fmla="*/ 441714 h 657256"/>
                <a:gd name="connsiteX16" fmla="*/ 3163298 w 3658474"/>
                <a:gd name="connsiteY16" fmla="*/ 575700 h 657256"/>
                <a:gd name="connsiteX17" fmla="*/ 3402147 w 3658474"/>
                <a:gd name="connsiteY17" fmla="*/ 639779 h 657256"/>
                <a:gd name="connsiteX18" fmla="*/ 3658474 w 3658474"/>
                <a:gd name="connsiteY18" fmla="*/ 657256 h 65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58474" h="657256">
                  <a:moveTo>
                    <a:pt x="0" y="645605"/>
                  </a:moveTo>
                  <a:cubicBezTo>
                    <a:pt x="37866" y="636867"/>
                    <a:pt x="75733" y="628129"/>
                    <a:pt x="145640" y="604827"/>
                  </a:cubicBezTo>
                  <a:cubicBezTo>
                    <a:pt x="215547" y="581525"/>
                    <a:pt x="327205" y="537834"/>
                    <a:pt x="419443" y="505794"/>
                  </a:cubicBezTo>
                  <a:cubicBezTo>
                    <a:pt x="511682" y="473754"/>
                    <a:pt x="614600" y="437830"/>
                    <a:pt x="699071" y="412587"/>
                  </a:cubicBezTo>
                  <a:cubicBezTo>
                    <a:pt x="783542" y="387344"/>
                    <a:pt x="843740" y="373751"/>
                    <a:pt x="926269" y="354333"/>
                  </a:cubicBezTo>
                  <a:cubicBezTo>
                    <a:pt x="1008798" y="334915"/>
                    <a:pt x="1128224" y="311612"/>
                    <a:pt x="1194247" y="296078"/>
                  </a:cubicBezTo>
                  <a:cubicBezTo>
                    <a:pt x="1260270" y="280544"/>
                    <a:pt x="1279689" y="282486"/>
                    <a:pt x="1322410" y="261126"/>
                  </a:cubicBezTo>
                  <a:cubicBezTo>
                    <a:pt x="1365131" y="239766"/>
                    <a:pt x="1406881" y="205784"/>
                    <a:pt x="1450573" y="167919"/>
                  </a:cubicBezTo>
                  <a:cubicBezTo>
                    <a:pt x="1494265" y="130054"/>
                    <a:pt x="1535045" y="60148"/>
                    <a:pt x="1584562" y="33934"/>
                  </a:cubicBezTo>
                  <a:cubicBezTo>
                    <a:pt x="1634079" y="7720"/>
                    <a:pt x="1686509" y="-13641"/>
                    <a:pt x="1747678" y="10632"/>
                  </a:cubicBezTo>
                  <a:cubicBezTo>
                    <a:pt x="1808847" y="34905"/>
                    <a:pt x="1887492" y="131025"/>
                    <a:pt x="1951574" y="179570"/>
                  </a:cubicBezTo>
                  <a:cubicBezTo>
                    <a:pt x="2015656" y="228115"/>
                    <a:pt x="2071970" y="273748"/>
                    <a:pt x="2132168" y="301904"/>
                  </a:cubicBezTo>
                  <a:cubicBezTo>
                    <a:pt x="2192366" y="330060"/>
                    <a:pt x="2246738" y="343652"/>
                    <a:pt x="2312761" y="348507"/>
                  </a:cubicBezTo>
                  <a:cubicBezTo>
                    <a:pt x="2378784" y="353361"/>
                    <a:pt x="2449663" y="331031"/>
                    <a:pt x="2528308" y="331031"/>
                  </a:cubicBezTo>
                  <a:cubicBezTo>
                    <a:pt x="2606953" y="331031"/>
                    <a:pt x="2710843" y="330060"/>
                    <a:pt x="2784634" y="348507"/>
                  </a:cubicBezTo>
                  <a:cubicBezTo>
                    <a:pt x="2858425" y="366954"/>
                    <a:pt x="2907942" y="403848"/>
                    <a:pt x="2971053" y="441714"/>
                  </a:cubicBezTo>
                  <a:cubicBezTo>
                    <a:pt x="3034164" y="479579"/>
                    <a:pt x="3091449" y="542689"/>
                    <a:pt x="3163298" y="575700"/>
                  </a:cubicBezTo>
                  <a:cubicBezTo>
                    <a:pt x="3235147" y="608711"/>
                    <a:pt x="3319618" y="626186"/>
                    <a:pt x="3402147" y="639779"/>
                  </a:cubicBezTo>
                  <a:cubicBezTo>
                    <a:pt x="3484676" y="653372"/>
                    <a:pt x="3658474" y="657256"/>
                    <a:pt x="3658474" y="657256"/>
                  </a:cubicBezTo>
                </a:path>
              </a:pathLst>
            </a:custGeom>
            <a:ln w="38100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4394200" y="890672"/>
            <a:ext cx="4673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3E6E"/>
                </a:solidFill>
                <a:sym typeface="Wingdings"/>
              </a:rPr>
              <a:t> </a:t>
            </a:r>
            <a:r>
              <a:rPr lang="en-GB" b="1" dirty="0" smtClean="0">
                <a:solidFill>
                  <a:srgbClr val="003E6E"/>
                </a:solidFill>
              </a:rPr>
              <a:t>magmatic centres </a:t>
            </a:r>
          </a:p>
          <a:p>
            <a:pPr lvl="1"/>
            <a:r>
              <a:rPr lang="en-GB" b="1" dirty="0" smtClean="0">
                <a:solidFill>
                  <a:srgbClr val="003E6E"/>
                </a:solidFill>
              </a:rPr>
              <a:t>tiny patches in </a:t>
            </a:r>
            <a:r>
              <a:rPr lang="en-GB" b="1" dirty="0" err="1" smtClean="0">
                <a:solidFill>
                  <a:srgbClr val="003E6E"/>
                </a:solidFill>
              </a:rPr>
              <a:t>amagmatic</a:t>
            </a:r>
            <a:r>
              <a:rPr lang="en-GB" b="1" dirty="0" smtClean="0">
                <a:solidFill>
                  <a:srgbClr val="003E6E"/>
                </a:solidFill>
              </a:rPr>
              <a:t> sections to massive volcanoes </a:t>
            </a:r>
          </a:p>
          <a:p>
            <a:r>
              <a:rPr lang="en-GB" b="1" dirty="0" smtClean="0">
                <a:solidFill>
                  <a:srgbClr val="003E6E"/>
                </a:solidFill>
                <a:sym typeface="Wingdings"/>
              </a:rPr>
              <a:t> </a:t>
            </a:r>
            <a:r>
              <a:rPr lang="en-GB" b="1" dirty="0" smtClean="0">
                <a:solidFill>
                  <a:srgbClr val="003E6E"/>
                </a:solidFill>
              </a:rPr>
              <a:t>robustly magmatic segments </a:t>
            </a:r>
          </a:p>
          <a:p>
            <a:pPr lvl="1"/>
            <a:r>
              <a:rPr lang="en-GB" b="1" dirty="0" smtClean="0">
                <a:solidFill>
                  <a:srgbClr val="003E6E"/>
                </a:solidFill>
              </a:rPr>
              <a:t>Western Volcanic Zone, Orthogonal </a:t>
            </a:r>
            <a:r>
              <a:rPr lang="en-GB" b="1" dirty="0" err="1" smtClean="0">
                <a:solidFill>
                  <a:srgbClr val="003E6E"/>
                </a:solidFill>
              </a:rPr>
              <a:t>Supersegment</a:t>
            </a:r>
            <a:endParaRPr lang="en-GB" b="1" dirty="0">
              <a:solidFill>
                <a:srgbClr val="003E6E"/>
              </a:solidFill>
            </a:endParaRPr>
          </a:p>
          <a:p>
            <a:r>
              <a:rPr lang="en-GB" b="1" dirty="0" smtClean="0">
                <a:solidFill>
                  <a:srgbClr val="00ACE5"/>
                </a:solidFill>
              </a:rPr>
              <a:t>Brittle deformation</a:t>
            </a:r>
          </a:p>
        </p:txBody>
      </p:sp>
      <p:grpSp>
        <p:nvGrpSpPr>
          <p:cNvPr id="43" name="Gruppierung 42"/>
          <p:cNvGrpSpPr/>
          <p:nvPr/>
        </p:nvGrpSpPr>
        <p:grpSpPr>
          <a:xfrm>
            <a:off x="1098550" y="1574800"/>
            <a:ext cx="2601508" cy="4476750"/>
            <a:chOff x="1098550" y="1574800"/>
            <a:chExt cx="2601508" cy="4476750"/>
          </a:xfrm>
        </p:grpSpPr>
        <p:sp>
          <p:nvSpPr>
            <p:cNvPr id="20" name="Trapez 19"/>
            <p:cNvSpPr/>
            <p:nvPr/>
          </p:nvSpPr>
          <p:spPr>
            <a:xfrm>
              <a:off x="1448418" y="3175000"/>
              <a:ext cx="634382" cy="216932"/>
            </a:xfrm>
            <a:prstGeom prst="trapezoid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rapez 20"/>
            <p:cNvSpPr/>
            <p:nvPr/>
          </p:nvSpPr>
          <p:spPr>
            <a:xfrm>
              <a:off x="1256682" y="1574800"/>
              <a:ext cx="457200" cy="152400"/>
            </a:xfrm>
            <a:prstGeom prst="trapezoid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rapez 21"/>
            <p:cNvSpPr/>
            <p:nvPr/>
          </p:nvSpPr>
          <p:spPr>
            <a:xfrm>
              <a:off x="2767982" y="1651000"/>
              <a:ext cx="932076" cy="76200"/>
            </a:xfrm>
            <a:prstGeom prst="trapezoid">
              <a:avLst/>
            </a:prstGeom>
            <a:solidFill>
              <a:srgbClr val="FF0000"/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7" name="Gruppierung 36"/>
            <p:cNvGrpSpPr/>
            <p:nvPr/>
          </p:nvGrpSpPr>
          <p:grpSpPr>
            <a:xfrm>
              <a:off x="1098550" y="2686050"/>
              <a:ext cx="2070099" cy="3365500"/>
              <a:chOff x="1098550" y="2686050"/>
              <a:chExt cx="2070099" cy="3365500"/>
            </a:xfrm>
          </p:grpSpPr>
          <p:sp>
            <p:nvSpPr>
              <p:cNvPr id="29" name="Freihandform 28"/>
              <p:cNvSpPr/>
              <p:nvPr/>
            </p:nvSpPr>
            <p:spPr>
              <a:xfrm>
                <a:off x="1098550" y="2686050"/>
                <a:ext cx="374650" cy="215900"/>
              </a:xfrm>
              <a:custGeom>
                <a:avLst/>
                <a:gdLst>
                  <a:gd name="connsiteX0" fmla="*/ 0 w 374650"/>
                  <a:gd name="connsiteY0" fmla="*/ 215900 h 215900"/>
                  <a:gd name="connsiteX1" fmla="*/ 254000 w 374650"/>
                  <a:gd name="connsiteY1" fmla="*/ 146050 h 215900"/>
                  <a:gd name="connsiteX2" fmla="*/ 374650 w 374650"/>
                  <a:gd name="connsiteY2" fmla="*/ 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4650" h="215900">
                    <a:moveTo>
                      <a:pt x="0" y="215900"/>
                    </a:moveTo>
                    <a:cubicBezTo>
                      <a:pt x="95779" y="198966"/>
                      <a:pt x="191558" y="182033"/>
                      <a:pt x="254000" y="146050"/>
                    </a:cubicBezTo>
                    <a:cubicBezTo>
                      <a:pt x="316442" y="110067"/>
                      <a:pt x="374650" y="0"/>
                      <a:pt x="374650" y="0"/>
                    </a:cubicBezTo>
                  </a:path>
                </a:pathLst>
              </a:custGeom>
              <a:ln>
                <a:solidFill>
                  <a:srgbClr val="8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Freihandform 29"/>
              <p:cNvSpPr/>
              <p:nvPr/>
            </p:nvSpPr>
            <p:spPr>
              <a:xfrm flipH="1">
                <a:off x="1625600" y="2692400"/>
                <a:ext cx="406400" cy="215900"/>
              </a:xfrm>
              <a:custGeom>
                <a:avLst/>
                <a:gdLst>
                  <a:gd name="connsiteX0" fmla="*/ 0 w 374650"/>
                  <a:gd name="connsiteY0" fmla="*/ 215900 h 215900"/>
                  <a:gd name="connsiteX1" fmla="*/ 254000 w 374650"/>
                  <a:gd name="connsiteY1" fmla="*/ 146050 h 215900"/>
                  <a:gd name="connsiteX2" fmla="*/ 374650 w 374650"/>
                  <a:gd name="connsiteY2" fmla="*/ 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4650" h="215900">
                    <a:moveTo>
                      <a:pt x="0" y="215900"/>
                    </a:moveTo>
                    <a:cubicBezTo>
                      <a:pt x="95779" y="198966"/>
                      <a:pt x="191558" y="182033"/>
                      <a:pt x="254000" y="146050"/>
                    </a:cubicBezTo>
                    <a:cubicBezTo>
                      <a:pt x="316442" y="110067"/>
                      <a:pt x="374650" y="0"/>
                      <a:pt x="374650" y="0"/>
                    </a:cubicBezTo>
                  </a:path>
                </a:pathLst>
              </a:custGeom>
              <a:ln>
                <a:solidFill>
                  <a:srgbClr val="8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Freihandform 32"/>
              <p:cNvSpPr/>
              <p:nvPr/>
            </p:nvSpPr>
            <p:spPr>
              <a:xfrm>
                <a:off x="1193800" y="4216400"/>
                <a:ext cx="374650" cy="215900"/>
              </a:xfrm>
              <a:custGeom>
                <a:avLst/>
                <a:gdLst>
                  <a:gd name="connsiteX0" fmla="*/ 0 w 374650"/>
                  <a:gd name="connsiteY0" fmla="*/ 215900 h 215900"/>
                  <a:gd name="connsiteX1" fmla="*/ 254000 w 374650"/>
                  <a:gd name="connsiteY1" fmla="*/ 146050 h 215900"/>
                  <a:gd name="connsiteX2" fmla="*/ 374650 w 374650"/>
                  <a:gd name="connsiteY2" fmla="*/ 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4650" h="215900">
                    <a:moveTo>
                      <a:pt x="0" y="215900"/>
                    </a:moveTo>
                    <a:cubicBezTo>
                      <a:pt x="95779" y="198966"/>
                      <a:pt x="191558" y="182033"/>
                      <a:pt x="254000" y="146050"/>
                    </a:cubicBezTo>
                    <a:cubicBezTo>
                      <a:pt x="316442" y="110067"/>
                      <a:pt x="374650" y="0"/>
                      <a:pt x="374650" y="0"/>
                    </a:cubicBezTo>
                  </a:path>
                </a:pathLst>
              </a:custGeom>
              <a:ln>
                <a:solidFill>
                  <a:srgbClr val="8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Freihandform 33"/>
              <p:cNvSpPr/>
              <p:nvPr/>
            </p:nvSpPr>
            <p:spPr>
              <a:xfrm flipH="1">
                <a:off x="1720850" y="4222750"/>
                <a:ext cx="406400" cy="215900"/>
              </a:xfrm>
              <a:custGeom>
                <a:avLst/>
                <a:gdLst>
                  <a:gd name="connsiteX0" fmla="*/ 0 w 374650"/>
                  <a:gd name="connsiteY0" fmla="*/ 215900 h 215900"/>
                  <a:gd name="connsiteX1" fmla="*/ 254000 w 374650"/>
                  <a:gd name="connsiteY1" fmla="*/ 146050 h 215900"/>
                  <a:gd name="connsiteX2" fmla="*/ 374650 w 374650"/>
                  <a:gd name="connsiteY2" fmla="*/ 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4650" h="215900">
                    <a:moveTo>
                      <a:pt x="0" y="215900"/>
                    </a:moveTo>
                    <a:cubicBezTo>
                      <a:pt x="95779" y="198966"/>
                      <a:pt x="191558" y="182033"/>
                      <a:pt x="254000" y="146050"/>
                    </a:cubicBezTo>
                    <a:cubicBezTo>
                      <a:pt x="316442" y="110067"/>
                      <a:pt x="374650" y="0"/>
                      <a:pt x="374650" y="0"/>
                    </a:cubicBezTo>
                  </a:path>
                </a:pathLst>
              </a:custGeom>
              <a:ln>
                <a:solidFill>
                  <a:srgbClr val="8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Freihandform 34"/>
              <p:cNvSpPr/>
              <p:nvPr/>
            </p:nvSpPr>
            <p:spPr>
              <a:xfrm>
                <a:off x="1650382" y="5588000"/>
                <a:ext cx="616788" cy="463550"/>
              </a:xfrm>
              <a:custGeom>
                <a:avLst/>
                <a:gdLst>
                  <a:gd name="connsiteX0" fmla="*/ 0 w 374650"/>
                  <a:gd name="connsiteY0" fmla="*/ 215900 h 215900"/>
                  <a:gd name="connsiteX1" fmla="*/ 254000 w 374650"/>
                  <a:gd name="connsiteY1" fmla="*/ 146050 h 215900"/>
                  <a:gd name="connsiteX2" fmla="*/ 374650 w 374650"/>
                  <a:gd name="connsiteY2" fmla="*/ 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4650" h="215900">
                    <a:moveTo>
                      <a:pt x="0" y="215900"/>
                    </a:moveTo>
                    <a:cubicBezTo>
                      <a:pt x="95779" y="198966"/>
                      <a:pt x="191558" y="182033"/>
                      <a:pt x="254000" y="146050"/>
                    </a:cubicBezTo>
                    <a:cubicBezTo>
                      <a:pt x="316442" y="110067"/>
                      <a:pt x="374650" y="0"/>
                      <a:pt x="374650" y="0"/>
                    </a:cubicBezTo>
                  </a:path>
                </a:pathLst>
              </a:custGeom>
              <a:ln>
                <a:solidFill>
                  <a:srgbClr val="8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Freihandform 35"/>
              <p:cNvSpPr/>
              <p:nvPr/>
            </p:nvSpPr>
            <p:spPr>
              <a:xfrm flipH="1">
                <a:off x="2310780" y="5594350"/>
                <a:ext cx="857869" cy="457200"/>
              </a:xfrm>
              <a:custGeom>
                <a:avLst/>
                <a:gdLst>
                  <a:gd name="connsiteX0" fmla="*/ 0 w 374650"/>
                  <a:gd name="connsiteY0" fmla="*/ 215900 h 215900"/>
                  <a:gd name="connsiteX1" fmla="*/ 254000 w 374650"/>
                  <a:gd name="connsiteY1" fmla="*/ 146050 h 215900"/>
                  <a:gd name="connsiteX2" fmla="*/ 374650 w 374650"/>
                  <a:gd name="connsiteY2" fmla="*/ 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4650" h="215900">
                    <a:moveTo>
                      <a:pt x="0" y="215900"/>
                    </a:moveTo>
                    <a:cubicBezTo>
                      <a:pt x="95779" y="198966"/>
                      <a:pt x="191558" y="182033"/>
                      <a:pt x="254000" y="146050"/>
                    </a:cubicBezTo>
                    <a:cubicBezTo>
                      <a:pt x="316442" y="110067"/>
                      <a:pt x="374650" y="0"/>
                      <a:pt x="374650" y="0"/>
                    </a:cubicBezTo>
                  </a:path>
                </a:pathLst>
              </a:custGeom>
              <a:ln>
                <a:solidFill>
                  <a:srgbClr val="8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2" name="Gruppierung 41"/>
            <p:cNvGrpSpPr/>
            <p:nvPr/>
          </p:nvGrpSpPr>
          <p:grpSpPr>
            <a:xfrm>
              <a:off x="2082800" y="4499594"/>
              <a:ext cx="457200" cy="618506"/>
              <a:chOff x="2082800" y="4499594"/>
              <a:chExt cx="457200" cy="618506"/>
            </a:xfrm>
          </p:grpSpPr>
          <p:sp>
            <p:nvSpPr>
              <p:cNvPr id="19" name="Trapez 18"/>
              <p:cNvSpPr/>
              <p:nvPr/>
            </p:nvSpPr>
            <p:spPr>
              <a:xfrm>
                <a:off x="2082800" y="4829794"/>
                <a:ext cx="457200" cy="288306"/>
              </a:xfrm>
              <a:prstGeom prst="trapezoid">
                <a:avLst/>
              </a:prstGeom>
              <a:solidFill>
                <a:srgbClr val="FF0000"/>
              </a:solidFill>
              <a:ln w="127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1" name="Gruppierung 40"/>
              <p:cNvGrpSpPr/>
              <p:nvPr/>
            </p:nvGrpSpPr>
            <p:grpSpPr>
              <a:xfrm>
                <a:off x="2202830" y="4499594"/>
                <a:ext cx="215900" cy="330200"/>
                <a:chOff x="10579100" y="1930400"/>
                <a:chExt cx="419100" cy="622300"/>
              </a:xfrm>
            </p:grpSpPr>
            <p:sp>
              <p:nvSpPr>
                <p:cNvPr id="38" name="Freihandform 37"/>
                <p:cNvSpPr/>
                <p:nvPr/>
              </p:nvSpPr>
              <p:spPr>
                <a:xfrm>
                  <a:off x="10579100" y="1943100"/>
                  <a:ext cx="203200" cy="596900"/>
                </a:xfrm>
                <a:custGeom>
                  <a:avLst/>
                  <a:gdLst>
                    <a:gd name="connsiteX0" fmla="*/ 0 w 203200"/>
                    <a:gd name="connsiteY0" fmla="*/ 596900 h 596900"/>
                    <a:gd name="connsiteX1" fmla="*/ 152400 w 203200"/>
                    <a:gd name="connsiteY1" fmla="*/ 482600 h 596900"/>
                    <a:gd name="connsiteX2" fmla="*/ 203200 w 203200"/>
                    <a:gd name="connsiteY2" fmla="*/ 406400 h 596900"/>
                    <a:gd name="connsiteX3" fmla="*/ 190500 w 203200"/>
                    <a:gd name="connsiteY3" fmla="*/ 368300 h 596900"/>
                    <a:gd name="connsiteX4" fmla="*/ 114300 w 203200"/>
                    <a:gd name="connsiteY4" fmla="*/ 304800 h 596900"/>
                    <a:gd name="connsiteX5" fmla="*/ 76200 w 203200"/>
                    <a:gd name="connsiteY5" fmla="*/ 63500 h 596900"/>
                    <a:gd name="connsiteX6" fmla="*/ 152400 w 203200"/>
                    <a:gd name="connsiteY6" fmla="*/ 12700 h 596900"/>
                    <a:gd name="connsiteX7" fmla="*/ 165100 w 203200"/>
                    <a:gd name="connsiteY7" fmla="*/ 0 h 59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3200" h="596900">
                      <a:moveTo>
                        <a:pt x="0" y="596900"/>
                      </a:moveTo>
                      <a:cubicBezTo>
                        <a:pt x="70271" y="561765"/>
                        <a:pt x="104260" y="554810"/>
                        <a:pt x="152400" y="482600"/>
                      </a:cubicBezTo>
                      <a:lnTo>
                        <a:pt x="203200" y="406400"/>
                      </a:lnTo>
                      <a:cubicBezTo>
                        <a:pt x="198967" y="393700"/>
                        <a:pt x="197926" y="379439"/>
                        <a:pt x="190500" y="368300"/>
                      </a:cubicBezTo>
                      <a:cubicBezTo>
                        <a:pt x="170943" y="338964"/>
                        <a:pt x="142413" y="323542"/>
                        <a:pt x="114300" y="304800"/>
                      </a:cubicBezTo>
                      <a:cubicBezTo>
                        <a:pt x="55268" y="216252"/>
                        <a:pt x="20684" y="198325"/>
                        <a:pt x="76200" y="63500"/>
                      </a:cubicBezTo>
                      <a:cubicBezTo>
                        <a:pt x="87823" y="35272"/>
                        <a:pt x="130814" y="34286"/>
                        <a:pt x="152400" y="12700"/>
                      </a:cubicBezTo>
                      <a:lnTo>
                        <a:pt x="165100" y="0"/>
                      </a:ln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Freihandform 38"/>
                <p:cNvSpPr/>
                <p:nvPr/>
              </p:nvSpPr>
              <p:spPr>
                <a:xfrm>
                  <a:off x="10693400" y="1930400"/>
                  <a:ext cx="203200" cy="596900"/>
                </a:xfrm>
                <a:custGeom>
                  <a:avLst/>
                  <a:gdLst>
                    <a:gd name="connsiteX0" fmla="*/ 0 w 203200"/>
                    <a:gd name="connsiteY0" fmla="*/ 596900 h 596900"/>
                    <a:gd name="connsiteX1" fmla="*/ 152400 w 203200"/>
                    <a:gd name="connsiteY1" fmla="*/ 482600 h 596900"/>
                    <a:gd name="connsiteX2" fmla="*/ 203200 w 203200"/>
                    <a:gd name="connsiteY2" fmla="*/ 406400 h 596900"/>
                    <a:gd name="connsiteX3" fmla="*/ 190500 w 203200"/>
                    <a:gd name="connsiteY3" fmla="*/ 368300 h 596900"/>
                    <a:gd name="connsiteX4" fmla="*/ 114300 w 203200"/>
                    <a:gd name="connsiteY4" fmla="*/ 304800 h 596900"/>
                    <a:gd name="connsiteX5" fmla="*/ 76200 w 203200"/>
                    <a:gd name="connsiteY5" fmla="*/ 63500 h 596900"/>
                    <a:gd name="connsiteX6" fmla="*/ 152400 w 203200"/>
                    <a:gd name="connsiteY6" fmla="*/ 12700 h 596900"/>
                    <a:gd name="connsiteX7" fmla="*/ 165100 w 203200"/>
                    <a:gd name="connsiteY7" fmla="*/ 0 h 59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3200" h="596900">
                      <a:moveTo>
                        <a:pt x="0" y="596900"/>
                      </a:moveTo>
                      <a:cubicBezTo>
                        <a:pt x="70271" y="561765"/>
                        <a:pt x="104260" y="554810"/>
                        <a:pt x="152400" y="482600"/>
                      </a:cubicBezTo>
                      <a:lnTo>
                        <a:pt x="203200" y="406400"/>
                      </a:lnTo>
                      <a:cubicBezTo>
                        <a:pt x="198967" y="393700"/>
                        <a:pt x="197926" y="379439"/>
                        <a:pt x="190500" y="368300"/>
                      </a:cubicBezTo>
                      <a:cubicBezTo>
                        <a:pt x="170943" y="338964"/>
                        <a:pt x="142413" y="323542"/>
                        <a:pt x="114300" y="304800"/>
                      </a:cubicBezTo>
                      <a:cubicBezTo>
                        <a:pt x="55268" y="216252"/>
                        <a:pt x="20684" y="198325"/>
                        <a:pt x="76200" y="63500"/>
                      </a:cubicBezTo>
                      <a:cubicBezTo>
                        <a:pt x="87823" y="35272"/>
                        <a:pt x="130814" y="34286"/>
                        <a:pt x="152400" y="12700"/>
                      </a:cubicBezTo>
                      <a:lnTo>
                        <a:pt x="165100" y="0"/>
                      </a:ln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Freihandform 39"/>
                <p:cNvSpPr/>
                <p:nvPr/>
              </p:nvSpPr>
              <p:spPr>
                <a:xfrm>
                  <a:off x="10795000" y="1955800"/>
                  <a:ext cx="203200" cy="596900"/>
                </a:xfrm>
                <a:custGeom>
                  <a:avLst/>
                  <a:gdLst>
                    <a:gd name="connsiteX0" fmla="*/ 0 w 203200"/>
                    <a:gd name="connsiteY0" fmla="*/ 596900 h 596900"/>
                    <a:gd name="connsiteX1" fmla="*/ 152400 w 203200"/>
                    <a:gd name="connsiteY1" fmla="*/ 482600 h 596900"/>
                    <a:gd name="connsiteX2" fmla="*/ 203200 w 203200"/>
                    <a:gd name="connsiteY2" fmla="*/ 406400 h 596900"/>
                    <a:gd name="connsiteX3" fmla="*/ 190500 w 203200"/>
                    <a:gd name="connsiteY3" fmla="*/ 368300 h 596900"/>
                    <a:gd name="connsiteX4" fmla="*/ 114300 w 203200"/>
                    <a:gd name="connsiteY4" fmla="*/ 304800 h 596900"/>
                    <a:gd name="connsiteX5" fmla="*/ 76200 w 203200"/>
                    <a:gd name="connsiteY5" fmla="*/ 63500 h 596900"/>
                    <a:gd name="connsiteX6" fmla="*/ 152400 w 203200"/>
                    <a:gd name="connsiteY6" fmla="*/ 12700 h 596900"/>
                    <a:gd name="connsiteX7" fmla="*/ 165100 w 203200"/>
                    <a:gd name="connsiteY7" fmla="*/ 0 h 596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3200" h="596900">
                      <a:moveTo>
                        <a:pt x="0" y="596900"/>
                      </a:moveTo>
                      <a:cubicBezTo>
                        <a:pt x="70271" y="561765"/>
                        <a:pt x="104260" y="554810"/>
                        <a:pt x="152400" y="482600"/>
                      </a:cubicBezTo>
                      <a:lnTo>
                        <a:pt x="203200" y="406400"/>
                      </a:lnTo>
                      <a:cubicBezTo>
                        <a:pt x="198967" y="393700"/>
                        <a:pt x="197926" y="379439"/>
                        <a:pt x="190500" y="368300"/>
                      </a:cubicBezTo>
                      <a:cubicBezTo>
                        <a:pt x="170943" y="338964"/>
                        <a:pt x="142413" y="323542"/>
                        <a:pt x="114300" y="304800"/>
                      </a:cubicBezTo>
                      <a:cubicBezTo>
                        <a:pt x="55268" y="216252"/>
                        <a:pt x="20684" y="198325"/>
                        <a:pt x="76200" y="63500"/>
                      </a:cubicBezTo>
                      <a:cubicBezTo>
                        <a:pt x="87823" y="35272"/>
                        <a:pt x="130814" y="34286"/>
                        <a:pt x="152400" y="12700"/>
                      </a:cubicBezTo>
                      <a:lnTo>
                        <a:pt x="165100" y="0"/>
                      </a:lnTo>
                    </a:path>
                  </a:pathLst>
                </a:cu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5" name="Textfeld 4"/>
          <p:cNvSpPr txBox="1"/>
          <p:nvPr/>
        </p:nvSpPr>
        <p:spPr>
          <a:xfrm>
            <a:off x="623339" y="6453896"/>
            <a:ext cx="27499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smtClean="0">
                <a:solidFill>
                  <a:srgbClr val="BCBDBF"/>
                </a:solidFill>
              </a:rPr>
              <a:t>(Schlindwein &amp; </a:t>
            </a:r>
            <a:r>
              <a:rPr lang="en-GB" sz="1000" b="1" dirty="0" err="1" smtClean="0">
                <a:solidFill>
                  <a:srgbClr val="BCBDBF"/>
                </a:solidFill>
              </a:rPr>
              <a:t>Schmid</a:t>
            </a:r>
            <a:r>
              <a:rPr lang="en-GB" sz="1000" b="1" dirty="0" smtClean="0">
                <a:solidFill>
                  <a:srgbClr val="BCBDBF"/>
                </a:solidFill>
              </a:rPr>
              <a:t>, Nature, accepted)</a:t>
            </a:r>
            <a:endParaRPr lang="en-GB" sz="1000" b="1" dirty="0">
              <a:solidFill>
                <a:srgbClr val="BCBDBF"/>
              </a:solidFill>
            </a:endParaRPr>
          </a:p>
        </p:txBody>
      </p:sp>
      <p:pic>
        <p:nvPicPr>
          <p:cNvPr id="46" name="Bild 45"/>
          <p:cNvPicPr>
            <a:picLocks noChangeAspect="1"/>
          </p:cNvPicPr>
          <p:nvPr/>
        </p:nvPicPr>
        <p:blipFill rotWithShape="1">
          <a:blip r:embed="rId4"/>
          <a:srcRect l="41722" t="25087" r="25115" b="9759"/>
          <a:stretch/>
        </p:blipFill>
        <p:spPr>
          <a:xfrm>
            <a:off x="5092700" y="3061697"/>
            <a:ext cx="3200400" cy="37755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18536338">
            <a:off x="4717744" y="4867246"/>
            <a:ext cx="4420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Western Volcanic Zone       Sparsely Magmatic Zone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044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205" y="404444"/>
            <a:ext cx="8330195" cy="660734"/>
          </a:xfrm>
        </p:spPr>
        <p:txBody>
          <a:bodyPr/>
          <a:lstStyle/>
          <a:p>
            <a:r>
              <a:rPr lang="de-DE" sz="2200" dirty="0" err="1" smtClean="0">
                <a:solidFill>
                  <a:srgbClr val="4B4B4B"/>
                </a:solidFill>
              </a:rPr>
              <a:t>Teleseismic</a:t>
            </a:r>
            <a:r>
              <a:rPr lang="de-DE" sz="2200" dirty="0" smtClean="0">
                <a:solidFill>
                  <a:srgbClr val="4B4B4B"/>
                </a:solidFill>
              </a:rPr>
              <a:t> </a:t>
            </a:r>
            <a:r>
              <a:rPr lang="de-DE" sz="2200" dirty="0" err="1" smtClean="0">
                <a:solidFill>
                  <a:srgbClr val="4B4B4B"/>
                </a:solidFill>
              </a:rPr>
              <a:t>earthquake</a:t>
            </a:r>
            <a:r>
              <a:rPr lang="de-DE" sz="2200" dirty="0" smtClean="0">
                <a:solidFill>
                  <a:srgbClr val="4B4B4B"/>
                </a:solidFill>
              </a:rPr>
              <a:t> </a:t>
            </a:r>
            <a:r>
              <a:rPr lang="de-DE" sz="2200" dirty="0" err="1" smtClean="0">
                <a:solidFill>
                  <a:srgbClr val="4B4B4B"/>
                </a:solidFill>
              </a:rPr>
              <a:t>swarms</a:t>
            </a:r>
            <a:r>
              <a:rPr lang="de-DE" sz="2200" dirty="0" smtClean="0">
                <a:solidFill>
                  <a:srgbClr val="4B4B4B"/>
                </a:solidFill>
              </a:rPr>
              <a:t> </a:t>
            </a:r>
            <a:r>
              <a:rPr lang="de-DE" sz="2200" dirty="0" err="1" smtClean="0">
                <a:solidFill>
                  <a:srgbClr val="4B4B4B"/>
                </a:solidFill>
              </a:rPr>
              <a:t>point</a:t>
            </a:r>
            <a:r>
              <a:rPr lang="de-DE" sz="2200" dirty="0" smtClean="0">
                <a:solidFill>
                  <a:srgbClr val="4B4B4B"/>
                </a:solidFill>
              </a:rPr>
              <a:t> </a:t>
            </a:r>
            <a:r>
              <a:rPr lang="de-DE" sz="2200" dirty="0" err="1" smtClean="0">
                <a:solidFill>
                  <a:srgbClr val="4B4B4B"/>
                </a:solidFill>
              </a:rPr>
              <a:t>to</a:t>
            </a:r>
            <a:r>
              <a:rPr lang="de-DE" sz="2200" dirty="0" smtClean="0">
                <a:solidFill>
                  <a:srgbClr val="4B4B4B"/>
                </a:solidFill>
              </a:rPr>
              <a:t> </a:t>
            </a:r>
            <a:r>
              <a:rPr lang="de-DE" sz="2200" dirty="0" err="1" smtClean="0">
                <a:solidFill>
                  <a:srgbClr val="4B4B4B"/>
                </a:solidFill>
              </a:rPr>
              <a:t>active</a:t>
            </a:r>
            <a:r>
              <a:rPr lang="de-DE" sz="2200" dirty="0" smtClean="0">
                <a:solidFill>
                  <a:srgbClr val="4B4B4B"/>
                </a:solidFill>
              </a:rPr>
              <a:t> </a:t>
            </a:r>
            <a:r>
              <a:rPr lang="de-DE" sz="2200" dirty="0" err="1" smtClean="0">
                <a:solidFill>
                  <a:srgbClr val="4B4B4B"/>
                </a:solidFill>
              </a:rPr>
              <a:t>sites</a:t>
            </a:r>
            <a:endParaRPr lang="de-DE" sz="2200" dirty="0">
              <a:solidFill>
                <a:srgbClr val="4B4B4B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607899" y="4727247"/>
            <a:ext cx="5923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è"/>
            </a:pPr>
            <a:r>
              <a:rPr lang="de-DE" sz="2000" b="1" dirty="0" err="1" smtClean="0">
                <a:solidFill>
                  <a:srgbClr val="00ACE5"/>
                </a:solidFill>
                <a:sym typeface="Wingdings"/>
              </a:rPr>
              <a:t>Volcanoes</a:t>
            </a:r>
            <a:r>
              <a:rPr lang="de-DE" sz="2000" b="1" dirty="0" smtClean="0">
                <a:solidFill>
                  <a:srgbClr val="00ACE5"/>
                </a:solidFill>
                <a:sym typeface="Wingdings"/>
              </a:rPr>
              <a:t> </a:t>
            </a:r>
            <a:r>
              <a:rPr lang="de-DE" sz="2000" b="1" dirty="0" err="1" smtClean="0">
                <a:solidFill>
                  <a:srgbClr val="00ACE5"/>
                </a:solidFill>
                <a:sym typeface="Wingdings"/>
              </a:rPr>
              <a:t>are</a:t>
            </a:r>
            <a:r>
              <a:rPr lang="de-DE" sz="2000" b="1" dirty="0" smtClean="0">
                <a:solidFill>
                  <a:srgbClr val="00ACE5"/>
                </a:solidFill>
                <a:sym typeface="Wingdings"/>
              </a:rPr>
              <a:t> </a:t>
            </a:r>
            <a:r>
              <a:rPr lang="de-DE" sz="2000" b="1" dirty="0" err="1" smtClean="0">
                <a:solidFill>
                  <a:srgbClr val="00ACE5"/>
                </a:solidFill>
                <a:sym typeface="Wingdings"/>
              </a:rPr>
              <a:t>special</a:t>
            </a:r>
            <a:r>
              <a:rPr lang="de-DE" sz="2000" b="1" dirty="0" smtClean="0">
                <a:solidFill>
                  <a:srgbClr val="00ACE5"/>
                </a:solidFill>
                <a:sym typeface="Wingdings"/>
              </a:rPr>
              <a:t>: Large </a:t>
            </a:r>
            <a:r>
              <a:rPr lang="de-DE" sz="2000" b="1" dirty="0" err="1" smtClean="0">
                <a:solidFill>
                  <a:srgbClr val="00ACE5"/>
                </a:solidFill>
                <a:sym typeface="Wingdings"/>
              </a:rPr>
              <a:t>earthquakes</a:t>
            </a:r>
            <a:r>
              <a:rPr lang="de-DE" sz="2000" b="1" dirty="0" smtClean="0">
                <a:solidFill>
                  <a:srgbClr val="00ACE5"/>
                </a:solidFill>
                <a:sym typeface="Wingdings"/>
              </a:rPr>
              <a:t> M&gt;5 in </a:t>
            </a:r>
            <a:r>
              <a:rPr lang="de-DE" sz="2000" b="1" dirty="0" err="1" smtClean="0">
                <a:solidFill>
                  <a:srgbClr val="00ACE5"/>
                </a:solidFill>
                <a:sym typeface="Wingdings"/>
              </a:rPr>
              <a:t>swarms</a:t>
            </a:r>
            <a:r>
              <a:rPr lang="de-DE" sz="2000" b="1" dirty="0" smtClean="0">
                <a:solidFill>
                  <a:srgbClr val="00ACE5"/>
                </a:solidFill>
                <a:sym typeface="Wingdings"/>
              </a:rPr>
              <a:t> </a:t>
            </a:r>
            <a:r>
              <a:rPr lang="de-DE" sz="2000" b="1" dirty="0" err="1" smtClean="0">
                <a:solidFill>
                  <a:srgbClr val="00ACE5"/>
                </a:solidFill>
                <a:sym typeface="Wingdings"/>
              </a:rPr>
              <a:t>activating</a:t>
            </a:r>
            <a:r>
              <a:rPr lang="de-DE" sz="2000" b="1" dirty="0" smtClean="0">
                <a:solidFill>
                  <a:srgbClr val="00ACE5"/>
                </a:solidFill>
                <a:sym typeface="Wingdings"/>
              </a:rPr>
              <a:t> </a:t>
            </a:r>
            <a:r>
              <a:rPr lang="de-DE" sz="2000" b="1" dirty="0" err="1" smtClean="0">
                <a:solidFill>
                  <a:srgbClr val="00ACE5"/>
                </a:solidFill>
                <a:sym typeface="Wingdings"/>
              </a:rPr>
              <a:t>entire</a:t>
            </a:r>
            <a:r>
              <a:rPr lang="de-DE" sz="2000" b="1" dirty="0" smtClean="0">
                <a:solidFill>
                  <a:srgbClr val="00ACE5"/>
                </a:solidFill>
                <a:sym typeface="Wingdings"/>
              </a:rPr>
              <a:t> </a:t>
            </a:r>
            <a:r>
              <a:rPr lang="de-DE" sz="2000" b="1" dirty="0" err="1" smtClean="0">
                <a:solidFill>
                  <a:srgbClr val="00ACE5"/>
                </a:solidFill>
                <a:sym typeface="Wingdings"/>
              </a:rPr>
              <a:t>segments</a:t>
            </a:r>
            <a:endParaRPr lang="de-DE" sz="2000" b="1" dirty="0" smtClean="0">
              <a:solidFill>
                <a:srgbClr val="00ACE5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r>
              <a:rPr lang="de-DE" sz="2000" b="1" dirty="0" err="1" smtClean="0">
                <a:solidFill>
                  <a:srgbClr val="00ACE5"/>
                </a:solidFill>
                <a:sym typeface="Wingdings"/>
              </a:rPr>
              <a:t>activity</a:t>
            </a:r>
            <a:r>
              <a:rPr lang="de-DE" sz="2000" b="1" dirty="0" smtClean="0">
                <a:solidFill>
                  <a:srgbClr val="00ACE5"/>
                </a:solidFill>
                <a:sym typeface="Wingdings"/>
              </a:rPr>
              <a:t> </a:t>
            </a:r>
            <a:r>
              <a:rPr lang="de-DE" sz="2000" b="1" dirty="0" err="1" smtClean="0">
                <a:solidFill>
                  <a:srgbClr val="00ACE5"/>
                </a:solidFill>
                <a:sym typeface="Wingdings"/>
              </a:rPr>
              <a:t>extended</a:t>
            </a:r>
            <a:r>
              <a:rPr lang="de-DE" sz="2000" b="1" dirty="0" smtClean="0">
                <a:solidFill>
                  <a:srgbClr val="00ACE5"/>
                </a:solidFill>
                <a:sym typeface="Wingdings"/>
              </a:rPr>
              <a:t> in </a:t>
            </a:r>
            <a:r>
              <a:rPr lang="de-DE" sz="2000" b="1" dirty="0" err="1" smtClean="0">
                <a:solidFill>
                  <a:srgbClr val="00ACE5"/>
                </a:solidFill>
                <a:sym typeface="Wingdings"/>
              </a:rPr>
              <a:t>space</a:t>
            </a:r>
            <a:r>
              <a:rPr lang="de-DE" sz="2000" b="1" dirty="0" smtClean="0">
                <a:solidFill>
                  <a:srgbClr val="00ACE5"/>
                </a:solidFill>
                <a:sym typeface="Wingdings"/>
              </a:rPr>
              <a:t> </a:t>
            </a:r>
            <a:r>
              <a:rPr lang="de-DE" sz="2000" b="1" dirty="0" err="1" smtClean="0">
                <a:solidFill>
                  <a:srgbClr val="00ACE5"/>
                </a:solidFill>
                <a:sym typeface="Wingdings"/>
              </a:rPr>
              <a:t>or</a:t>
            </a:r>
            <a:r>
              <a:rPr lang="de-DE" sz="2000" b="1" dirty="0" smtClean="0">
                <a:solidFill>
                  <a:srgbClr val="00ACE5"/>
                </a:solidFill>
                <a:sym typeface="Wingdings"/>
              </a:rPr>
              <a:t> time</a:t>
            </a:r>
            <a:endParaRPr lang="de-DE" dirty="0"/>
          </a:p>
        </p:txBody>
      </p:sp>
      <p:pic>
        <p:nvPicPr>
          <p:cNvPr id="4" name="Bild 3" descr="swarms_volcanoe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977256"/>
            <a:ext cx="7618995" cy="3566830"/>
          </a:xfrm>
          <a:prstGeom prst="rect">
            <a:avLst/>
          </a:prstGeom>
        </p:spPr>
      </p:pic>
      <p:pic>
        <p:nvPicPr>
          <p:cNvPr id="7" name="Bild 6" descr="globe_swarms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4607586"/>
            <a:ext cx="1441218" cy="1440000"/>
          </a:xfrm>
          <a:prstGeom prst="rect">
            <a:avLst/>
          </a:prstGeom>
        </p:spPr>
      </p:pic>
      <p:pic>
        <p:nvPicPr>
          <p:cNvPr id="8" name="Bild 7" descr="globe_swarms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291" y="4594886"/>
            <a:ext cx="1440609" cy="1440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98499" y="4950511"/>
            <a:ext cx="317500" cy="317500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/>
          <p:cNvSpPr/>
          <p:nvPr/>
        </p:nvSpPr>
        <p:spPr>
          <a:xfrm>
            <a:off x="8788400" y="5268011"/>
            <a:ext cx="317500" cy="317500"/>
          </a:xfrm>
          <a:prstGeom prst="ellipse">
            <a:avLst/>
          </a:prstGeom>
          <a:solidFill>
            <a:srgbClr val="FFFF00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609600" y="4317887"/>
            <a:ext cx="16030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/>
              <a:t>(from Schlindwein</a:t>
            </a:r>
            <a:r>
              <a:rPr lang="en-GB" sz="1000" dirty="0"/>
              <a:t>, 2012)</a:t>
            </a:r>
          </a:p>
        </p:txBody>
      </p:sp>
    </p:spTree>
    <p:extLst>
      <p:ext uri="{BB962C8B-B14F-4D97-AF65-F5344CB8AC3E}">
        <p14:creationId xmlns:p14="http://schemas.microsoft.com/office/powerpoint/2010/main" val="36774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0120" y="380022"/>
            <a:ext cx="8330195" cy="660734"/>
          </a:xfrm>
        </p:spPr>
        <p:txBody>
          <a:bodyPr/>
          <a:lstStyle/>
          <a:p>
            <a:r>
              <a:rPr lang="de-DE" sz="2800" dirty="0" smtClean="0">
                <a:solidFill>
                  <a:srgbClr val="4B4B4B"/>
                </a:solidFill>
              </a:rPr>
              <a:t>		</a:t>
            </a:r>
            <a:r>
              <a:rPr lang="de-DE" sz="2400" dirty="0" err="1" smtClean="0">
                <a:solidFill>
                  <a:srgbClr val="4B4B4B"/>
                </a:solidFill>
              </a:rPr>
              <a:t>Detection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of</a:t>
            </a:r>
            <a:r>
              <a:rPr lang="de-DE" sz="2400" dirty="0" smtClean="0">
                <a:solidFill>
                  <a:srgbClr val="4B4B4B"/>
                </a:solidFill>
              </a:rPr>
              <a:t> submarine </a:t>
            </a:r>
            <a:r>
              <a:rPr lang="de-DE" sz="2400" dirty="0" err="1" smtClean="0">
                <a:solidFill>
                  <a:srgbClr val="4B4B4B"/>
                </a:solidFill>
              </a:rPr>
              <a:t>volcanic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eruptions</a:t>
            </a:r>
            <a:endParaRPr lang="de-DE" sz="2400" dirty="0">
              <a:solidFill>
                <a:srgbClr val="4B4B4B"/>
              </a:solidFill>
            </a:endParaRPr>
          </a:p>
        </p:txBody>
      </p:sp>
      <p:sp>
        <p:nvSpPr>
          <p:cNvPr id="29" name="Textfeld 28"/>
          <p:cNvSpPr txBox="1">
            <a:spLocks noChangeAspect="1"/>
          </p:cNvSpPr>
          <p:nvPr/>
        </p:nvSpPr>
        <p:spPr>
          <a:xfrm>
            <a:off x="4829333" y="5100020"/>
            <a:ext cx="15530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BCBDBF"/>
                </a:solidFill>
              </a:rPr>
              <a:t>(from </a:t>
            </a:r>
            <a:r>
              <a:rPr lang="en-GB" sz="1000" dirty="0" err="1" smtClean="0">
                <a:solidFill>
                  <a:srgbClr val="BCBDBF"/>
                </a:solidFill>
              </a:rPr>
              <a:t>Dziak</a:t>
            </a:r>
            <a:r>
              <a:rPr lang="en-GB" sz="1000" dirty="0" smtClean="0">
                <a:solidFill>
                  <a:srgbClr val="BCBDBF"/>
                </a:solidFill>
              </a:rPr>
              <a:t> et al., 1995)</a:t>
            </a:r>
            <a:endParaRPr lang="en-GB" sz="1000" dirty="0">
              <a:solidFill>
                <a:srgbClr val="BCBDBF"/>
              </a:solidFill>
            </a:endParaRPr>
          </a:p>
        </p:txBody>
      </p:sp>
      <p:pic>
        <p:nvPicPr>
          <p:cNvPr id="4" name="Bild 3" descr="coax_eruption_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0" y="1040756"/>
            <a:ext cx="3851631" cy="4534544"/>
          </a:xfrm>
          <a:prstGeom prst="rect">
            <a:avLst/>
          </a:prstGeom>
        </p:spPr>
      </p:pic>
      <p:pic>
        <p:nvPicPr>
          <p:cNvPr id="5" name="Bild 4" descr="coax_eruption_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33" y="1040756"/>
            <a:ext cx="3909027" cy="38989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0120" y="5575300"/>
            <a:ext cx="4393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real-time </a:t>
            </a:r>
            <a:r>
              <a:rPr lang="de-DE" dirty="0" err="1" smtClean="0"/>
              <a:t>detection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submarine </a:t>
            </a:r>
            <a:r>
              <a:rPr lang="de-DE" dirty="0" err="1" smtClean="0"/>
              <a:t>eruption</a:t>
            </a:r>
            <a:endParaRPr lang="de-DE" dirty="0"/>
          </a:p>
          <a:p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CoAxial</a:t>
            </a:r>
            <a:r>
              <a:rPr lang="de-DE" dirty="0" smtClean="0"/>
              <a:t> </a:t>
            </a:r>
            <a:r>
              <a:rPr lang="de-DE" dirty="0" err="1" smtClean="0"/>
              <a:t>Seamount</a:t>
            </a:r>
            <a:r>
              <a:rPr lang="de-DE" dirty="0" smtClean="0"/>
              <a:t>, </a:t>
            </a:r>
            <a:r>
              <a:rPr lang="de-DE" dirty="0" err="1" smtClean="0"/>
              <a:t>JdFR</a:t>
            </a:r>
            <a:r>
              <a:rPr lang="de-DE" dirty="0" smtClean="0"/>
              <a:t>,</a:t>
            </a:r>
          </a:p>
          <a:p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hydroacoustic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829333" y="5448300"/>
            <a:ext cx="2814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00ACE5"/>
                </a:solidFill>
              </a:rPr>
              <a:t>migration</a:t>
            </a:r>
            <a:r>
              <a:rPr lang="de-DE" b="1" dirty="0" smtClean="0">
                <a:solidFill>
                  <a:srgbClr val="00ACE5"/>
                </a:solidFill>
              </a:rPr>
              <a:t> </a:t>
            </a:r>
            <a:r>
              <a:rPr lang="de-DE" b="1" dirty="0" err="1" smtClean="0">
                <a:solidFill>
                  <a:srgbClr val="00ACE5"/>
                </a:solidFill>
              </a:rPr>
              <a:t>of</a:t>
            </a:r>
            <a:r>
              <a:rPr lang="de-DE" b="1" dirty="0" smtClean="0">
                <a:solidFill>
                  <a:srgbClr val="00ACE5"/>
                </a:solidFill>
              </a:rPr>
              <a:t> </a:t>
            </a:r>
            <a:r>
              <a:rPr lang="de-DE" b="1" dirty="0" err="1" smtClean="0">
                <a:solidFill>
                  <a:srgbClr val="00ACE5"/>
                </a:solidFill>
              </a:rPr>
              <a:t>seismicity</a:t>
            </a:r>
            <a:endParaRPr lang="de-DE" b="1" dirty="0" smtClean="0">
              <a:solidFill>
                <a:srgbClr val="00ACE5"/>
              </a:solidFill>
            </a:endParaRPr>
          </a:p>
          <a:p>
            <a:r>
              <a:rPr lang="de-DE" b="1" dirty="0" err="1" smtClean="0">
                <a:solidFill>
                  <a:srgbClr val="00ACE5"/>
                </a:solidFill>
              </a:rPr>
              <a:t>shallowing</a:t>
            </a:r>
            <a:r>
              <a:rPr lang="de-DE" b="1" dirty="0" smtClean="0">
                <a:solidFill>
                  <a:srgbClr val="00ACE5"/>
                </a:solidFill>
              </a:rPr>
              <a:t> </a:t>
            </a:r>
            <a:r>
              <a:rPr lang="de-DE" b="1" dirty="0" err="1" smtClean="0">
                <a:solidFill>
                  <a:srgbClr val="00ACE5"/>
                </a:solidFill>
              </a:rPr>
              <a:t>hypocentres</a:t>
            </a:r>
            <a:endParaRPr lang="de-DE" b="1" dirty="0" smtClean="0">
              <a:solidFill>
                <a:srgbClr val="00ACE5"/>
              </a:solidFill>
            </a:endParaRPr>
          </a:p>
          <a:p>
            <a:r>
              <a:rPr lang="de-DE" b="1" dirty="0" smtClean="0">
                <a:solidFill>
                  <a:srgbClr val="00ACE5"/>
                </a:solidFill>
              </a:rPr>
              <a:t>M&lt;&lt;4</a:t>
            </a:r>
            <a:endParaRPr lang="de-DE" b="1" dirty="0">
              <a:solidFill>
                <a:srgbClr val="00AC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4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0120" y="380022"/>
            <a:ext cx="8330195" cy="660734"/>
          </a:xfrm>
        </p:spPr>
        <p:txBody>
          <a:bodyPr/>
          <a:lstStyle/>
          <a:p>
            <a:r>
              <a:rPr lang="de-DE" sz="2800" dirty="0" err="1" smtClean="0">
                <a:solidFill>
                  <a:srgbClr val="4B4B4B"/>
                </a:solidFill>
              </a:rPr>
              <a:t>Unusual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>
                <a:solidFill>
                  <a:srgbClr val="4B4B4B"/>
                </a:solidFill>
              </a:rPr>
              <a:t>e</a:t>
            </a:r>
            <a:r>
              <a:rPr lang="de-DE" sz="2400" dirty="0" err="1" smtClean="0">
                <a:solidFill>
                  <a:srgbClr val="4B4B4B"/>
                </a:solidFill>
              </a:rPr>
              <a:t>arthquake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swarm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at</a:t>
            </a:r>
            <a:r>
              <a:rPr lang="de-DE" sz="2400" dirty="0" smtClean="0">
                <a:solidFill>
                  <a:srgbClr val="4B4B4B"/>
                </a:solidFill>
              </a:rPr>
              <a:t> 85°E </a:t>
            </a:r>
            <a:r>
              <a:rPr lang="de-DE" sz="2400" dirty="0" err="1" smtClean="0">
                <a:solidFill>
                  <a:srgbClr val="4B4B4B"/>
                </a:solidFill>
              </a:rPr>
              <a:t>Gakkel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Ridge</a:t>
            </a:r>
            <a:endParaRPr lang="de-DE" sz="2400" dirty="0">
              <a:solidFill>
                <a:srgbClr val="4B4B4B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41532" y="5618776"/>
            <a:ext cx="4454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003E6E"/>
                </a:solidFill>
              </a:rPr>
              <a:t>no</a:t>
            </a:r>
            <a:r>
              <a:rPr lang="de-DE" b="1" dirty="0" smtClean="0">
                <a:solidFill>
                  <a:srgbClr val="003E6E"/>
                </a:solidFill>
              </a:rPr>
              <a:t> </a:t>
            </a:r>
            <a:r>
              <a:rPr lang="de-DE" b="1" dirty="0" err="1" smtClean="0">
                <a:solidFill>
                  <a:srgbClr val="003E6E"/>
                </a:solidFill>
              </a:rPr>
              <a:t>migration</a:t>
            </a:r>
            <a:r>
              <a:rPr lang="de-DE" b="1" dirty="0" smtClean="0">
                <a:solidFill>
                  <a:srgbClr val="003E6E"/>
                </a:solidFill>
              </a:rPr>
              <a:t> </a:t>
            </a:r>
            <a:r>
              <a:rPr lang="de-DE" b="1" dirty="0" err="1" smtClean="0">
                <a:solidFill>
                  <a:srgbClr val="003E6E"/>
                </a:solidFill>
              </a:rPr>
              <a:t>of</a:t>
            </a:r>
            <a:r>
              <a:rPr lang="de-DE" b="1" dirty="0" smtClean="0">
                <a:solidFill>
                  <a:srgbClr val="003E6E"/>
                </a:solidFill>
              </a:rPr>
              <a:t> </a:t>
            </a:r>
            <a:r>
              <a:rPr lang="de-DE" b="1" dirty="0" err="1" smtClean="0">
                <a:solidFill>
                  <a:srgbClr val="003E6E"/>
                </a:solidFill>
              </a:rPr>
              <a:t>seismicity</a:t>
            </a:r>
            <a:endParaRPr lang="de-DE" b="1" dirty="0" smtClean="0">
              <a:solidFill>
                <a:srgbClr val="003E6E"/>
              </a:solidFill>
            </a:endParaRPr>
          </a:p>
          <a:p>
            <a:r>
              <a:rPr lang="de-DE" b="1" dirty="0" err="1" smtClean="0">
                <a:solidFill>
                  <a:srgbClr val="003E6E"/>
                </a:solidFill>
              </a:rPr>
              <a:t>no</a:t>
            </a:r>
            <a:r>
              <a:rPr lang="de-DE" b="1" dirty="0" smtClean="0">
                <a:solidFill>
                  <a:srgbClr val="003E6E"/>
                </a:solidFill>
              </a:rPr>
              <a:t> </a:t>
            </a:r>
            <a:r>
              <a:rPr lang="de-DE" b="1" dirty="0" err="1" smtClean="0">
                <a:solidFill>
                  <a:srgbClr val="003E6E"/>
                </a:solidFill>
              </a:rPr>
              <a:t>shallowing</a:t>
            </a:r>
            <a:r>
              <a:rPr lang="de-DE" b="1" dirty="0" smtClean="0">
                <a:solidFill>
                  <a:srgbClr val="003E6E"/>
                </a:solidFill>
              </a:rPr>
              <a:t> </a:t>
            </a:r>
            <a:r>
              <a:rPr lang="de-DE" b="1" dirty="0" err="1" smtClean="0">
                <a:solidFill>
                  <a:srgbClr val="003E6E"/>
                </a:solidFill>
              </a:rPr>
              <a:t>of</a:t>
            </a:r>
            <a:r>
              <a:rPr lang="de-DE" b="1" dirty="0" smtClean="0">
                <a:solidFill>
                  <a:srgbClr val="003E6E"/>
                </a:solidFill>
              </a:rPr>
              <a:t> </a:t>
            </a:r>
            <a:r>
              <a:rPr lang="de-DE" b="1" dirty="0" err="1" smtClean="0">
                <a:solidFill>
                  <a:srgbClr val="003E6E"/>
                </a:solidFill>
              </a:rPr>
              <a:t>hypocentres</a:t>
            </a:r>
            <a:endParaRPr lang="de-DE" b="1" dirty="0" smtClean="0">
              <a:solidFill>
                <a:srgbClr val="003E6E"/>
              </a:solidFill>
            </a:endParaRPr>
          </a:p>
          <a:p>
            <a:r>
              <a:rPr lang="de-DE" b="1" dirty="0" smtClean="0">
                <a:solidFill>
                  <a:srgbClr val="003E6E"/>
                </a:solidFill>
              </a:rPr>
              <a:t>11 </a:t>
            </a:r>
            <a:r>
              <a:rPr lang="de-DE" b="1" dirty="0" err="1" smtClean="0">
                <a:solidFill>
                  <a:srgbClr val="003E6E"/>
                </a:solidFill>
              </a:rPr>
              <a:t>events</a:t>
            </a:r>
            <a:r>
              <a:rPr lang="de-DE" b="1" dirty="0" smtClean="0">
                <a:solidFill>
                  <a:srgbClr val="003E6E"/>
                </a:solidFill>
              </a:rPr>
              <a:t> M&gt;5</a:t>
            </a:r>
            <a:endParaRPr lang="de-DE" b="1" dirty="0">
              <a:solidFill>
                <a:srgbClr val="003E6E"/>
              </a:solidFill>
            </a:endParaRPr>
          </a:p>
        </p:txBody>
      </p:sp>
      <p:pic>
        <p:nvPicPr>
          <p:cNvPr id="10" name="Picture 8" descr="gak85_mloc_fi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" b="8826"/>
          <a:stretch>
            <a:fillRect/>
          </a:stretch>
        </p:blipFill>
        <p:spPr bwMode="auto">
          <a:xfrm>
            <a:off x="130120" y="1284288"/>
            <a:ext cx="4876792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747774" y="5173663"/>
            <a:ext cx="30930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BCBDBF"/>
                </a:solidFill>
              </a:rPr>
              <a:t>(adapted from </a:t>
            </a:r>
            <a:r>
              <a:rPr lang="en-GB" sz="1200" dirty="0" err="1">
                <a:solidFill>
                  <a:srgbClr val="BCBDBF"/>
                </a:solidFill>
              </a:rPr>
              <a:t>Korger</a:t>
            </a:r>
            <a:r>
              <a:rPr lang="en-GB" sz="1200" dirty="0">
                <a:solidFill>
                  <a:srgbClr val="BCBDBF"/>
                </a:solidFill>
              </a:rPr>
              <a:t> &amp; Schlindwein 2012)</a:t>
            </a:r>
          </a:p>
        </p:txBody>
      </p:sp>
      <p:pic>
        <p:nvPicPr>
          <p:cNvPr id="12" name="Picture 9" descr="Dive13_14_v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7387"/>
            <a:ext cx="2880143" cy="298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158331" y="6161089"/>
            <a:ext cx="12041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000" dirty="0" smtClean="0">
                <a:solidFill>
                  <a:srgbClr val="BCBDBF"/>
                </a:solidFill>
                <a:latin typeface="Futura Hv" charset="0"/>
              </a:rPr>
              <a:t>(</a:t>
            </a:r>
            <a:r>
              <a:rPr lang="en-GB" sz="1000" dirty="0" err="1" smtClean="0">
                <a:solidFill>
                  <a:srgbClr val="BCBDBF"/>
                </a:solidFill>
                <a:latin typeface="Futura Hv" charset="0"/>
              </a:rPr>
              <a:t>Sohn</a:t>
            </a:r>
            <a:r>
              <a:rPr lang="en-GB" sz="1000" dirty="0" smtClean="0">
                <a:solidFill>
                  <a:srgbClr val="BCBDBF"/>
                </a:solidFill>
                <a:latin typeface="Futura Hv" charset="0"/>
              </a:rPr>
              <a:t> et al. 2008)</a:t>
            </a:r>
            <a:endParaRPr lang="en-GB" sz="1000" dirty="0">
              <a:solidFill>
                <a:srgbClr val="BCBDBF"/>
              </a:solidFill>
              <a:latin typeface="Futura Hv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43600" y="898241"/>
            <a:ext cx="3032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b="1" dirty="0" smtClean="0">
                <a:solidFill>
                  <a:srgbClr val="00ACE5"/>
                </a:solidFill>
              </a:rPr>
              <a:t>1999: 250 earthquakes</a:t>
            </a:r>
          </a:p>
          <a:p>
            <a:pPr marL="285750" indent="-285750">
              <a:buFont typeface="Wingdings" charset="2"/>
              <a:buChar char="Ø"/>
            </a:pPr>
            <a:r>
              <a:rPr lang="en-GB" b="1" dirty="0">
                <a:solidFill>
                  <a:srgbClr val="00ACE5"/>
                </a:solidFill>
              </a:rPr>
              <a:t>g</a:t>
            </a:r>
            <a:r>
              <a:rPr lang="en-GB" b="1" dirty="0" smtClean="0">
                <a:solidFill>
                  <a:srgbClr val="00ACE5"/>
                </a:solidFill>
              </a:rPr>
              <a:t>iant </a:t>
            </a:r>
            <a:r>
              <a:rPr lang="en-GB" b="1" dirty="0">
                <a:solidFill>
                  <a:srgbClr val="00ACE5"/>
                </a:solidFill>
              </a:rPr>
              <a:t>h</a:t>
            </a:r>
            <a:r>
              <a:rPr lang="en-GB" b="1" dirty="0" smtClean="0">
                <a:solidFill>
                  <a:srgbClr val="00ACE5"/>
                </a:solidFill>
              </a:rPr>
              <a:t>ydrothermal event plume in 2001</a:t>
            </a:r>
            <a:endParaRPr lang="en-GB" sz="800" b="1" dirty="0" smtClean="0">
              <a:solidFill>
                <a:srgbClr val="00ACE5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GB" b="1" dirty="0" smtClean="0">
                <a:solidFill>
                  <a:srgbClr val="00ACE5"/>
                </a:solidFill>
              </a:rPr>
              <a:t>explosion sounds in 2001</a:t>
            </a:r>
            <a:endParaRPr lang="en-GB" sz="800" b="1" dirty="0">
              <a:solidFill>
                <a:srgbClr val="00ACE5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GB" b="1" dirty="0" smtClean="0">
                <a:solidFill>
                  <a:srgbClr val="00ACE5"/>
                </a:solidFill>
              </a:rPr>
              <a:t>ash of deep submarine explosive volcanism discovered</a:t>
            </a:r>
            <a:endParaRPr lang="en-GB" b="1" dirty="0">
              <a:solidFill>
                <a:srgbClr val="00AC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6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err="1" smtClean="0">
                <a:solidFill>
                  <a:srgbClr val="004378"/>
                </a:solidFill>
              </a:rPr>
              <a:t>Ultraslow</a:t>
            </a:r>
            <a:r>
              <a:rPr lang="de-DE" sz="2800" dirty="0" smtClean="0">
                <a:solidFill>
                  <a:srgbClr val="004378"/>
                </a:solidFill>
              </a:rPr>
              <a:t> </a:t>
            </a:r>
            <a:r>
              <a:rPr lang="de-DE" sz="2800" dirty="0" err="1" smtClean="0">
                <a:solidFill>
                  <a:srgbClr val="004378"/>
                </a:solidFill>
              </a:rPr>
              <a:t>spreading</a:t>
            </a:r>
            <a:r>
              <a:rPr lang="de-DE" sz="2800" dirty="0" smtClean="0">
                <a:solidFill>
                  <a:srgbClr val="004378"/>
                </a:solidFill>
              </a:rPr>
              <a:t> </a:t>
            </a:r>
            <a:r>
              <a:rPr lang="de-DE" sz="2800" dirty="0" err="1" smtClean="0">
                <a:solidFill>
                  <a:srgbClr val="004378"/>
                </a:solidFill>
              </a:rPr>
              <a:t>ridges</a:t>
            </a:r>
            <a:endParaRPr lang="de-DE" sz="2800" dirty="0">
              <a:solidFill>
                <a:srgbClr val="004378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96660" y="4189213"/>
            <a:ext cx="4258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4B4B4B"/>
                </a:solidFill>
              </a:rPr>
              <a:t>Ultraslow</a:t>
            </a:r>
            <a:r>
              <a:rPr lang="de-DE" b="1" dirty="0">
                <a:solidFill>
                  <a:srgbClr val="4B4B4B"/>
                </a:solidFill>
              </a:rPr>
              <a:t> </a:t>
            </a:r>
            <a:r>
              <a:rPr lang="de-DE" b="1" dirty="0" err="1" smtClean="0">
                <a:solidFill>
                  <a:srgbClr val="4B4B4B"/>
                </a:solidFill>
              </a:rPr>
              <a:t>spreading</a:t>
            </a:r>
            <a:r>
              <a:rPr lang="de-DE" b="1" dirty="0" smtClean="0">
                <a:solidFill>
                  <a:srgbClr val="4B4B4B"/>
                </a:solidFill>
              </a:rPr>
              <a:t> </a:t>
            </a:r>
            <a:r>
              <a:rPr lang="de-DE" b="1" dirty="0" err="1" smtClean="0">
                <a:solidFill>
                  <a:srgbClr val="4B4B4B"/>
                </a:solidFill>
              </a:rPr>
              <a:t>ridges</a:t>
            </a:r>
            <a:r>
              <a:rPr lang="de-DE" b="1" dirty="0">
                <a:solidFill>
                  <a:srgbClr val="4B4B4B"/>
                </a:solidFill>
              </a:rPr>
              <a:t> </a:t>
            </a:r>
            <a:endParaRPr lang="de-DE" b="1" dirty="0" smtClean="0">
              <a:solidFill>
                <a:srgbClr val="4B4B4B"/>
              </a:solidFill>
            </a:endParaRPr>
          </a:p>
          <a:p>
            <a:r>
              <a:rPr lang="de-DE" b="1" dirty="0" smtClean="0">
                <a:solidFill>
                  <a:srgbClr val="4B4B4B"/>
                </a:solidFill>
              </a:rPr>
              <a:t>&lt; </a:t>
            </a:r>
            <a:r>
              <a:rPr lang="de-DE" b="1" dirty="0">
                <a:solidFill>
                  <a:srgbClr val="4B4B4B"/>
                </a:solidFill>
              </a:rPr>
              <a:t>20 mm/</a:t>
            </a:r>
            <a:r>
              <a:rPr lang="de-DE" b="1" dirty="0" err="1" smtClean="0">
                <a:solidFill>
                  <a:srgbClr val="4B4B4B"/>
                </a:solidFill>
              </a:rPr>
              <a:t>y</a:t>
            </a:r>
            <a:r>
              <a:rPr lang="de-DE" b="1" dirty="0" smtClean="0">
                <a:solidFill>
                  <a:srgbClr val="4B4B4B"/>
                </a:solidFill>
              </a:rPr>
              <a:t>:</a:t>
            </a:r>
            <a:endParaRPr lang="de-DE" b="1" dirty="0">
              <a:solidFill>
                <a:srgbClr val="4B4B4B"/>
              </a:solidFill>
            </a:endParaRPr>
          </a:p>
          <a:p>
            <a:endParaRPr lang="de-DE" b="1" dirty="0">
              <a:solidFill>
                <a:srgbClr val="4B4B4B"/>
              </a:solidFill>
            </a:endParaRPr>
          </a:p>
          <a:p>
            <a:r>
              <a:rPr lang="de-DE" b="1" dirty="0" err="1" smtClean="0">
                <a:solidFill>
                  <a:srgbClr val="4B4B4B"/>
                </a:solidFill>
              </a:rPr>
              <a:t>Arctic</a:t>
            </a:r>
            <a:r>
              <a:rPr lang="de-DE" b="1" dirty="0" smtClean="0">
                <a:solidFill>
                  <a:srgbClr val="4B4B4B"/>
                </a:solidFill>
              </a:rPr>
              <a:t> </a:t>
            </a:r>
            <a:r>
              <a:rPr lang="de-DE" b="1" dirty="0" err="1" smtClean="0">
                <a:solidFill>
                  <a:srgbClr val="4B4B4B"/>
                </a:solidFill>
              </a:rPr>
              <a:t>Ridge</a:t>
            </a:r>
            <a:r>
              <a:rPr lang="de-DE" b="1" dirty="0" smtClean="0">
                <a:solidFill>
                  <a:srgbClr val="4B4B4B"/>
                </a:solidFill>
              </a:rPr>
              <a:t> System</a:t>
            </a:r>
            <a:endParaRPr lang="de-DE" b="1" dirty="0">
              <a:solidFill>
                <a:srgbClr val="4B4B4B"/>
              </a:solidFill>
            </a:endParaRPr>
          </a:p>
          <a:p>
            <a:r>
              <a:rPr lang="de-DE" b="1" dirty="0" smtClean="0">
                <a:solidFill>
                  <a:srgbClr val="4B4B4B"/>
                </a:solidFill>
              </a:rPr>
              <a:t>15 mm/</a:t>
            </a:r>
            <a:r>
              <a:rPr lang="de-DE" b="1" dirty="0" err="1" smtClean="0">
                <a:solidFill>
                  <a:srgbClr val="4B4B4B"/>
                </a:solidFill>
              </a:rPr>
              <a:t>y</a:t>
            </a:r>
            <a:r>
              <a:rPr lang="de-DE" b="1" dirty="0" smtClean="0">
                <a:solidFill>
                  <a:srgbClr val="4B4B4B"/>
                </a:solidFill>
              </a:rPr>
              <a:t> - 6 mm/</a:t>
            </a:r>
            <a:r>
              <a:rPr lang="de-DE" b="1" dirty="0" err="1" smtClean="0">
                <a:solidFill>
                  <a:srgbClr val="4B4B4B"/>
                </a:solidFill>
              </a:rPr>
              <a:t>y</a:t>
            </a:r>
            <a:endParaRPr lang="de-DE" b="1" dirty="0">
              <a:solidFill>
                <a:srgbClr val="4B4B4B"/>
              </a:solidFill>
            </a:endParaRPr>
          </a:p>
          <a:p>
            <a:endParaRPr lang="de-DE" b="1" dirty="0" smtClean="0">
              <a:solidFill>
                <a:srgbClr val="4B4B4B"/>
              </a:solidFill>
            </a:endParaRPr>
          </a:p>
          <a:p>
            <a:r>
              <a:rPr lang="de-DE" b="1" dirty="0" err="1" smtClean="0">
                <a:solidFill>
                  <a:srgbClr val="4B4B4B"/>
                </a:solidFill>
              </a:rPr>
              <a:t>Southwest</a:t>
            </a:r>
            <a:r>
              <a:rPr lang="de-DE" b="1" dirty="0" smtClean="0">
                <a:solidFill>
                  <a:srgbClr val="4B4B4B"/>
                </a:solidFill>
              </a:rPr>
              <a:t> Indian </a:t>
            </a:r>
            <a:r>
              <a:rPr lang="de-DE" b="1" dirty="0" err="1" smtClean="0">
                <a:solidFill>
                  <a:srgbClr val="4B4B4B"/>
                </a:solidFill>
              </a:rPr>
              <a:t>Ridge</a:t>
            </a:r>
            <a:endParaRPr lang="de-DE" b="1" dirty="0" smtClean="0">
              <a:solidFill>
                <a:srgbClr val="4B4B4B"/>
              </a:solidFill>
            </a:endParaRPr>
          </a:p>
          <a:p>
            <a:r>
              <a:rPr lang="de-DE" b="1" dirty="0" smtClean="0">
                <a:solidFill>
                  <a:srgbClr val="4B4B4B"/>
                </a:solidFill>
              </a:rPr>
              <a:t>15 mm/</a:t>
            </a:r>
            <a:r>
              <a:rPr lang="de-DE" b="1" dirty="0" err="1" smtClean="0">
                <a:solidFill>
                  <a:srgbClr val="4B4B4B"/>
                </a:solidFill>
              </a:rPr>
              <a:t>y</a:t>
            </a:r>
            <a:endParaRPr lang="de-DE" b="1" dirty="0" smtClean="0">
              <a:solidFill>
                <a:srgbClr val="4B4B4B"/>
              </a:solidFill>
            </a:endParaRPr>
          </a:p>
        </p:txBody>
      </p:sp>
      <p:pic>
        <p:nvPicPr>
          <p:cNvPr id="12" name="Bild 11" descr="globe.png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  <a14:imgEffect>
                      <a14:brightnessContrast brigh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-1148633"/>
            <a:ext cx="5797345" cy="8203260"/>
          </a:xfrm>
          <a:prstGeom prst="rect">
            <a:avLst/>
          </a:prstGeom>
        </p:spPr>
      </p:pic>
      <p:sp>
        <p:nvSpPr>
          <p:cNvPr id="14" name="Freihandform 13"/>
          <p:cNvSpPr/>
          <p:nvPr/>
        </p:nvSpPr>
        <p:spPr>
          <a:xfrm>
            <a:off x="6642228" y="2178006"/>
            <a:ext cx="581914" cy="471753"/>
          </a:xfrm>
          <a:custGeom>
            <a:avLst/>
            <a:gdLst>
              <a:gd name="connsiteX0" fmla="*/ 668867 w 668867"/>
              <a:gd name="connsiteY0" fmla="*/ 25779 h 542245"/>
              <a:gd name="connsiteX1" fmla="*/ 524934 w 668867"/>
              <a:gd name="connsiteY1" fmla="*/ 17312 h 542245"/>
              <a:gd name="connsiteX2" fmla="*/ 482600 w 668867"/>
              <a:gd name="connsiteY2" fmla="*/ 379 h 542245"/>
              <a:gd name="connsiteX3" fmla="*/ 338667 w 668867"/>
              <a:gd name="connsiteY3" fmla="*/ 8845 h 542245"/>
              <a:gd name="connsiteX4" fmla="*/ 313267 w 668867"/>
              <a:gd name="connsiteY4" fmla="*/ 17312 h 542245"/>
              <a:gd name="connsiteX5" fmla="*/ 270934 w 668867"/>
              <a:gd name="connsiteY5" fmla="*/ 68112 h 542245"/>
              <a:gd name="connsiteX6" fmla="*/ 254000 w 668867"/>
              <a:gd name="connsiteY6" fmla="*/ 85045 h 542245"/>
              <a:gd name="connsiteX7" fmla="*/ 203200 w 668867"/>
              <a:gd name="connsiteY7" fmla="*/ 110445 h 542245"/>
              <a:gd name="connsiteX8" fmla="*/ 186267 w 668867"/>
              <a:gd name="connsiteY8" fmla="*/ 127379 h 542245"/>
              <a:gd name="connsiteX9" fmla="*/ 127000 w 668867"/>
              <a:gd name="connsiteY9" fmla="*/ 161245 h 542245"/>
              <a:gd name="connsiteX10" fmla="*/ 84667 w 668867"/>
              <a:gd name="connsiteY10" fmla="*/ 186645 h 542245"/>
              <a:gd name="connsiteX11" fmla="*/ 67734 w 668867"/>
              <a:gd name="connsiteY11" fmla="*/ 203579 h 542245"/>
              <a:gd name="connsiteX12" fmla="*/ 59267 w 668867"/>
              <a:gd name="connsiteY12" fmla="*/ 228979 h 542245"/>
              <a:gd name="connsiteX13" fmla="*/ 33867 w 668867"/>
              <a:gd name="connsiteY13" fmla="*/ 245912 h 542245"/>
              <a:gd name="connsiteX14" fmla="*/ 16934 w 668867"/>
              <a:gd name="connsiteY14" fmla="*/ 271312 h 542245"/>
              <a:gd name="connsiteX15" fmla="*/ 42334 w 668867"/>
              <a:gd name="connsiteY15" fmla="*/ 364445 h 542245"/>
              <a:gd name="connsiteX16" fmla="*/ 59267 w 668867"/>
              <a:gd name="connsiteY16" fmla="*/ 381379 h 542245"/>
              <a:gd name="connsiteX17" fmla="*/ 76200 w 668867"/>
              <a:gd name="connsiteY17" fmla="*/ 406779 h 542245"/>
              <a:gd name="connsiteX18" fmla="*/ 84667 w 668867"/>
              <a:gd name="connsiteY18" fmla="*/ 482979 h 542245"/>
              <a:gd name="connsiteX19" fmla="*/ 16934 w 668867"/>
              <a:gd name="connsiteY19" fmla="*/ 533779 h 542245"/>
              <a:gd name="connsiteX20" fmla="*/ 0 w 668867"/>
              <a:gd name="connsiteY20" fmla="*/ 542245 h 54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8867" h="542245">
                <a:moveTo>
                  <a:pt x="668867" y="25779"/>
                </a:moveTo>
                <a:cubicBezTo>
                  <a:pt x="620889" y="22957"/>
                  <a:pt x="572554" y="23806"/>
                  <a:pt x="524934" y="17312"/>
                </a:cubicBezTo>
                <a:cubicBezTo>
                  <a:pt x="509875" y="15259"/>
                  <a:pt x="497783" y="1069"/>
                  <a:pt x="482600" y="379"/>
                </a:cubicBezTo>
                <a:cubicBezTo>
                  <a:pt x="434589" y="-1803"/>
                  <a:pt x="386645" y="6023"/>
                  <a:pt x="338667" y="8845"/>
                </a:cubicBezTo>
                <a:cubicBezTo>
                  <a:pt x="330200" y="11667"/>
                  <a:pt x="320693" y="12361"/>
                  <a:pt x="313267" y="17312"/>
                </a:cubicBezTo>
                <a:cubicBezTo>
                  <a:pt x="287406" y="34553"/>
                  <a:pt x="288785" y="45798"/>
                  <a:pt x="270934" y="68112"/>
                </a:cubicBezTo>
                <a:cubicBezTo>
                  <a:pt x="265947" y="74345"/>
                  <a:pt x="260233" y="80058"/>
                  <a:pt x="254000" y="85045"/>
                </a:cubicBezTo>
                <a:cubicBezTo>
                  <a:pt x="230551" y="103804"/>
                  <a:pt x="230030" y="101502"/>
                  <a:pt x="203200" y="110445"/>
                </a:cubicBezTo>
                <a:cubicBezTo>
                  <a:pt x="197556" y="116090"/>
                  <a:pt x="192500" y="122392"/>
                  <a:pt x="186267" y="127379"/>
                </a:cubicBezTo>
                <a:cubicBezTo>
                  <a:pt x="166323" y="143334"/>
                  <a:pt x="150175" y="149658"/>
                  <a:pt x="127000" y="161245"/>
                </a:cubicBezTo>
                <a:cubicBezTo>
                  <a:pt x="84095" y="204152"/>
                  <a:pt x="139621" y="153672"/>
                  <a:pt x="84667" y="186645"/>
                </a:cubicBezTo>
                <a:cubicBezTo>
                  <a:pt x="77822" y="190752"/>
                  <a:pt x="73378" y="197934"/>
                  <a:pt x="67734" y="203579"/>
                </a:cubicBezTo>
                <a:cubicBezTo>
                  <a:pt x="64912" y="212046"/>
                  <a:pt x="64842" y="222010"/>
                  <a:pt x="59267" y="228979"/>
                </a:cubicBezTo>
                <a:cubicBezTo>
                  <a:pt x="52910" y="236925"/>
                  <a:pt x="41062" y="238717"/>
                  <a:pt x="33867" y="245912"/>
                </a:cubicBezTo>
                <a:cubicBezTo>
                  <a:pt x="26672" y="253107"/>
                  <a:pt x="22578" y="262845"/>
                  <a:pt x="16934" y="271312"/>
                </a:cubicBezTo>
                <a:cubicBezTo>
                  <a:pt x="57563" y="332256"/>
                  <a:pt x="7841" y="249469"/>
                  <a:pt x="42334" y="364445"/>
                </a:cubicBezTo>
                <a:cubicBezTo>
                  <a:pt x="44628" y="372091"/>
                  <a:pt x="54280" y="375146"/>
                  <a:pt x="59267" y="381379"/>
                </a:cubicBezTo>
                <a:cubicBezTo>
                  <a:pt x="65624" y="389325"/>
                  <a:pt x="70556" y="398312"/>
                  <a:pt x="76200" y="406779"/>
                </a:cubicBezTo>
                <a:cubicBezTo>
                  <a:pt x="79022" y="432179"/>
                  <a:pt x="86627" y="457498"/>
                  <a:pt x="84667" y="482979"/>
                </a:cubicBezTo>
                <a:cubicBezTo>
                  <a:pt x="81086" y="529539"/>
                  <a:pt x="49536" y="517480"/>
                  <a:pt x="16934" y="533779"/>
                </a:cubicBezTo>
                <a:lnTo>
                  <a:pt x="0" y="542245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reihandform 18"/>
          <p:cNvSpPr/>
          <p:nvPr/>
        </p:nvSpPr>
        <p:spPr>
          <a:xfrm>
            <a:off x="6539104" y="5161565"/>
            <a:ext cx="1716278" cy="796204"/>
          </a:xfrm>
          <a:custGeom>
            <a:avLst/>
            <a:gdLst>
              <a:gd name="connsiteX0" fmla="*/ 1972733 w 1972733"/>
              <a:gd name="connsiteY0" fmla="*/ 0 h 915177"/>
              <a:gd name="connsiteX1" fmla="*/ 1879600 w 1972733"/>
              <a:gd name="connsiteY1" fmla="*/ 8466 h 915177"/>
              <a:gd name="connsiteX2" fmla="*/ 1854200 w 1972733"/>
              <a:gd name="connsiteY2" fmla="*/ 16933 h 915177"/>
              <a:gd name="connsiteX3" fmla="*/ 1845733 w 1972733"/>
              <a:gd name="connsiteY3" fmla="*/ 42333 h 915177"/>
              <a:gd name="connsiteX4" fmla="*/ 1786467 w 1972733"/>
              <a:gd name="connsiteY4" fmla="*/ 59266 h 915177"/>
              <a:gd name="connsiteX5" fmla="*/ 1744133 w 1972733"/>
              <a:gd name="connsiteY5" fmla="*/ 93133 h 915177"/>
              <a:gd name="connsiteX6" fmla="*/ 1710267 w 1972733"/>
              <a:gd name="connsiteY6" fmla="*/ 101600 h 915177"/>
              <a:gd name="connsiteX7" fmla="*/ 1659467 w 1972733"/>
              <a:gd name="connsiteY7" fmla="*/ 118533 h 915177"/>
              <a:gd name="connsiteX8" fmla="*/ 1617133 w 1972733"/>
              <a:gd name="connsiteY8" fmla="*/ 160866 h 915177"/>
              <a:gd name="connsiteX9" fmla="*/ 1600200 w 1972733"/>
              <a:gd name="connsiteY9" fmla="*/ 177800 h 915177"/>
              <a:gd name="connsiteX10" fmla="*/ 1574800 w 1972733"/>
              <a:gd name="connsiteY10" fmla="*/ 186266 h 915177"/>
              <a:gd name="connsiteX11" fmla="*/ 1540933 w 1972733"/>
              <a:gd name="connsiteY11" fmla="*/ 220133 h 915177"/>
              <a:gd name="connsiteX12" fmla="*/ 1524000 w 1972733"/>
              <a:gd name="connsiteY12" fmla="*/ 245533 h 915177"/>
              <a:gd name="connsiteX13" fmla="*/ 1498600 w 1972733"/>
              <a:gd name="connsiteY13" fmla="*/ 262466 h 915177"/>
              <a:gd name="connsiteX14" fmla="*/ 1464733 w 1972733"/>
              <a:gd name="connsiteY14" fmla="*/ 296333 h 915177"/>
              <a:gd name="connsiteX15" fmla="*/ 1439333 w 1972733"/>
              <a:gd name="connsiteY15" fmla="*/ 321733 h 915177"/>
              <a:gd name="connsiteX16" fmla="*/ 1413933 w 1972733"/>
              <a:gd name="connsiteY16" fmla="*/ 338666 h 915177"/>
              <a:gd name="connsiteX17" fmla="*/ 1346200 w 1972733"/>
              <a:gd name="connsiteY17" fmla="*/ 389466 h 915177"/>
              <a:gd name="connsiteX18" fmla="*/ 1329267 w 1972733"/>
              <a:gd name="connsiteY18" fmla="*/ 406400 h 915177"/>
              <a:gd name="connsiteX19" fmla="*/ 1286933 w 1972733"/>
              <a:gd name="connsiteY19" fmla="*/ 414866 h 915177"/>
              <a:gd name="connsiteX20" fmla="*/ 1202267 w 1972733"/>
              <a:gd name="connsiteY20" fmla="*/ 431800 h 915177"/>
              <a:gd name="connsiteX21" fmla="*/ 1185333 w 1972733"/>
              <a:gd name="connsiteY21" fmla="*/ 448733 h 915177"/>
              <a:gd name="connsiteX22" fmla="*/ 1134533 w 1972733"/>
              <a:gd name="connsiteY22" fmla="*/ 465666 h 915177"/>
              <a:gd name="connsiteX23" fmla="*/ 1083733 w 1972733"/>
              <a:gd name="connsiteY23" fmla="*/ 491066 h 915177"/>
              <a:gd name="connsiteX24" fmla="*/ 1066800 w 1972733"/>
              <a:gd name="connsiteY24" fmla="*/ 508000 h 915177"/>
              <a:gd name="connsiteX25" fmla="*/ 1041400 w 1972733"/>
              <a:gd name="connsiteY25" fmla="*/ 524933 h 915177"/>
              <a:gd name="connsiteX26" fmla="*/ 1007533 w 1972733"/>
              <a:gd name="connsiteY26" fmla="*/ 567266 h 915177"/>
              <a:gd name="connsiteX27" fmla="*/ 990600 w 1972733"/>
              <a:gd name="connsiteY27" fmla="*/ 592666 h 915177"/>
              <a:gd name="connsiteX28" fmla="*/ 965200 w 1972733"/>
              <a:gd name="connsiteY28" fmla="*/ 601133 h 915177"/>
              <a:gd name="connsiteX29" fmla="*/ 939800 w 1972733"/>
              <a:gd name="connsiteY29" fmla="*/ 618066 h 915177"/>
              <a:gd name="connsiteX30" fmla="*/ 829733 w 1972733"/>
              <a:gd name="connsiteY30" fmla="*/ 635000 h 915177"/>
              <a:gd name="connsiteX31" fmla="*/ 804333 w 1972733"/>
              <a:gd name="connsiteY31" fmla="*/ 651933 h 915177"/>
              <a:gd name="connsiteX32" fmla="*/ 770467 w 1972733"/>
              <a:gd name="connsiteY32" fmla="*/ 702733 h 915177"/>
              <a:gd name="connsiteX33" fmla="*/ 745067 w 1972733"/>
              <a:gd name="connsiteY33" fmla="*/ 711200 h 915177"/>
              <a:gd name="connsiteX34" fmla="*/ 728133 w 1972733"/>
              <a:gd name="connsiteY34" fmla="*/ 728133 h 915177"/>
              <a:gd name="connsiteX35" fmla="*/ 677333 w 1972733"/>
              <a:gd name="connsiteY35" fmla="*/ 753533 h 915177"/>
              <a:gd name="connsiteX36" fmla="*/ 651933 w 1972733"/>
              <a:gd name="connsiteY36" fmla="*/ 778933 h 915177"/>
              <a:gd name="connsiteX37" fmla="*/ 635000 w 1972733"/>
              <a:gd name="connsiteY37" fmla="*/ 804333 h 915177"/>
              <a:gd name="connsiteX38" fmla="*/ 609600 w 1972733"/>
              <a:gd name="connsiteY38" fmla="*/ 812800 h 915177"/>
              <a:gd name="connsiteX39" fmla="*/ 584200 w 1972733"/>
              <a:gd name="connsiteY39" fmla="*/ 829733 h 915177"/>
              <a:gd name="connsiteX40" fmla="*/ 355600 w 1972733"/>
              <a:gd name="connsiteY40" fmla="*/ 821266 h 915177"/>
              <a:gd name="connsiteX41" fmla="*/ 321733 w 1972733"/>
              <a:gd name="connsiteY41" fmla="*/ 812800 h 915177"/>
              <a:gd name="connsiteX42" fmla="*/ 220133 w 1972733"/>
              <a:gd name="connsiteY42" fmla="*/ 821266 h 915177"/>
              <a:gd name="connsiteX43" fmla="*/ 186267 w 1972733"/>
              <a:gd name="connsiteY43" fmla="*/ 829733 h 915177"/>
              <a:gd name="connsiteX44" fmla="*/ 169333 w 1972733"/>
              <a:gd name="connsiteY44" fmla="*/ 846666 h 915177"/>
              <a:gd name="connsiteX45" fmla="*/ 143933 w 1972733"/>
              <a:gd name="connsiteY45" fmla="*/ 855133 h 915177"/>
              <a:gd name="connsiteX46" fmla="*/ 93133 w 1972733"/>
              <a:gd name="connsiteY46" fmla="*/ 889000 h 915177"/>
              <a:gd name="connsiteX47" fmla="*/ 42333 w 1972733"/>
              <a:gd name="connsiteY47" fmla="*/ 914400 h 915177"/>
              <a:gd name="connsiteX48" fmla="*/ 0 w 1972733"/>
              <a:gd name="connsiteY48" fmla="*/ 914400 h 91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972733" h="915177">
                <a:moveTo>
                  <a:pt x="1972733" y="0"/>
                </a:moveTo>
                <a:cubicBezTo>
                  <a:pt x="1941689" y="2822"/>
                  <a:pt x="1910459" y="4058"/>
                  <a:pt x="1879600" y="8466"/>
                </a:cubicBezTo>
                <a:cubicBezTo>
                  <a:pt x="1870765" y="9728"/>
                  <a:pt x="1860511" y="10622"/>
                  <a:pt x="1854200" y="16933"/>
                </a:cubicBezTo>
                <a:cubicBezTo>
                  <a:pt x="1847889" y="23244"/>
                  <a:pt x="1852044" y="36022"/>
                  <a:pt x="1845733" y="42333"/>
                </a:cubicBezTo>
                <a:cubicBezTo>
                  <a:pt x="1841683" y="46383"/>
                  <a:pt x="1786763" y="59192"/>
                  <a:pt x="1786467" y="59266"/>
                </a:cubicBezTo>
                <a:cubicBezTo>
                  <a:pt x="1772811" y="72922"/>
                  <a:pt x="1762825" y="85122"/>
                  <a:pt x="1744133" y="93133"/>
                </a:cubicBezTo>
                <a:cubicBezTo>
                  <a:pt x="1733438" y="97717"/>
                  <a:pt x="1721412" y="98256"/>
                  <a:pt x="1710267" y="101600"/>
                </a:cubicBezTo>
                <a:cubicBezTo>
                  <a:pt x="1693171" y="106729"/>
                  <a:pt x="1659467" y="118533"/>
                  <a:pt x="1659467" y="118533"/>
                </a:cubicBezTo>
                <a:lnTo>
                  <a:pt x="1617133" y="160866"/>
                </a:lnTo>
                <a:cubicBezTo>
                  <a:pt x="1611488" y="166511"/>
                  <a:pt x="1607773" y="175276"/>
                  <a:pt x="1600200" y="177800"/>
                </a:cubicBezTo>
                <a:lnTo>
                  <a:pt x="1574800" y="186266"/>
                </a:lnTo>
                <a:cubicBezTo>
                  <a:pt x="1563511" y="197555"/>
                  <a:pt x="1549789" y="206849"/>
                  <a:pt x="1540933" y="220133"/>
                </a:cubicBezTo>
                <a:cubicBezTo>
                  <a:pt x="1535289" y="228600"/>
                  <a:pt x="1531195" y="238338"/>
                  <a:pt x="1524000" y="245533"/>
                </a:cubicBezTo>
                <a:cubicBezTo>
                  <a:pt x="1516805" y="252728"/>
                  <a:pt x="1506326" y="255844"/>
                  <a:pt x="1498600" y="262466"/>
                </a:cubicBezTo>
                <a:cubicBezTo>
                  <a:pt x="1486478" y="272856"/>
                  <a:pt x="1476022" y="285044"/>
                  <a:pt x="1464733" y="296333"/>
                </a:cubicBezTo>
                <a:cubicBezTo>
                  <a:pt x="1456266" y="304800"/>
                  <a:pt x="1449296" y="315091"/>
                  <a:pt x="1439333" y="321733"/>
                </a:cubicBezTo>
                <a:cubicBezTo>
                  <a:pt x="1430866" y="327377"/>
                  <a:pt x="1421591" y="331965"/>
                  <a:pt x="1413933" y="338666"/>
                </a:cubicBezTo>
                <a:cubicBezTo>
                  <a:pt x="1354063" y="391052"/>
                  <a:pt x="1395553" y="373016"/>
                  <a:pt x="1346200" y="389466"/>
                </a:cubicBezTo>
                <a:cubicBezTo>
                  <a:pt x="1340556" y="395111"/>
                  <a:pt x="1336604" y="403256"/>
                  <a:pt x="1329267" y="406400"/>
                </a:cubicBezTo>
                <a:cubicBezTo>
                  <a:pt x="1316040" y="412069"/>
                  <a:pt x="1301092" y="412292"/>
                  <a:pt x="1286933" y="414866"/>
                </a:cubicBezTo>
                <a:cubicBezTo>
                  <a:pt x="1210830" y="428703"/>
                  <a:pt x="1262158" y="416826"/>
                  <a:pt x="1202267" y="431800"/>
                </a:cubicBezTo>
                <a:cubicBezTo>
                  <a:pt x="1196622" y="437444"/>
                  <a:pt x="1192473" y="445163"/>
                  <a:pt x="1185333" y="448733"/>
                </a:cubicBezTo>
                <a:cubicBezTo>
                  <a:pt x="1169368" y="456715"/>
                  <a:pt x="1134533" y="465666"/>
                  <a:pt x="1134533" y="465666"/>
                </a:cubicBezTo>
                <a:cubicBezTo>
                  <a:pt x="1095100" y="505101"/>
                  <a:pt x="1146149" y="459858"/>
                  <a:pt x="1083733" y="491066"/>
                </a:cubicBezTo>
                <a:cubicBezTo>
                  <a:pt x="1076593" y="494636"/>
                  <a:pt x="1073033" y="503013"/>
                  <a:pt x="1066800" y="508000"/>
                </a:cubicBezTo>
                <a:cubicBezTo>
                  <a:pt x="1058854" y="514357"/>
                  <a:pt x="1049867" y="519289"/>
                  <a:pt x="1041400" y="524933"/>
                </a:cubicBezTo>
                <a:cubicBezTo>
                  <a:pt x="989282" y="603111"/>
                  <a:pt x="1055790" y="506945"/>
                  <a:pt x="1007533" y="567266"/>
                </a:cubicBezTo>
                <a:cubicBezTo>
                  <a:pt x="1001176" y="575212"/>
                  <a:pt x="998546" y="586309"/>
                  <a:pt x="990600" y="592666"/>
                </a:cubicBezTo>
                <a:cubicBezTo>
                  <a:pt x="983631" y="598241"/>
                  <a:pt x="973182" y="597142"/>
                  <a:pt x="965200" y="601133"/>
                </a:cubicBezTo>
                <a:cubicBezTo>
                  <a:pt x="956099" y="605684"/>
                  <a:pt x="948901" y="613515"/>
                  <a:pt x="939800" y="618066"/>
                </a:cubicBezTo>
                <a:cubicBezTo>
                  <a:pt x="909286" y="633323"/>
                  <a:pt x="854020" y="632571"/>
                  <a:pt x="829733" y="635000"/>
                </a:cubicBezTo>
                <a:cubicBezTo>
                  <a:pt x="821266" y="640644"/>
                  <a:pt x="811034" y="644275"/>
                  <a:pt x="804333" y="651933"/>
                </a:cubicBezTo>
                <a:cubicBezTo>
                  <a:pt x="790932" y="667249"/>
                  <a:pt x="789774" y="696297"/>
                  <a:pt x="770467" y="702733"/>
                </a:cubicBezTo>
                <a:lnTo>
                  <a:pt x="745067" y="711200"/>
                </a:lnTo>
                <a:cubicBezTo>
                  <a:pt x="739422" y="716844"/>
                  <a:pt x="734978" y="724026"/>
                  <a:pt x="728133" y="728133"/>
                </a:cubicBezTo>
                <a:cubicBezTo>
                  <a:pt x="673588" y="760860"/>
                  <a:pt x="732383" y="707658"/>
                  <a:pt x="677333" y="753533"/>
                </a:cubicBezTo>
                <a:cubicBezTo>
                  <a:pt x="668135" y="761198"/>
                  <a:pt x="659598" y="769735"/>
                  <a:pt x="651933" y="778933"/>
                </a:cubicBezTo>
                <a:cubicBezTo>
                  <a:pt x="645419" y="786750"/>
                  <a:pt x="642946" y="797976"/>
                  <a:pt x="635000" y="804333"/>
                </a:cubicBezTo>
                <a:cubicBezTo>
                  <a:pt x="628031" y="809908"/>
                  <a:pt x="617582" y="808809"/>
                  <a:pt x="609600" y="812800"/>
                </a:cubicBezTo>
                <a:cubicBezTo>
                  <a:pt x="600499" y="817351"/>
                  <a:pt x="592667" y="824089"/>
                  <a:pt x="584200" y="829733"/>
                </a:cubicBezTo>
                <a:cubicBezTo>
                  <a:pt x="508000" y="826911"/>
                  <a:pt x="431694" y="826175"/>
                  <a:pt x="355600" y="821266"/>
                </a:cubicBezTo>
                <a:cubicBezTo>
                  <a:pt x="343988" y="820517"/>
                  <a:pt x="333369" y="812800"/>
                  <a:pt x="321733" y="812800"/>
                </a:cubicBezTo>
                <a:cubicBezTo>
                  <a:pt x="287749" y="812800"/>
                  <a:pt x="254000" y="818444"/>
                  <a:pt x="220133" y="821266"/>
                </a:cubicBezTo>
                <a:cubicBezTo>
                  <a:pt x="208844" y="824088"/>
                  <a:pt x="196675" y="824529"/>
                  <a:pt x="186267" y="829733"/>
                </a:cubicBezTo>
                <a:cubicBezTo>
                  <a:pt x="179127" y="833303"/>
                  <a:pt x="176178" y="842559"/>
                  <a:pt x="169333" y="846666"/>
                </a:cubicBezTo>
                <a:cubicBezTo>
                  <a:pt x="161680" y="851258"/>
                  <a:pt x="152400" y="852311"/>
                  <a:pt x="143933" y="855133"/>
                </a:cubicBezTo>
                <a:cubicBezTo>
                  <a:pt x="95784" y="903282"/>
                  <a:pt x="142144" y="864494"/>
                  <a:pt x="93133" y="889000"/>
                </a:cubicBezTo>
                <a:cubicBezTo>
                  <a:pt x="67924" y="901605"/>
                  <a:pt x="70706" y="910853"/>
                  <a:pt x="42333" y="914400"/>
                </a:cubicBezTo>
                <a:cubicBezTo>
                  <a:pt x="28331" y="916150"/>
                  <a:pt x="14111" y="914400"/>
                  <a:pt x="0" y="91440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6855842" y="2421413"/>
            <a:ext cx="584742" cy="321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ARS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517072" y="5636451"/>
            <a:ext cx="685034" cy="321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SWIR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3" name="Bild 2" descr="melt_mode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33"/>
          <a:stretch/>
        </p:blipFill>
        <p:spPr>
          <a:xfrm>
            <a:off x="203199" y="1040756"/>
            <a:ext cx="3787611" cy="293434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03199" y="3773285"/>
            <a:ext cx="1688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(after </a:t>
            </a:r>
            <a:r>
              <a:rPr lang="de-DE" sz="1000" dirty="0" err="1" smtClean="0"/>
              <a:t>Bown</a:t>
            </a:r>
            <a:r>
              <a:rPr lang="de-DE" sz="1000" dirty="0" smtClean="0"/>
              <a:t> &amp; White 1994)</a:t>
            </a:r>
            <a:endParaRPr lang="de-DE" sz="1000" dirty="0"/>
          </a:p>
        </p:txBody>
      </p:sp>
      <p:sp>
        <p:nvSpPr>
          <p:cNvPr id="6" name="Textfeld 5"/>
          <p:cNvSpPr txBox="1"/>
          <p:nvPr/>
        </p:nvSpPr>
        <p:spPr>
          <a:xfrm>
            <a:off x="5104610" y="956962"/>
            <a:ext cx="3150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ACE5"/>
                </a:solidFill>
                <a:sym typeface="Wingdings"/>
              </a:rPr>
              <a:t> </a:t>
            </a:r>
            <a:r>
              <a:rPr lang="de-DE" b="1" dirty="0" err="1" smtClean="0">
                <a:solidFill>
                  <a:srgbClr val="00ACE5"/>
                </a:solidFill>
              </a:rPr>
              <a:t>models</a:t>
            </a:r>
            <a:r>
              <a:rPr lang="de-DE" b="1" dirty="0" smtClean="0">
                <a:solidFill>
                  <a:srgbClr val="00ACE5"/>
                </a:solidFill>
              </a:rPr>
              <a:t> </a:t>
            </a:r>
            <a:r>
              <a:rPr lang="de-DE" b="1" dirty="0" err="1" smtClean="0">
                <a:solidFill>
                  <a:srgbClr val="00ACE5"/>
                </a:solidFill>
              </a:rPr>
              <a:t>may</a:t>
            </a:r>
            <a:r>
              <a:rPr lang="de-DE" b="1" dirty="0" smtClean="0">
                <a:solidFill>
                  <a:srgbClr val="00ACE5"/>
                </a:solidFill>
              </a:rPr>
              <a:t> not </a:t>
            </a:r>
            <a:r>
              <a:rPr lang="de-DE" b="1" dirty="0" err="1" smtClean="0">
                <a:solidFill>
                  <a:srgbClr val="00ACE5"/>
                </a:solidFill>
              </a:rPr>
              <a:t>apply</a:t>
            </a:r>
            <a:endParaRPr lang="de-DE" b="1" dirty="0" smtClean="0">
              <a:solidFill>
                <a:srgbClr val="00ACE5"/>
              </a:solidFill>
            </a:endParaRPr>
          </a:p>
          <a:p>
            <a:r>
              <a:rPr lang="de-DE" b="1" dirty="0" smtClean="0">
                <a:solidFill>
                  <a:srgbClr val="00ACE5"/>
                </a:solidFill>
                <a:sym typeface="Wingdings"/>
              </a:rPr>
              <a:t> </a:t>
            </a:r>
            <a:r>
              <a:rPr lang="de-DE" b="1" dirty="0" smtClean="0">
                <a:solidFill>
                  <a:srgbClr val="00ACE5"/>
                </a:solidFill>
              </a:rPr>
              <a:t>remote </a:t>
            </a:r>
            <a:r>
              <a:rPr lang="de-DE" b="1" dirty="0" err="1" smtClean="0">
                <a:solidFill>
                  <a:srgbClr val="00ACE5"/>
                </a:solidFill>
              </a:rPr>
              <a:t>survey</a:t>
            </a:r>
            <a:r>
              <a:rPr lang="de-DE" b="1" dirty="0" smtClean="0">
                <a:solidFill>
                  <a:srgbClr val="00ACE5"/>
                </a:solidFill>
              </a:rPr>
              <a:t> </a:t>
            </a:r>
            <a:r>
              <a:rPr lang="de-DE" b="1" dirty="0" err="1" smtClean="0">
                <a:solidFill>
                  <a:srgbClr val="00ACE5"/>
                </a:solidFill>
              </a:rPr>
              <a:t>locations</a:t>
            </a:r>
            <a:endParaRPr lang="de-DE" b="1" dirty="0">
              <a:solidFill>
                <a:srgbClr val="00ACE5"/>
              </a:solidFill>
            </a:endParaRPr>
          </a:p>
        </p:txBody>
      </p:sp>
      <p:sp>
        <p:nvSpPr>
          <p:cNvPr id="4" name="Rechtwinkliges Dreieck 3"/>
          <p:cNvSpPr/>
          <p:nvPr/>
        </p:nvSpPr>
        <p:spPr>
          <a:xfrm rot="10800000" flipH="1">
            <a:off x="584199" y="1603292"/>
            <a:ext cx="2159001" cy="1330407"/>
          </a:xfrm>
          <a:prstGeom prst="rtTriangle">
            <a:avLst/>
          </a:prstGeom>
          <a:solidFill>
            <a:srgbClr val="00ACE5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915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1" grpId="0"/>
      <p:bldP spid="22" grpId="0"/>
      <p:bldP spid="6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rgbClr val="4B4B4B"/>
                </a:solidFill>
              </a:rPr>
              <a:t>Presence of melt underneath volcano?</a:t>
            </a:r>
            <a:endParaRPr lang="en-GB" sz="2800" dirty="0">
              <a:solidFill>
                <a:srgbClr val="4B4B4B"/>
              </a:solidFill>
            </a:endParaRPr>
          </a:p>
        </p:txBody>
      </p:sp>
      <p:pic>
        <p:nvPicPr>
          <p:cNvPr id="7" name="Bild 6" descr="RHUM_RUM_MODEL_01_ver1_it_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7" r="17767" b="27408"/>
          <a:stretch/>
        </p:blipFill>
        <p:spPr>
          <a:xfrm>
            <a:off x="3660195" y="1040756"/>
            <a:ext cx="5483805" cy="567960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79401" y="4867194"/>
            <a:ext cx="338079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rgbClr val="003E6E"/>
                </a:solidFill>
              </a:rPr>
              <a:t>Segment 8 volcano</a:t>
            </a:r>
          </a:p>
          <a:p>
            <a:pPr marL="285750" indent="-285750">
              <a:buFont typeface="Arial"/>
              <a:buChar char="•"/>
            </a:pPr>
            <a:r>
              <a:rPr lang="en-GB" b="1" dirty="0" err="1" smtClean="0">
                <a:solidFill>
                  <a:srgbClr val="003E6E"/>
                </a:solidFill>
              </a:rPr>
              <a:t>teleseismic</a:t>
            </a:r>
            <a:r>
              <a:rPr lang="en-GB" b="1" dirty="0" smtClean="0">
                <a:solidFill>
                  <a:srgbClr val="003E6E"/>
                </a:solidFill>
              </a:rPr>
              <a:t> swarms 1996-2002</a:t>
            </a:r>
          </a:p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rgbClr val="003E6E"/>
                </a:solidFill>
              </a:rPr>
              <a:t>8 OBS 2012-2013</a:t>
            </a:r>
          </a:p>
          <a:p>
            <a:endParaRPr lang="en-GB" dirty="0"/>
          </a:p>
          <a:p>
            <a:r>
              <a:rPr lang="en-GB" sz="1400" dirty="0" smtClean="0"/>
              <a:t>(</a:t>
            </a:r>
            <a:r>
              <a:rPr lang="en-GB" sz="1400" dirty="0" err="1" smtClean="0"/>
              <a:t>Schmid</a:t>
            </a:r>
            <a:r>
              <a:rPr lang="en-GB" sz="1400" dirty="0" smtClean="0"/>
              <a:t> et al., Sci. Rep., 2017)</a:t>
            </a:r>
            <a:endParaRPr lang="en-GB" sz="1400" dirty="0"/>
          </a:p>
        </p:txBody>
      </p:sp>
      <p:pic>
        <p:nvPicPr>
          <p:cNvPr id="9" name="Bild 8" descr="seg8_basis_top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44"/>
          <a:stretch/>
        </p:blipFill>
        <p:spPr>
          <a:xfrm>
            <a:off x="1" y="1409700"/>
            <a:ext cx="3957876" cy="332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 descr="Spec.Analysis_DP.RUM48.--.all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8"/>
          <a:stretch/>
        </p:blipFill>
        <p:spPr>
          <a:xfrm rot="5400000">
            <a:off x="93797" y="796130"/>
            <a:ext cx="4529471" cy="4792049"/>
          </a:xfrm>
          <a:prstGeom prst="rect">
            <a:avLst/>
          </a:prstGeom>
        </p:spPr>
      </p:pic>
      <p:pic>
        <p:nvPicPr>
          <p:cNvPr id="3" name="Bild 2" descr="intrus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57" y="1040756"/>
            <a:ext cx="4166459" cy="48252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200" dirty="0" smtClean="0">
                <a:solidFill>
                  <a:srgbClr val="4B4B4B"/>
                </a:solidFill>
              </a:rPr>
              <a:t>Diking – 16 years after begin of </a:t>
            </a:r>
            <a:r>
              <a:rPr lang="en-GB" sz="2200" dirty="0" err="1" smtClean="0">
                <a:solidFill>
                  <a:srgbClr val="4B4B4B"/>
                </a:solidFill>
              </a:rPr>
              <a:t>teleseismic</a:t>
            </a:r>
            <a:r>
              <a:rPr lang="en-GB" sz="2200" dirty="0" smtClean="0">
                <a:solidFill>
                  <a:srgbClr val="4B4B4B"/>
                </a:solidFill>
              </a:rPr>
              <a:t> episode</a:t>
            </a:r>
            <a:endParaRPr lang="en-GB" sz="2200" dirty="0">
              <a:solidFill>
                <a:srgbClr val="4B4B4B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 rot="20469660">
            <a:off x="7479568" y="2356007"/>
            <a:ext cx="1017720" cy="38666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6265543" y="3191652"/>
            <a:ext cx="76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Seg8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7976095" y="2822823"/>
            <a:ext cx="76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Seg7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 rot="532568">
            <a:off x="5178007" y="2602932"/>
            <a:ext cx="1030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AVR</a:t>
            </a:r>
            <a:endParaRPr lang="en-GB" sz="1200" dirty="0"/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5162806" y="2862198"/>
            <a:ext cx="667374" cy="955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 rot="20394959">
            <a:off x="7475457" y="3006986"/>
            <a:ext cx="2530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800000"/>
                </a:solidFill>
              </a:rPr>
              <a:t>diking !!</a:t>
            </a:r>
            <a:endParaRPr lang="en-GB" b="1" dirty="0">
              <a:solidFill>
                <a:srgbClr val="80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60746" y="3053655"/>
            <a:ext cx="2960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cumulative number of </a:t>
            </a:r>
            <a:r>
              <a:rPr lang="en-GB" sz="1200" dirty="0" err="1" smtClean="0"/>
              <a:t>eq</a:t>
            </a:r>
            <a:r>
              <a:rPr lang="en-GB" sz="1200" dirty="0" smtClean="0"/>
              <a:t> &lt; 10 km of R48</a:t>
            </a:r>
            <a:endParaRPr lang="en-GB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2147867" y="5471208"/>
            <a:ext cx="979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swarms</a:t>
            </a:r>
            <a:endParaRPr lang="en-GB" dirty="0"/>
          </a:p>
        </p:txBody>
      </p:sp>
      <p:cxnSp>
        <p:nvCxnSpPr>
          <p:cNvPr id="22" name="Gerade Verbindung mit Pfeil 21"/>
          <p:cNvCxnSpPr/>
          <p:nvPr/>
        </p:nvCxnSpPr>
        <p:spPr>
          <a:xfrm flipV="1">
            <a:off x="1795100" y="5171264"/>
            <a:ext cx="1" cy="6408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 flipV="1">
            <a:off x="3509353" y="5171265"/>
            <a:ext cx="11759" cy="6408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1795100" y="1832715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intrusion tremor</a:t>
            </a:r>
            <a:endParaRPr lang="en-GB" dirty="0"/>
          </a:p>
        </p:txBody>
      </p:sp>
      <p:cxnSp>
        <p:nvCxnSpPr>
          <p:cNvPr id="29" name="Gerade Verbindung mit Pfeil 28"/>
          <p:cNvCxnSpPr/>
          <p:nvPr/>
        </p:nvCxnSpPr>
        <p:spPr>
          <a:xfrm flipH="1">
            <a:off x="1693279" y="2202047"/>
            <a:ext cx="101821" cy="3817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3521112" y="2202047"/>
            <a:ext cx="62195" cy="3817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577886" y="4518634"/>
            <a:ext cx="95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accent6"/>
                </a:solidFill>
              </a:rPr>
              <a:t>january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868121" y="5496653"/>
            <a:ext cx="62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EC7EFF"/>
                </a:solidFill>
              </a:rPr>
              <a:t>april</a:t>
            </a:r>
            <a:endParaRPr lang="en-GB" dirty="0">
              <a:solidFill>
                <a:srgbClr val="EC7E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96857" y="5840540"/>
            <a:ext cx="8915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è"/>
            </a:pPr>
            <a:r>
              <a:rPr lang="en-GB" b="1" dirty="0" smtClean="0">
                <a:solidFill>
                  <a:srgbClr val="003E6E"/>
                </a:solidFill>
                <a:sym typeface="Wingdings"/>
              </a:rPr>
              <a:t>extended phases of magmatic activity</a:t>
            </a:r>
          </a:p>
          <a:p>
            <a:r>
              <a:rPr lang="en-GB" b="1" dirty="0">
                <a:solidFill>
                  <a:srgbClr val="003E6E"/>
                </a:solidFill>
                <a:sym typeface="Wingdings"/>
              </a:rPr>
              <a:t>	</a:t>
            </a:r>
            <a:r>
              <a:rPr lang="en-GB" b="1" dirty="0" smtClean="0">
                <a:solidFill>
                  <a:srgbClr val="003E6E"/>
                </a:solidFill>
                <a:sym typeface="Wingdings"/>
              </a:rPr>
              <a:t>(comparable to East Africa; </a:t>
            </a:r>
            <a:r>
              <a:rPr lang="en-GB" b="1" dirty="0" err="1" smtClean="0">
                <a:solidFill>
                  <a:srgbClr val="003E6E"/>
                </a:solidFill>
                <a:sym typeface="Wingdings"/>
              </a:rPr>
              <a:t>Krafla</a:t>
            </a:r>
            <a:r>
              <a:rPr lang="en-GB" b="1" dirty="0" smtClean="0">
                <a:solidFill>
                  <a:srgbClr val="003E6E"/>
                </a:solidFill>
                <a:sym typeface="Wingdings"/>
              </a:rPr>
              <a:t> episodes)</a:t>
            </a:r>
            <a:endParaRPr lang="en-GB" b="1" dirty="0">
              <a:solidFill>
                <a:srgbClr val="003E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4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Intrusion tremor, SWIR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4" name="Bild 3" descr="tremor_april_20day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r="7083"/>
          <a:stretch/>
        </p:blipFill>
        <p:spPr>
          <a:xfrm>
            <a:off x="93842" y="1435100"/>
            <a:ext cx="9050158" cy="350227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96950" y="5305335"/>
            <a:ext cx="184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earthquake swarm</a:t>
            </a:r>
          </a:p>
          <a:p>
            <a:r>
              <a:rPr lang="en-GB" dirty="0" smtClean="0"/>
              <a:t>23.4. + 24.4.2013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6564953" y="4814669"/>
            <a:ext cx="1801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tidal modulation</a:t>
            </a:r>
          </a:p>
          <a:p>
            <a:r>
              <a:rPr lang="en-GB" dirty="0" smtClean="0"/>
              <a:t>of tremor</a:t>
            </a:r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3035300" y="3162300"/>
            <a:ext cx="176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monochromatic</a:t>
            </a:r>
            <a:endParaRPr lang="en-GB" dirty="0"/>
          </a:p>
        </p:txBody>
      </p:sp>
      <p:cxnSp>
        <p:nvCxnSpPr>
          <p:cNvPr id="15" name="Gerade Verbindung mit Pfeil 14"/>
          <p:cNvCxnSpPr>
            <a:stCxn id="11" idx="3"/>
          </p:cNvCxnSpPr>
          <p:nvPr/>
        </p:nvCxnSpPr>
        <p:spPr>
          <a:xfrm>
            <a:off x="4797922" y="3346966"/>
            <a:ext cx="548778" cy="3106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11" idx="1"/>
          </p:cNvCxnSpPr>
          <p:nvPr/>
        </p:nvCxnSpPr>
        <p:spPr>
          <a:xfrm>
            <a:off x="3035300" y="3346966"/>
            <a:ext cx="279400" cy="729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2006600" y="4686300"/>
            <a:ext cx="88900" cy="520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>
            <a:stCxn id="6" idx="1"/>
          </p:cNvCxnSpPr>
          <p:nvPr/>
        </p:nvCxnSpPr>
        <p:spPr>
          <a:xfrm flipH="1" flipV="1">
            <a:off x="5486400" y="4406900"/>
            <a:ext cx="1078553" cy="7309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3035300" y="56642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ACE5"/>
                </a:solidFill>
              </a:rPr>
              <a:t>Rare observation of submarine spreading episode</a:t>
            </a:r>
          </a:p>
          <a:p>
            <a:r>
              <a:rPr lang="en-GB" b="1" dirty="0" smtClean="0">
                <a:solidFill>
                  <a:srgbClr val="00ACE5"/>
                </a:solidFill>
              </a:rPr>
              <a:t>with OBS – detailed study to follow</a:t>
            </a:r>
            <a:endParaRPr lang="en-GB" b="1" dirty="0">
              <a:solidFill>
                <a:srgbClr val="00AC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5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200" dirty="0" smtClean="0">
                <a:solidFill>
                  <a:srgbClr val="4B4B4B"/>
                </a:solidFill>
              </a:rPr>
              <a:t>Active spreading at an ultraslow magmatic centre</a:t>
            </a:r>
            <a:endParaRPr lang="en-GB" sz="2200" dirty="0">
              <a:solidFill>
                <a:srgbClr val="4B4B4B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96857" y="5840540"/>
            <a:ext cx="891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3E6E"/>
                </a:solidFill>
              </a:rPr>
              <a:t>Subordinate neighbouring magmatic segments fed by the same source?</a:t>
            </a:r>
            <a:endParaRPr lang="en-GB" b="1" dirty="0">
              <a:solidFill>
                <a:srgbClr val="003E6E"/>
              </a:solidFill>
            </a:endParaRPr>
          </a:p>
        </p:txBody>
      </p:sp>
      <p:pic>
        <p:nvPicPr>
          <p:cNvPr id="5" name="Bild 4" descr="RR_tomo_conceptual_ske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8422008" cy="37338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5500" y="5077599"/>
            <a:ext cx="363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rgbClr val="BCBDBF"/>
                </a:solidFill>
              </a:rPr>
              <a:t>(</a:t>
            </a:r>
            <a:r>
              <a:rPr lang="en-GB" sz="1200" dirty="0" err="1" smtClean="0">
                <a:solidFill>
                  <a:srgbClr val="BCBDBF"/>
                </a:solidFill>
              </a:rPr>
              <a:t>Schmid</a:t>
            </a:r>
            <a:r>
              <a:rPr lang="en-GB" sz="1200" dirty="0" smtClean="0">
                <a:solidFill>
                  <a:srgbClr val="BCBDBF"/>
                </a:solidFill>
              </a:rPr>
              <a:t> et al., Sci. Rep., 2017)</a:t>
            </a:r>
            <a:endParaRPr lang="en-GB" sz="1200" dirty="0">
              <a:solidFill>
                <a:srgbClr val="BCBD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1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400" dirty="0" smtClean="0">
                <a:solidFill>
                  <a:schemeClr val="tx2"/>
                </a:solidFill>
              </a:rPr>
              <a:t>Spreading episodes at ultraslow ridges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57199" y="1272994"/>
            <a:ext cx="8597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è"/>
            </a:pPr>
            <a:r>
              <a:rPr lang="en-GB" b="1" dirty="0" err="1" smtClean="0">
                <a:solidFill>
                  <a:srgbClr val="4B4B4B"/>
                </a:solidFill>
                <a:sym typeface="Wingdings"/>
              </a:rPr>
              <a:t>Teleseismic</a:t>
            </a:r>
            <a:r>
              <a:rPr lang="en-GB" b="1" dirty="0" smtClean="0">
                <a:solidFill>
                  <a:srgbClr val="4B4B4B"/>
                </a:solidFill>
                <a:sym typeface="Wingdings"/>
              </a:rPr>
              <a:t> earthquake swarms with M&gt;5 events </a:t>
            </a:r>
            <a:r>
              <a:rPr lang="en-GB" b="1" dirty="0" err="1" smtClean="0">
                <a:solidFill>
                  <a:srgbClr val="4B4B4B"/>
                </a:solidFill>
                <a:sym typeface="Wingdings"/>
              </a:rPr>
              <a:t>preceed</a:t>
            </a:r>
            <a:r>
              <a:rPr lang="en-GB" b="1" dirty="0" smtClean="0">
                <a:solidFill>
                  <a:srgbClr val="4B4B4B"/>
                </a:solidFill>
                <a:sym typeface="Wingdings"/>
              </a:rPr>
              <a:t> spreading episodes</a:t>
            </a:r>
          </a:p>
          <a:p>
            <a:pPr marL="285750" indent="-285750">
              <a:buFont typeface="Wingdings" charset="0"/>
              <a:buChar char="è"/>
            </a:pPr>
            <a:r>
              <a:rPr lang="en-GB" b="1" dirty="0" smtClean="0">
                <a:solidFill>
                  <a:srgbClr val="4B4B4B"/>
                </a:solidFill>
                <a:sym typeface="Wingdings"/>
              </a:rPr>
              <a:t>stress release in thick brittle lithosphere, triggered by </a:t>
            </a:r>
            <a:r>
              <a:rPr lang="en-GB" b="1" dirty="0" err="1" smtClean="0">
                <a:solidFill>
                  <a:srgbClr val="4B4B4B"/>
                </a:solidFill>
                <a:sym typeface="Wingdings"/>
              </a:rPr>
              <a:t>magmatism</a:t>
            </a:r>
            <a:endParaRPr lang="en-GB" b="1" dirty="0" smtClean="0">
              <a:solidFill>
                <a:srgbClr val="4B4B4B"/>
              </a:solidFill>
              <a:sym typeface="Wingdings"/>
            </a:endParaRPr>
          </a:p>
          <a:p>
            <a:pPr marL="285750" indent="-285750">
              <a:buFont typeface="Wingdings" charset="0"/>
              <a:buChar char="è"/>
            </a:pPr>
            <a:r>
              <a:rPr lang="en-GB" b="1" dirty="0" smtClean="0">
                <a:solidFill>
                  <a:srgbClr val="4B4B4B"/>
                </a:solidFill>
                <a:sym typeface="Wingdings"/>
              </a:rPr>
              <a:t>magmatic phase with weak seismicity, long-lasting, aseismic feeder zone</a:t>
            </a:r>
          </a:p>
          <a:p>
            <a:pPr marL="285750" indent="-285750">
              <a:buFont typeface="Wingdings" charset="0"/>
              <a:buChar char="è"/>
            </a:pPr>
            <a:r>
              <a:rPr lang="en-GB" b="1" dirty="0" smtClean="0">
                <a:solidFill>
                  <a:srgbClr val="4B4B4B"/>
                </a:solidFill>
                <a:sym typeface="Wingdings"/>
              </a:rPr>
              <a:t>explosive volcanism possible</a:t>
            </a:r>
          </a:p>
        </p:txBody>
      </p:sp>
      <p:pic>
        <p:nvPicPr>
          <p:cNvPr id="7" name="Bild 6" descr="swarms_volcanoe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77322"/>
            <a:ext cx="6766806" cy="316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0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8880" y="434260"/>
            <a:ext cx="9033120" cy="660734"/>
          </a:xfrm>
        </p:spPr>
        <p:txBody>
          <a:bodyPr/>
          <a:lstStyle/>
          <a:p>
            <a:r>
              <a:rPr lang="de-DE" sz="2400" dirty="0" smtClean="0">
                <a:solidFill>
                  <a:srgbClr val="4B4B4B"/>
                </a:solidFill>
              </a:rPr>
              <a:t>Summary</a:t>
            </a:r>
            <a:br>
              <a:rPr lang="de-DE" sz="2400" dirty="0" smtClean="0">
                <a:solidFill>
                  <a:srgbClr val="4B4B4B"/>
                </a:solidFill>
              </a:rPr>
            </a:br>
            <a:r>
              <a:rPr lang="de-DE" sz="2400" dirty="0" smtClean="0">
                <a:solidFill>
                  <a:srgbClr val="004378"/>
                </a:solidFill>
              </a:rPr>
              <a:t/>
            </a:r>
            <a:br>
              <a:rPr lang="de-DE" sz="2400" dirty="0" smtClean="0">
                <a:solidFill>
                  <a:srgbClr val="004378"/>
                </a:solidFill>
              </a:rPr>
            </a:br>
            <a:r>
              <a:rPr lang="de-DE" sz="2400" dirty="0" smtClean="0">
                <a:solidFill>
                  <a:srgbClr val="004378"/>
                </a:solidFill>
              </a:rPr>
              <a:t>  </a:t>
            </a:r>
            <a:r>
              <a:rPr lang="de-DE" sz="2000" dirty="0" err="1" smtClean="0">
                <a:solidFill>
                  <a:srgbClr val="004378"/>
                </a:solidFill>
              </a:rPr>
              <a:t>Conceptual</a:t>
            </a:r>
            <a:r>
              <a:rPr lang="de-DE" sz="2000" dirty="0" smtClean="0">
                <a:solidFill>
                  <a:srgbClr val="004378"/>
                </a:solidFill>
              </a:rPr>
              <a:t> </a:t>
            </a:r>
            <a:r>
              <a:rPr lang="de-DE" sz="2000" dirty="0" err="1" smtClean="0">
                <a:solidFill>
                  <a:srgbClr val="004378"/>
                </a:solidFill>
              </a:rPr>
              <a:t>model</a:t>
            </a:r>
            <a:r>
              <a:rPr lang="de-DE" sz="2000" dirty="0" smtClean="0">
                <a:solidFill>
                  <a:srgbClr val="004378"/>
                </a:solidFill>
              </a:rPr>
              <a:t> </a:t>
            </a:r>
            <a:r>
              <a:rPr lang="de-DE" sz="2000" dirty="0" err="1" smtClean="0">
                <a:solidFill>
                  <a:srgbClr val="004378"/>
                </a:solidFill>
              </a:rPr>
              <a:t>for</a:t>
            </a:r>
            <a:r>
              <a:rPr lang="de-DE" sz="2000" dirty="0" smtClean="0">
                <a:solidFill>
                  <a:srgbClr val="004378"/>
                </a:solidFill>
              </a:rPr>
              <a:t> </a:t>
            </a:r>
            <a:r>
              <a:rPr lang="de-DE" sz="2000" dirty="0" err="1" smtClean="0">
                <a:solidFill>
                  <a:srgbClr val="004378"/>
                </a:solidFill>
              </a:rPr>
              <a:t>ultraslow</a:t>
            </a:r>
            <a:r>
              <a:rPr lang="de-DE" sz="2000" dirty="0" smtClean="0">
                <a:solidFill>
                  <a:srgbClr val="004378"/>
                </a:solidFill>
              </a:rPr>
              <a:t> </a:t>
            </a:r>
            <a:r>
              <a:rPr lang="de-DE" sz="2000" dirty="0" err="1" smtClean="0">
                <a:solidFill>
                  <a:srgbClr val="004378"/>
                </a:solidFill>
              </a:rPr>
              <a:t>lithosphere</a:t>
            </a:r>
            <a:r>
              <a:rPr lang="de-DE" sz="2000" dirty="0">
                <a:solidFill>
                  <a:srgbClr val="004378"/>
                </a:solidFill>
              </a:rPr>
              <a:t> </a:t>
            </a:r>
            <a:r>
              <a:rPr lang="de-DE" sz="2000" dirty="0" err="1" smtClean="0">
                <a:solidFill>
                  <a:srgbClr val="004378"/>
                </a:solidFill>
              </a:rPr>
              <a:t>production</a:t>
            </a:r>
            <a:r>
              <a:rPr lang="de-DE" sz="2000" dirty="0">
                <a:solidFill>
                  <a:srgbClr val="004378"/>
                </a:solidFill>
              </a:rPr>
              <a:t/>
            </a:r>
            <a:br>
              <a:rPr lang="de-DE" sz="2000" dirty="0">
                <a:solidFill>
                  <a:srgbClr val="004378"/>
                </a:solidFill>
              </a:rPr>
            </a:br>
            <a:endParaRPr lang="de-DE" sz="2000" dirty="0">
              <a:solidFill>
                <a:srgbClr val="004378"/>
              </a:solidFill>
            </a:endParaRPr>
          </a:p>
        </p:txBody>
      </p:sp>
      <p:pic>
        <p:nvPicPr>
          <p:cNvPr id="7" name="Bild 6" descr="fig3_swe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825388"/>
            <a:ext cx="8940800" cy="29752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536308" y="1548389"/>
            <a:ext cx="2280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BCBDBF"/>
                </a:solidFill>
              </a:rPr>
              <a:t>(Schlindwein &amp; </a:t>
            </a:r>
            <a:r>
              <a:rPr lang="en-GB" sz="1200" dirty="0" err="1" smtClean="0">
                <a:solidFill>
                  <a:srgbClr val="BCBDBF"/>
                </a:solidFill>
              </a:rPr>
              <a:t>Schmid</a:t>
            </a:r>
            <a:r>
              <a:rPr lang="en-GB" sz="1200" dirty="0" smtClean="0">
                <a:solidFill>
                  <a:srgbClr val="BCBDBF"/>
                </a:solidFill>
              </a:rPr>
              <a:t>, 2016)</a:t>
            </a:r>
            <a:endParaRPr lang="en-GB" sz="1200" dirty="0">
              <a:solidFill>
                <a:srgbClr val="BCBDB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08680" y="4800600"/>
            <a:ext cx="872102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4B4B4B"/>
                </a:solidFill>
              </a:rPr>
              <a:t>peridotite</a:t>
            </a:r>
            <a:r>
              <a:rPr lang="en-GB" dirty="0" smtClean="0">
                <a:solidFill>
                  <a:srgbClr val="4B4B4B"/>
                </a:solidFill>
              </a:rPr>
              <a:t> dominated regions 	</a:t>
            </a:r>
            <a:r>
              <a:rPr lang="en-GB" dirty="0" smtClean="0">
                <a:solidFill>
                  <a:srgbClr val="4B4B4B"/>
                </a:solidFill>
                <a:sym typeface="Wingdings"/>
              </a:rPr>
              <a:t>	lack of seismicity/magnetic anomaly</a:t>
            </a:r>
          </a:p>
          <a:p>
            <a:r>
              <a:rPr lang="en-GB" dirty="0">
                <a:solidFill>
                  <a:srgbClr val="4B4B4B"/>
                </a:solidFill>
                <a:sym typeface="Wingdings"/>
              </a:rPr>
              <a:t>	</a:t>
            </a:r>
            <a:r>
              <a:rPr lang="en-GB" dirty="0" smtClean="0">
                <a:solidFill>
                  <a:srgbClr val="4B4B4B"/>
                </a:solidFill>
                <a:sym typeface="Wingdings"/>
              </a:rPr>
              <a:t>							deep reaching alteration cools lithosphere</a:t>
            </a:r>
          </a:p>
          <a:p>
            <a:r>
              <a:rPr lang="en-GB" dirty="0" smtClean="0">
                <a:solidFill>
                  <a:srgbClr val="4B4B4B"/>
                </a:solidFill>
                <a:sym typeface="Wingdings"/>
              </a:rPr>
              <a:t>basalt dominated regions 		 	brittle deformation, magnetic anomaly</a:t>
            </a:r>
          </a:p>
          <a:p>
            <a:r>
              <a:rPr lang="en-GB" dirty="0">
                <a:solidFill>
                  <a:srgbClr val="4B4B4B"/>
                </a:solidFill>
                <a:sym typeface="Wingdings"/>
              </a:rPr>
              <a:t>	</a:t>
            </a:r>
            <a:r>
              <a:rPr lang="en-GB" dirty="0" smtClean="0">
                <a:solidFill>
                  <a:srgbClr val="4B4B4B"/>
                </a:solidFill>
                <a:sym typeface="Wingdings"/>
              </a:rPr>
              <a:t>							thin lithosphere (many varieties/activity states)</a:t>
            </a:r>
          </a:p>
          <a:p>
            <a:r>
              <a:rPr lang="en-GB" dirty="0" smtClean="0">
                <a:solidFill>
                  <a:srgbClr val="4B4B4B"/>
                </a:solidFill>
                <a:sym typeface="Wingdings"/>
              </a:rPr>
              <a:t>pronounced LAB topography 	 	melt flow along ridge</a:t>
            </a:r>
          </a:p>
          <a:p>
            <a:r>
              <a:rPr lang="en-GB" dirty="0">
                <a:solidFill>
                  <a:srgbClr val="4B4B4B"/>
                </a:solidFill>
                <a:sym typeface="Wingdings"/>
              </a:rPr>
              <a:t>	</a:t>
            </a:r>
            <a:r>
              <a:rPr lang="en-GB" dirty="0" smtClean="0">
                <a:solidFill>
                  <a:srgbClr val="4B4B4B"/>
                </a:solidFill>
                <a:sym typeface="Wingdings"/>
              </a:rPr>
              <a:t>							stable segmentation (</a:t>
            </a:r>
            <a:r>
              <a:rPr lang="en-GB" dirty="0" err="1" smtClean="0">
                <a:solidFill>
                  <a:srgbClr val="4B4B4B"/>
                </a:solidFill>
                <a:sym typeface="Wingdings"/>
              </a:rPr>
              <a:t>Gakkel</a:t>
            </a:r>
            <a:r>
              <a:rPr lang="en-GB" dirty="0" smtClean="0">
                <a:solidFill>
                  <a:srgbClr val="4B4B4B"/>
                </a:solidFill>
                <a:sym typeface="Wingdings"/>
              </a:rPr>
              <a:t> Ridge)</a:t>
            </a:r>
            <a:endParaRPr lang="en-GB" dirty="0">
              <a:solidFill>
                <a:srgbClr val="4B4B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1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21300" y="1186020"/>
            <a:ext cx="3657600" cy="2651840"/>
          </a:xfrm>
        </p:spPr>
        <p:txBody>
          <a:bodyPr/>
          <a:lstStyle/>
          <a:p>
            <a:r>
              <a:rPr lang="de-DE" sz="2400" dirty="0" smtClean="0">
                <a:solidFill>
                  <a:srgbClr val="4B4B4B"/>
                </a:solidFill>
              </a:rPr>
              <a:t>Outlook:</a:t>
            </a:r>
            <a:br>
              <a:rPr lang="de-DE" sz="2400" dirty="0" smtClean="0">
                <a:solidFill>
                  <a:srgbClr val="4B4B4B"/>
                </a:solidFill>
              </a:rPr>
            </a:br>
            <a:r>
              <a:rPr lang="de-DE" sz="2400" dirty="0">
                <a:solidFill>
                  <a:srgbClr val="4B4B4B"/>
                </a:solidFill>
              </a:rPr>
              <a:t/>
            </a:r>
            <a:br>
              <a:rPr lang="de-DE" sz="2400" dirty="0">
                <a:solidFill>
                  <a:srgbClr val="4B4B4B"/>
                </a:solidFill>
              </a:rPr>
            </a:br>
            <a:r>
              <a:rPr lang="de-DE" sz="2400" dirty="0" err="1" smtClean="0">
                <a:solidFill>
                  <a:srgbClr val="4B4B4B"/>
                </a:solidFill>
              </a:rPr>
              <a:t>Ongoing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experiment</a:t>
            </a:r>
            <a:r>
              <a:rPr lang="de-DE" sz="2400" dirty="0" smtClean="0">
                <a:solidFill>
                  <a:srgbClr val="004378"/>
                </a:solidFill>
              </a:rPr>
              <a:t>: KNIPAS – </a:t>
            </a:r>
            <a:r>
              <a:rPr lang="de-DE" sz="2400" dirty="0" err="1" smtClean="0">
                <a:solidFill>
                  <a:srgbClr val="004378"/>
                </a:solidFill>
              </a:rPr>
              <a:t>getting</a:t>
            </a:r>
            <a:r>
              <a:rPr lang="de-DE" sz="2400" dirty="0" smtClean="0">
                <a:solidFill>
                  <a:srgbClr val="004378"/>
                </a:solidFill>
              </a:rPr>
              <a:t> </a:t>
            </a:r>
            <a:r>
              <a:rPr lang="de-DE" sz="2400" dirty="0" err="1" smtClean="0">
                <a:solidFill>
                  <a:srgbClr val="004378"/>
                </a:solidFill>
              </a:rPr>
              <a:t>the</a:t>
            </a:r>
            <a:r>
              <a:rPr lang="de-DE" sz="2400" dirty="0" smtClean="0">
                <a:solidFill>
                  <a:srgbClr val="004378"/>
                </a:solidFill>
              </a:rPr>
              <a:t> </a:t>
            </a:r>
            <a:r>
              <a:rPr lang="de-DE" sz="2400" dirty="0" err="1" smtClean="0">
                <a:solidFill>
                  <a:srgbClr val="004378"/>
                </a:solidFill>
              </a:rPr>
              <a:t>bigger</a:t>
            </a:r>
            <a:r>
              <a:rPr lang="de-DE" sz="2400" dirty="0" smtClean="0">
                <a:solidFill>
                  <a:srgbClr val="004378"/>
                </a:solidFill>
              </a:rPr>
              <a:t> </a:t>
            </a:r>
            <a:r>
              <a:rPr lang="de-DE" sz="2400" dirty="0" err="1" smtClean="0">
                <a:solidFill>
                  <a:srgbClr val="004378"/>
                </a:solidFill>
              </a:rPr>
              <a:t>picture</a:t>
            </a:r>
            <a:r>
              <a:rPr lang="de-DE" sz="2400" dirty="0" smtClean="0">
                <a:solidFill>
                  <a:srgbClr val="004378"/>
                </a:solidFill>
              </a:rPr>
              <a:t> </a:t>
            </a:r>
            <a:r>
              <a:rPr lang="de-DE" sz="2400" dirty="0" err="1" smtClean="0">
                <a:solidFill>
                  <a:srgbClr val="004378"/>
                </a:solidFill>
              </a:rPr>
              <a:t>at</a:t>
            </a:r>
            <a:r>
              <a:rPr lang="de-DE" sz="2400" dirty="0" smtClean="0">
                <a:solidFill>
                  <a:srgbClr val="004378"/>
                </a:solidFill>
              </a:rPr>
              <a:t> </a:t>
            </a:r>
            <a:r>
              <a:rPr lang="de-DE" sz="2400" dirty="0" err="1" smtClean="0">
                <a:solidFill>
                  <a:srgbClr val="004378"/>
                </a:solidFill>
              </a:rPr>
              <a:t>segment</a:t>
            </a:r>
            <a:r>
              <a:rPr lang="de-DE" sz="2400" dirty="0" smtClean="0">
                <a:solidFill>
                  <a:srgbClr val="004378"/>
                </a:solidFill>
              </a:rPr>
              <a:t> </a:t>
            </a:r>
            <a:r>
              <a:rPr lang="de-DE" sz="2400" dirty="0" err="1" smtClean="0">
                <a:solidFill>
                  <a:srgbClr val="004378"/>
                </a:solidFill>
              </a:rPr>
              <a:t>scale</a:t>
            </a:r>
            <a:r>
              <a:rPr lang="de-DE" sz="2400" dirty="0">
                <a:solidFill>
                  <a:srgbClr val="004378"/>
                </a:solidFill>
              </a:rPr>
              <a:t/>
            </a:r>
            <a:br>
              <a:rPr lang="de-DE" sz="2400" dirty="0">
                <a:solidFill>
                  <a:srgbClr val="004378"/>
                </a:solidFill>
              </a:rPr>
            </a:br>
            <a:r>
              <a:rPr lang="de-DE" sz="2400" dirty="0">
                <a:solidFill>
                  <a:srgbClr val="004378"/>
                </a:solidFill>
              </a:rPr>
              <a:t/>
            </a:r>
            <a:br>
              <a:rPr lang="de-DE" sz="2400" dirty="0">
                <a:solidFill>
                  <a:srgbClr val="004378"/>
                </a:solidFill>
              </a:rPr>
            </a:br>
            <a:r>
              <a:rPr lang="de-DE" sz="2400" dirty="0" smtClean="0">
                <a:solidFill>
                  <a:srgbClr val="4B4B4B"/>
                </a:solidFill>
              </a:rPr>
              <a:t>2019+:</a:t>
            </a:r>
            <a:br>
              <a:rPr lang="de-DE" sz="2400" dirty="0" smtClean="0">
                <a:solidFill>
                  <a:srgbClr val="4B4B4B"/>
                </a:solidFill>
              </a:rPr>
            </a:br>
            <a:r>
              <a:rPr lang="de-DE" sz="2400" dirty="0" err="1" smtClean="0">
                <a:solidFill>
                  <a:srgbClr val="004378"/>
                </a:solidFill>
              </a:rPr>
              <a:t>Gakkel</a:t>
            </a:r>
            <a:r>
              <a:rPr lang="de-DE" sz="2400" dirty="0" smtClean="0">
                <a:solidFill>
                  <a:srgbClr val="004378"/>
                </a:solidFill>
              </a:rPr>
              <a:t> </a:t>
            </a:r>
            <a:r>
              <a:rPr lang="de-DE" sz="2400" dirty="0" err="1" smtClean="0">
                <a:solidFill>
                  <a:srgbClr val="004378"/>
                </a:solidFill>
              </a:rPr>
              <a:t>Ridge</a:t>
            </a:r>
            <a:r>
              <a:rPr lang="de-DE" sz="2400" dirty="0">
                <a:solidFill>
                  <a:srgbClr val="004378"/>
                </a:solidFill>
              </a:rPr>
              <a:t> </a:t>
            </a:r>
            <a:r>
              <a:rPr lang="de-DE" sz="2400" dirty="0" smtClean="0">
                <a:solidFill>
                  <a:srgbClr val="004378"/>
                </a:solidFill>
              </a:rPr>
              <a:t>3°E: </a:t>
            </a:r>
            <a:r>
              <a:rPr lang="de-DE" sz="2400" dirty="0" err="1" smtClean="0">
                <a:solidFill>
                  <a:srgbClr val="004378"/>
                </a:solidFill>
              </a:rPr>
              <a:t>Looking</a:t>
            </a:r>
            <a:r>
              <a:rPr lang="de-DE" sz="2400" dirty="0" smtClean="0">
                <a:solidFill>
                  <a:srgbClr val="004378"/>
                </a:solidFill>
              </a:rPr>
              <a:t> </a:t>
            </a:r>
            <a:r>
              <a:rPr lang="de-DE" sz="2400" dirty="0" err="1" smtClean="0">
                <a:solidFill>
                  <a:srgbClr val="004378"/>
                </a:solidFill>
              </a:rPr>
              <a:t>at</a:t>
            </a:r>
            <a:r>
              <a:rPr lang="de-DE" sz="2400" dirty="0" smtClean="0">
                <a:solidFill>
                  <a:srgbClr val="004378"/>
                </a:solidFill>
              </a:rPr>
              <a:t> </a:t>
            </a:r>
            <a:r>
              <a:rPr lang="de-DE" sz="2400" dirty="0" err="1" smtClean="0">
                <a:solidFill>
                  <a:srgbClr val="004378"/>
                </a:solidFill>
              </a:rPr>
              <a:t>magmatic</a:t>
            </a:r>
            <a:r>
              <a:rPr lang="de-DE" sz="2400" dirty="0" smtClean="0">
                <a:solidFill>
                  <a:srgbClr val="004378"/>
                </a:solidFill>
              </a:rPr>
              <a:t> </a:t>
            </a:r>
            <a:r>
              <a:rPr lang="de-DE" sz="2400" dirty="0" err="1" smtClean="0">
                <a:solidFill>
                  <a:srgbClr val="004378"/>
                </a:solidFill>
              </a:rPr>
              <a:t>and</a:t>
            </a:r>
            <a:r>
              <a:rPr lang="de-DE" sz="2400" dirty="0" smtClean="0">
                <a:solidFill>
                  <a:srgbClr val="004378"/>
                </a:solidFill>
              </a:rPr>
              <a:t> </a:t>
            </a:r>
            <a:r>
              <a:rPr lang="de-DE" sz="2400" dirty="0" err="1" smtClean="0">
                <a:solidFill>
                  <a:srgbClr val="004378"/>
                </a:solidFill>
              </a:rPr>
              <a:t>amagmatic</a:t>
            </a:r>
            <a:r>
              <a:rPr lang="de-DE" sz="2400" dirty="0" smtClean="0">
                <a:solidFill>
                  <a:srgbClr val="004378"/>
                </a:solidFill>
              </a:rPr>
              <a:t> </a:t>
            </a:r>
            <a:r>
              <a:rPr lang="de-DE" sz="2400" dirty="0" err="1" smtClean="0">
                <a:solidFill>
                  <a:srgbClr val="004378"/>
                </a:solidFill>
              </a:rPr>
              <a:t>lithosphere</a:t>
            </a:r>
            <a:r>
              <a:rPr lang="de-DE" sz="2400" dirty="0" smtClean="0">
                <a:solidFill>
                  <a:srgbClr val="004378"/>
                </a:solidFill>
              </a:rPr>
              <a:t> in </a:t>
            </a:r>
            <a:r>
              <a:rPr lang="de-DE" sz="2400" dirty="0" err="1" smtClean="0">
                <a:solidFill>
                  <a:srgbClr val="004378"/>
                </a:solidFill>
              </a:rPr>
              <a:t>contact</a:t>
            </a:r>
            <a:r>
              <a:rPr lang="de-DE" sz="2400" dirty="0" smtClean="0">
                <a:solidFill>
                  <a:srgbClr val="004378"/>
                </a:solidFill>
              </a:rPr>
              <a:t/>
            </a:r>
            <a:br>
              <a:rPr lang="de-DE" sz="2400" dirty="0" smtClean="0">
                <a:solidFill>
                  <a:srgbClr val="004378"/>
                </a:solidFill>
              </a:rPr>
            </a:br>
            <a:r>
              <a:rPr lang="de-DE" sz="2400" dirty="0" err="1" smtClean="0">
                <a:solidFill>
                  <a:srgbClr val="00ACE5"/>
                </a:solidFill>
              </a:rPr>
              <a:t>Ice</a:t>
            </a:r>
            <a:r>
              <a:rPr lang="de-DE" sz="2400" dirty="0" smtClean="0">
                <a:solidFill>
                  <a:srgbClr val="00ACE5"/>
                </a:solidFill>
              </a:rPr>
              <a:t>-OBS in </a:t>
            </a:r>
            <a:r>
              <a:rPr lang="de-DE" sz="2400" dirty="0" err="1" smtClean="0">
                <a:solidFill>
                  <a:srgbClr val="00ACE5"/>
                </a:solidFill>
              </a:rPr>
              <a:t>production</a:t>
            </a:r>
            <a:endParaRPr lang="de-DE" sz="2400" dirty="0">
              <a:solidFill>
                <a:srgbClr val="00ACE5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3"/>
          <a:stretch/>
        </p:blipFill>
        <p:spPr bwMode="auto">
          <a:xfrm>
            <a:off x="-88901" y="-101600"/>
            <a:ext cx="4974335" cy="6718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791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3200" y="380022"/>
            <a:ext cx="8330195" cy="660734"/>
          </a:xfrm>
        </p:spPr>
        <p:txBody>
          <a:bodyPr/>
          <a:lstStyle/>
          <a:p>
            <a:r>
              <a:rPr lang="de-DE" sz="2400" dirty="0" smtClean="0">
                <a:solidFill>
                  <a:srgbClr val="003E6E"/>
                </a:solidFill>
              </a:rPr>
              <a:t>Test </a:t>
            </a:r>
            <a:r>
              <a:rPr lang="de-DE" sz="2400" dirty="0" err="1" smtClean="0">
                <a:solidFill>
                  <a:srgbClr val="003E6E"/>
                </a:solidFill>
              </a:rPr>
              <a:t>of</a:t>
            </a:r>
            <a:r>
              <a:rPr lang="de-DE" sz="2400" dirty="0" smtClean="0">
                <a:solidFill>
                  <a:srgbClr val="003E6E"/>
                </a:solidFill>
              </a:rPr>
              <a:t> </a:t>
            </a:r>
            <a:r>
              <a:rPr lang="de-DE" sz="2400" dirty="0" err="1" smtClean="0">
                <a:solidFill>
                  <a:srgbClr val="003E6E"/>
                </a:solidFill>
              </a:rPr>
              <a:t>ice-going</a:t>
            </a:r>
            <a:r>
              <a:rPr lang="de-DE" sz="2400" dirty="0" smtClean="0">
                <a:solidFill>
                  <a:srgbClr val="003E6E"/>
                </a:solidFill>
              </a:rPr>
              <a:t> OBS, </a:t>
            </a:r>
            <a:r>
              <a:rPr lang="de-DE" sz="2400" dirty="0" err="1" smtClean="0">
                <a:solidFill>
                  <a:srgbClr val="003E6E"/>
                </a:solidFill>
              </a:rPr>
              <a:t>July</a:t>
            </a:r>
            <a:r>
              <a:rPr lang="de-DE" sz="2400" dirty="0" smtClean="0">
                <a:solidFill>
                  <a:srgbClr val="003E6E"/>
                </a:solidFill>
              </a:rPr>
              <a:t> 2014, </a:t>
            </a:r>
            <a:r>
              <a:rPr lang="de-DE" sz="2400" dirty="0" err="1" smtClean="0">
                <a:solidFill>
                  <a:srgbClr val="003E6E"/>
                </a:solidFill>
              </a:rPr>
              <a:t>Gakkel</a:t>
            </a:r>
            <a:r>
              <a:rPr lang="de-DE" sz="2400" dirty="0" smtClean="0">
                <a:solidFill>
                  <a:srgbClr val="003E6E"/>
                </a:solidFill>
              </a:rPr>
              <a:t> </a:t>
            </a:r>
            <a:r>
              <a:rPr lang="de-DE" sz="2400" dirty="0" err="1" smtClean="0">
                <a:solidFill>
                  <a:srgbClr val="003E6E"/>
                </a:solidFill>
              </a:rPr>
              <a:t>Ridge</a:t>
            </a:r>
            <a:endParaRPr lang="de-DE" sz="2400" dirty="0">
              <a:solidFill>
                <a:srgbClr val="003E6E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213151" y="1487443"/>
            <a:ext cx="1410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rgbClr val="4B4B4B"/>
                </a:solidFill>
              </a:rPr>
              <a:t>© V. Schlindwein AWI</a:t>
            </a:r>
            <a:endParaRPr lang="de-DE" sz="1000" dirty="0">
              <a:solidFill>
                <a:srgbClr val="4B4B4B"/>
              </a:solidFill>
            </a:endParaRPr>
          </a:p>
        </p:txBody>
      </p:sp>
      <p:pic>
        <p:nvPicPr>
          <p:cNvPr id="3" name="Bild 2" descr="DSCN86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474" y="1149465"/>
            <a:ext cx="3451523" cy="4602031"/>
          </a:xfrm>
          <a:prstGeom prst="rect">
            <a:avLst/>
          </a:prstGeom>
        </p:spPr>
      </p:pic>
      <p:pic>
        <p:nvPicPr>
          <p:cNvPr id="5" name="Bild 4" descr="DSCN87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149465"/>
            <a:ext cx="2033502" cy="2711336"/>
          </a:xfrm>
          <a:prstGeom prst="rect">
            <a:avLst/>
          </a:prstGeom>
        </p:spPr>
      </p:pic>
      <p:pic>
        <p:nvPicPr>
          <p:cNvPr id="7" name="Bild 6" descr="DSCN914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97" y="4935024"/>
            <a:ext cx="1971298" cy="1478474"/>
          </a:xfrm>
          <a:prstGeom prst="rect">
            <a:avLst/>
          </a:prstGeom>
        </p:spPr>
      </p:pic>
      <p:pic>
        <p:nvPicPr>
          <p:cNvPr id="8" name="Bild 7" descr="DSCN9127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6"/>
          <a:stretch/>
        </p:blipFill>
        <p:spPr>
          <a:xfrm>
            <a:off x="6931997" y="1149464"/>
            <a:ext cx="1971298" cy="3556858"/>
          </a:xfrm>
          <a:prstGeom prst="rect">
            <a:avLst/>
          </a:prstGeom>
        </p:spPr>
      </p:pic>
      <p:pic>
        <p:nvPicPr>
          <p:cNvPr id="9" name="Bild 8" descr="DSCN8635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50000" r="28642" b="13519"/>
          <a:stretch/>
        </p:blipFill>
        <p:spPr>
          <a:xfrm>
            <a:off x="215900" y="3911598"/>
            <a:ext cx="3048000" cy="25019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15900" y="3611856"/>
            <a:ext cx="1410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rgbClr val="000000"/>
                </a:solidFill>
              </a:rPr>
              <a:t>© V. Schlindwein AWI</a:t>
            </a:r>
            <a:endParaRPr lang="de-DE" sz="1000" dirty="0">
              <a:solidFill>
                <a:srgbClr val="00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15900" y="6167277"/>
            <a:ext cx="1410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rgbClr val="4B4B4B"/>
                </a:solidFill>
              </a:rPr>
              <a:t>© V. Schlindwein AWI</a:t>
            </a:r>
            <a:endParaRPr lang="de-DE" sz="1000" dirty="0">
              <a:solidFill>
                <a:srgbClr val="4B4B4B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353474" y="5527951"/>
            <a:ext cx="1410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rgbClr val="4B4B4B"/>
                </a:solidFill>
              </a:rPr>
              <a:t>© V. Schlindwein AWI</a:t>
            </a:r>
            <a:endParaRPr lang="de-DE" sz="1000" dirty="0">
              <a:solidFill>
                <a:srgbClr val="4B4B4B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594746" y="1149464"/>
            <a:ext cx="1410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rgbClr val="4B4B4B"/>
                </a:solidFill>
              </a:rPr>
              <a:t>© V. Schlindwein AWI</a:t>
            </a:r>
            <a:endParaRPr lang="de-DE" sz="1000" dirty="0">
              <a:solidFill>
                <a:srgbClr val="4B4B4B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931997" y="6167277"/>
            <a:ext cx="1410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© V. Schlindwein AWI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93830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400" dirty="0" err="1" smtClean="0">
                <a:solidFill>
                  <a:srgbClr val="4B4B4B"/>
                </a:solidFill>
              </a:rPr>
              <a:t>Gakkel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Ridge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segmentation</a:t>
            </a:r>
            <a:r>
              <a:rPr lang="de-DE" sz="2400" dirty="0" smtClean="0">
                <a:solidFill>
                  <a:srgbClr val="4B4B4B"/>
                </a:solidFill>
              </a:rPr>
              <a:t>:</a:t>
            </a:r>
            <a:br>
              <a:rPr lang="de-DE" sz="2400" dirty="0" smtClean="0">
                <a:solidFill>
                  <a:srgbClr val="4B4B4B"/>
                </a:solidFill>
              </a:rPr>
            </a:br>
            <a:r>
              <a:rPr lang="de-DE" sz="2400" dirty="0" err="1" smtClean="0">
                <a:solidFill>
                  <a:srgbClr val="4B4B4B"/>
                </a:solidFill>
              </a:rPr>
              <a:t>typical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example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of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ultraslow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spreading</a:t>
            </a:r>
            <a:endParaRPr lang="de-DE" sz="2400" dirty="0">
              <a:solidFill>
                <a:srgbClr val="4B4B4B"/>
              </a:solidFill>
            </a:endParaRPr>
          </a:p>
        </p:txBody>
      </p:sp>
      <p:pic>
        <p:nvPicPr>
          <p:cNvPr id="3" name="Bild 2" descr="2003_nature_michael_Gakkel 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040756"/>
            <a:ext cx="7803480" cy="540986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68300" y="1511300"/>
            <a:ext cx="100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4B4B4B"/>
                </a:solidFill>
              </a:rPr>
              <a:t>13mm/y</a:t>
            </a:r>
            <a:endParaRPr lang="en-GB" dirty="0">
              <a:solidFill>
                <a:srgbClr val="4B4B4B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978400" y="6248400"/>
            <a:ext cx="94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4B4B4B"/>
                </a:solidFill>
              </a:rPr>
              <a:t>9 mm/y</a:t>
            </a:r>
            <a:endParaRPr lang="en-GB" dirty="0">
              <a:solidFill>
                <a:srgbClr val="4B4B4B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57200" y="6283285"/>
            <a:ext cx="3975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BCBDBF"/>
                </a:solidFill>
              </a:rPr>
              <a:t>Michael et al. 2003</a:t>
            </a:r>
            <a:endParaRPr lang="de-DE" sz="1000" dirty="0">
              <a:solidFill>
                <a:srgbClr val="BCBDBF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086100" y="1282700"/>
            <a:ext cx="2833596" cy="22860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/>
          <p:cNvSpPr/>
          <p:nvPr/>
        </p:nvSpPr>
        <p:spPr>
          <a:xfrm>
            <a:off x="1257300" y="4800600"/>
            <a:ext cx="2833596" cy="228600"/>
          </a:xfrm>
          <a:prstGeom prst="rect">
            <a:avLst/>
          </a:prstGeom>
          <a:solidFill>
            <a:srgbClr val="FF0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2006600" y="2527300"/>
            <a:ext cx="3403600" cy="228600"/>
          </a:xfrm>
          <a:prstGeom prst="rect">
            <a:avLst/>
          </a:prstGeom>
          <a:solidFill>
            <a:srgbClr val="008000">
              <a:alpha val="2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4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2800" dirty="0" smtClean="0">
                <a:solidFill>
                  <a:srgbClr val="4B4B4B"/>
                </a:solidFill>
              </a:rPr>
              <a:t>		Slow ... </a:t>
            </a:r>
            <a:r>
              <a:rPr lang="de-DE" sz="2800" dirty="0" err="1" smtClean="0">
                <a:solidFill>
                  <a:srgbClr val="4B4B4B"/>
                </a:solidFill>
              </a:rPr>
              <a:t>and</a:t>
            </a:r>
            <a:r>
              <a:rPr lang="de-DE" sz="2800" dirty="0" smtClean="0">
                <a:solidFill>
                  <a:srgbClr val="4B4B4B"/>
                </a:solidFill>
              </a:rPr>
              <a:t> ... </a:t>
            </a:r>
            <a:r>
              <a:rPr lang="de-DE" sz="2800" dirty="0" err="1" smtClean="0">
                <a:solidFill>
                  <a:srgbClr val="4B4B4B"/>
                </a:solidFill>
              </a:rPr>
              <a:t>ultraslow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spreading</a:t>
            </a:r>
            <a:endParaRPr lang="de-DE" sz="2800" dirty="0">
              <a:solidFill>
                <a:srgbClr val="4B4B4B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283968" y="4797780"/>
            <a:ext cx="4968552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>
              <a:buClrTx/>
              <a:buFont typeface="Arial"/>
              <a:buChar char="•"/>
              <a:defRPr/>
            </a:pPr>
            <a:r>
              <a:rPr lang="de-DE" sz="1600" b="1" dirty="0" smtClean="0">
                <a:solidFill>
                  <a:srgbClr val="003E6E"/>
                </a:solidFill>
                <a:cs typeface="Arial" charset="0"/>
              </a:rPr>
              <a:t>Strong </a:t>
            </a:r>
            <a:r>
              <a:rPr lang="de-DE" sz="1600" b="1" dirty="0" err="1" smtClean="0">
                <a:solidFill>
                  <a:srgbClr val="003E6E"/>
                </a:solidFill>
                <a:cs typeface="Arial" charset="0"/>
              </a:rPr>
              <a:t>variation</a:t>
            </a:r>
            <a:r>
              <a:rPr lang="de-DE" sz="1600" b="1" dirty="0" smtClean="0">
                <a:solidFill>
                  <a:srgbClr val="003E6E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003E6E"/>
                </a:solidFill>
                <a:cs typeface="Arial" charset="0"/>
              </a:rPr>
              <a:t>of</a:t>
            </a:r>
            <a:r>
              <a:rPr lang="de-DE" sz="1600" b="1" dirty="0" smtClean="0">
                <a:solidFill>
                  <a:srgbClr val="003E6E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003E6E"/>
                </a:solidFill>
                <a:cs typeface="Arial" charset="0"/>
              </a:rPr>
              <a:t>crustal</a:t>
            </a:r>
            <a:r>
              <a:rPr lang="de-DE" sz="1600" b="1" dirty="0" smtClean="0">
                <a:solidFill>
                  <a:srgbClr val="003E6E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003E6E"/>
                </a:solidFill>
                <a:cs typeface="Arial" charset="0"/>
              </a:rPr>
              <a:t>thickness</a:t>
            </a:r>
            <a:r>
              <a:rPr lang="de-DE" sz="1600" b="1" dirty="0" smtClean="0">
                <a:solidFill>
                  <a:srgbClr val="003E6E"/>
                </a:solidFill>
                <a:cs typeface="Arial" charset="0"/>
              </a:rPr>
              <a:t> (0-9 km)</a:t>
            </a:r>
          </a:p>
          <a:p>
            <a:pPr marL="285750" indent="-285750">
              <a:buClrTx/>
              <a:buFont typeface="Arial"/>
              <a:buChar char="•"/>
              <a:defRPr/>
            </a:pPr>
            <a:r>
              <a:rPr lang="de-DE" sz="1600" b="1" dirty="0" smtClean="0">
                <a:solidFill>
                  <a:srgbClr val="003E6E"/>
                </a:solidFill>
                <a:cs typeface="Arial" charset="0"/>
              </a:rPr>
              <a:t>Variable </a:t>
            </a:r>
            <a:r>
              <a:rPr lang="de-DE" sz="1600" b="1" dirty="0" err="1" smtClean="0">
                <a:solidFill>
                  <a:srgbClr val="003E6E"/>
                </a:solidFill>
                <a:cs typeface="Arial" charset="0"/>
              </a:rPr>
              <a:t>seafloor</a:t>
            </a:r>
            <a:r>
              <a:rPr lang="de-DE" sz="1600" b="1" dirty="0" smtClean="0">
                <a:solidFill>
                  <a:srgbClr val="003E6E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003E6E"/>
                </a:solidFill>
                <a:cs typeface="Arial" charset="0"/>
              </a:rPr>
              <a:t>lithology</a:t>
            </a:r>
            <a:r>
              <a:rPr lang="de-DE" sz="1600" b="1" dirty="0" smtClean="0">
                <a:solidFill>
                  <a:srgbClr val="003E6E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003E6E"/>
                </a:solidFill>
                <a:cs typeface="Arial" charset="0"/>
              </a:rPr>
              <a:t>with</a:t>
            </a:r>
            <a:r>
              <a:rPr lang="de-DE" sz="1600" b="1" dirty="0" smtClean="0">
                <a:solidFill>
                  <a:srgbClr val="003E6E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003E6E"/>
                </a:solidFill>
                <a:cs typeface="Arial" charset="0"/>
              </a:rPr>
              <a:t>mantle</a:t>
            </a:r>
            <a:r>
              <a:rPr lang="de-DE" sz="1600" b="1" dirty="0" smtClean="0">
                <a:solidFill>
                  <a:srgbClr val="003E6E"/>
                </a:solidFill>
                <a:cs typeface="Arial" charset="0"/>
              </a:rPr>
              <a:t> rock </a:t>
            </a:r>
            <a:r>
              <a:rPr lang="de-DE" sz="1600" b="1" dirty="0" err="1" smtClean="0">
                <a:solidFill>
                  <a:srgbClr val="003E6E"/>
                </a:solidFill>
                <a:cs typeface="Arial" charset="0"/>
              </a:rPr>
              <a:t>exposure</a:t>
            </a:r>
            <a:endParaRPr lang="de-DE" sz="1600" b="1" dirty="0" smtClean="0">
              <a:solidFill>
                <a:srgbClr val="003E6E"/>
              </a:solidFill>
              <a:cs typeface="Arial" charset="0"/>
            </a:endParaRPr>
          </a:p>
          <a:p>
            <a:pPr marL="285750" indent="-285750">
              <a:buClrTx/>
              <a:buFont typeface="Arial"/>
              <a:buChar char="•"/>
              <a:defRPr/>
            </a:pPr>
            <a:endParaRPr lang="de-DE" sz="1600" b="1" dirty="0" smtClean="0">
              <a:solidFill>
                <a:srgbClr val="003E6E"/>
              </a:solidFill>
              <a:cs typeface="Arial" charset="0"/>
            </a:endParaRPr>
          </a:p>
          <a:p>
            <a:pPr marL="285750" indent="-285750">
              <a:buClrTx/>
              <a:buFont typeface="Wingdings" charset="0"/>
              <a:buChar char="è"/>
              <a:defRPr/>
            </a:pPr>
            <a:r>
              <a:rPr lang="de-DE" sz="1600" b="1" dirty="0" err="1" smtClean="0">
                <a:solidFill>
                  <a:srgbClr val="003E6E"/>
                </a:solidFill>
                <a:cs typeface="Arial" charset="0"/>
              </a:rPr>
              <a:t>Uneven</a:t>
            </a:r>
            <a:r>
              <a:rPr lang="de-DE" sz="1600" b="1" dirty="0" smtClean="0">
                <a:solidFill>
                  <a:srgbClr val="003E6E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003E6E"/>
                </a:solidFill>
                <a:cs typeface="Arial" charset="0"/>
              </a:rPr>
              <a:t>melt</a:t>
            </a:r>
            <a:r>
              <a:rPr lang="de-DE" sz="1600" b="1" dirty="0" smtClean="0">
                <a:solidFill>
                  <a:srgbClr val="003E6E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003E6E"/>
                </a:solidFill>
                <a:cs typeface="Arial" charset="0"/>
              </a:rPr>
              <a:t>distribution</a:t>
            </a:r>
            <a:endParaRPr lang="de-DE" sz="1600" b="1" dirty="0">
              <a:solidFill>
                <a:srgbClr val="003E6E"/>
              </a:solidFill>
              <a:cs typeface="Arial" charset="0"/>
            </a:endParaRPr>
          </a:p>
          <a:p>
            <a:pPr>
              <a:buClrTx/>
              <a:defRPr/>
            </a:pPr>
            <a:endParaRPr lang="de-DE" sz="16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0" name="Bild 2" descr="standish_ultraslow_mod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66604"/>
            <a:ext cx="4304730" cy="339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6532429" y="4417995"/>
            <a:ext cx="2350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BCBDBF"/>
                </a:solidFill>
              </a:rPr>
              <a:t>(from Standish et al., 2008)</a:t>
            </a:r>
            <a:endParaRPr lang="en-GB" sz="1400" dirty="0">
              <a:solidFill>
                <a:srgbClr val="BCBDB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21927" y="4797780"/>
            <a:ext cx="38908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1600" b="1" dirty="0" smtClean="0">
                <a:solidFill>
                  <a:srgbClr val="4B4B4B"/>
                </a:solidFill>
              </a:rPr>
              <a:t>Clear </a:t>
            </a:r>
            <a:r>
              <a:rPr lang="de-DE" sz="1600" b="1" dirty="0" err="1" smtClean="0">
                <a:solidFill>
                  <a:srgbClr val="4B4B4B"/>
                </a:solidFill>
              </a:rPr>
              <a:t>segmentation</a:t>
            </a:r>
            <a:r>
              <a:rPr lang="de-DE" sz="1600" b="1" dirty="0" smtClean="0">
                <a:solidFill>
                  <a:srgbClr val="4B4B4B"/>
                </a:solidFill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</a:rPr>
              <a:t>by</a:t>
            </a:r>
            <a:r>
              <a:rPr lang="de-DE" sz="1600" b="1" dirty="0" smtClean="0">
                <a:solidFill>
                  <a:srgbClr val="4B4B4B"/>
                </a:solidFill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</a:rPr>
              <a:t>transform</a:t>
            </a:r>
            <a:endParaRPr lang="de-DE" sz="1600" b="1" dirty="0" smtClean="0">
              <a:solidFill>
                <a:srgbClr val="4B4B4B"/>
              </a:solidFill>
            </a:endParaRPr>
          </a:p>
          <a:p>
            <a:pPr marL="269875"/>
            <a:r>
              <a:rPr lang="de-DE" sz="1600" b="1" dirty="0" err="1" smtClean="0">
                <a:solidFill>
                  <a:srgbClr val="4B4B4B"/>
                </a:solidFill>
              </a:rPr>
              <a:t>faults</a:t>
            </a:r>
            <a:r>
              <a:rPr lang="de-DE" sz="1600" b="1" dirty="0" smtClean="0">
                <a:solidFill>
                  <a:srgbClr val="4B4B4B"/>
                </a:solidFill>
              </a:rPr>
              <a:t> (~50 km </a:t>
            </a:r>
            <a:r>
              <a:rPr lang="de-DE" sz="1600" b="1" dirty="0" err="1" smtClean="0">
                <a:solidFill>
                  <a:srgbClr val="4B4B4B"/>
                </a:solidFill>
              </a:rPr>
              <a:t>segment</a:t>
            </a:r>
            <a:r>
              <a:rPr lang="de-DE" sz="1600" b="1" dirty="0" smtClean="0">
                <a:solidFill>
                  <a:srgbClr val="4B4B4B"/>
                </a:solidFill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</a:rPr>
              <a:t>length</a:t>
            </a:r>
            <a:r>
              <a:rPr lang="de-DE" sz="1600" b="1" dirty="0" smtClean="0">
                <a:solidFill>
                  <a:srgbClr val="4B4B4B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de-DE" sz="1600" b="1" dirty="0" smtClean="0">
                <a:solidFill>
                  <a:srgbClr val="4B4B4B"/>
                </a:solidFill>
              </a:rPr>
              <a:t>Small </a:t>
            </a:r>
            <a:r>
              <a:rPr lang="de-DE" sz="1600" b="1" dirty="0" err="1" smtClean="0">
                <a:solidFill>
                  <a:srgbClr val="4B4B4B"/>
                </a:solidFill>
              </a:rPr>
              <a:t>variation</a:t>
            </a:r>
            <a:r>
              <a:rPr lang="de-DE" sz="1600" b="1" dirty="0" smtClean="0">
                <a:solidFill>
                  <a:srgbClr val="4B4B4B"/>
                </a:solidFill>
              </a:rPr>
              <a:t> in </a:t>
            </a:r>
            <a:r>
              <a:rPr lang="de-DE" sz="1600" b="1" dirty="0" err="1" smtClean="0">
                <a:solidFill>
                  <a:srgbClr val="4B4B4B"/>
                </a:solidFill>
              </a:rPr>
              <a:t>crustal</a:t>
            </a:r>
            <a:r>
              <a:rPr lang="de-DE" sz="1600" b="1" dirty="0" smtClean="0">
                <a:solidFill>
                  <a:srgbClr val="4B4B4B"/>
                </a:solidFill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</a:rPr>
              <a:t>thickness</a:t>
            </a:r>
            <a:endParaRPr lang="de-DE" sz="1600" b="1" dirty="0" smtClean="0">
              <a:solidFill>
                <a:srgbClr val="4B4B4B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de-DE" sz="1600" b="1" dirty="0" err="1" smtClean="0">
                <a:solidFill>
                  <a:srgbClr val="4B4B4B"/>
                </a:solidFill>
              </a:rPr>
              <a:t>Detachment</a:t>
            </a:r>
            <a:r>
              <a:rPr lang="de-DE" sz="1600" b="1" dirty="0" smtClean="0">
                <a:solidFill>
                  <a:srgbClr val="4B4B4B"/>
                </a:solidFill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</a:rPr>
              <a:t>faulting</a:t>
            </a:r>
            <a:endParaRPr lang="de-DE" sz="1600" b="1" dirty="0" smtClean="0">
              <a:solidFill>
                <a:srgbClr val="4B4B4B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691680" y="4437740"/>
            <a:ext cx="2589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BCBDBF"/>
                </a:solidFill>
              </a:rPr>
              <a:t>(</a:t>
            </a:r>
            <a:r>
              <a:rPr lang="de-DE" sz="1400" dirty="0" err="1" smtClean="0">
                <a:solidFill>
                  <a:srgbClr val="BCBDBF"/>
                </a:solidFill>
              </a:rPr>
              <a:t>free</a:t>
            </a:r>
            <a:r>
              <a:rPr lang="de-DE" sz="1400" dirty="0" smtClean="0">
                <a:solidFill>
                  <a:srgbClr val="BCBDBF"/>
                </a:solidFill>
              </a:rPr>
              <a:t> after </a:t>
            </a:r>
            <a:r>
              <a:rPr lang="de-DE" sz="1400" dirty="0" err="1" smtClean="0">
                <a:solidFill>
                  <a:srgbClr val="BCBDBF"/>
                </a:solidFill>
              </a:rPr>
              <a:t>Cannat</a:t>
            </a:r>
            <a:r>
              <a:rPr lang="de-DE" sz="1400" dirty="0" smtClean="0">
                <a:solidFill>
                  <a:srgbClr val="BCBDBF"/>
                </a:solidFill>
              </a:rPr>
              <a:t> et al., 2004)</a:t>
            </a:r>
            <a:endParaRPr lang="de-DE" sz="1400" dirty="0">
              <a:solidFill>
                <a:srgbClr val="BCBDBF"/>
              </a:solidFill>
            </a:endParaRPr>
          </a:p>
        </p:txBody>
      </p:sp>
      <p:grpSp>
        <p:nvGrpSpPr>
          <p:cNvPr id="3" name="Gruppierung 2"/>
          <p:cNvGrpSpPr/>
          <p:nvPr/>
        </p:nvGrpSpPr>
        <p:grpSpPr>
          <a:xfrm>
            <a:off x="60897" y="962112"/>
            <a:ext cx="4197474" cy="3417644"/>
            <a:chOff x="35496" y="962112"/>
            <a:chExt cx="4197474" cy="3417644"/>
          </a:xfrm>
        </p:grpSpPr>
        <p:pic>
          <p:nvPicPr>
            <p:cNvPr id="13" name="Bild 12" descr="slow_ridge_LAB_sketch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5" r="1510"/>
            <a:stretch/>
          </p:blipFill>
          <p:spPr>
            <a:xfrm>
              <a:off x="35496" y="981356"/>
              <a:ext cx="4197474" cy="3398400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35496" y="2681012"/>
              <a:ext cx="74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 err="1" smtClean="0">
                  <a:solidFill>
                    <a:schemeClr val="tx1"/>
                  </a:solidFill>
                </a:rPr>
                <a:t>mantle</a:t>
              </a:r>
              <a:endParaRPr lang="de-DE" sz="900" dirty="0" smtClean="0">
                <a:solidFill>
                  <a:schemeClr val="tx1"/>
                </a:solidFill>
              </a:endParaRPr>
            </a:p>
            <a:p>
              <a:r>
                <a:rPr lang="de-DE" sz="900" dirty="0" err="1" smtClean="0">
                  <a:solidFill>
                    <a:schemeClr val="tx1"/>
                  </a:solidFill>
                </a:rPr>
                <a:t>lithosphere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07504" y="2114240"/>
              <a:ext cx="4347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 err="1" smtClean="0">
                  <a:solidFill>
                    <a:schemeClr val="tx1"/>
                  </a:solidFill>
                </a:rPr>
                <a:t>crust</a:t>
              </a:r>
              <a:endParaRPr lang="de-DE" sz="9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35496" y="3266368"/>
              <a:ext cx="9482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 err="1" smtClean="0">
                  <a:solidFill>
                    <a:srgbClr val="000000"/>
                  </a:solidFill>
                </a:rPr>
                <a:t>asthenosphere</a:t>
              </a:r>
              <a:endParaRPr lang="de-DE" sz="900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38038" y="1435971"/>
              <a:ext cx="10055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i="1" dirty="0" err="1" smtClean="0">
                  <a:solidFill>
                    <a:srgbClr val="000000"/>
                  </a:solidFill>
                </a:rPr>
                <a:t>segment</a:t>
              </a:r>
              <a:r>
                <a:rPr lang="de-DE" sz="1000" b="1" i="1" dirty="0" smtClean="0">
                  <a:solidFill>
                    <a:srgbClr val="000000"/>
                  </a:solidFill>
                </a:rPr>
                <a:t> end</a:t>
              </a:r>
              <a:endParaRPr lang="de-DE" sz="10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915816" y="962112"/>
              <a:ext cx="10055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i="1" dirty="0" err="1" smtClean="0">
                  <a:solidFill>
                    <a:srgbClr val="000000"/>
                  </a:solidFill>
                </a:rPr>
                <a:t>segment</a:t>
              </a:r>
              <a:r>
                <a:rPr lang="de-DE" sz="1000" b="1" i="1" dirty="0" smtClean="0">
                  <a:solidFill>
                    <a:srgbClr val="000000"/>
                  </a:solidFill>
                </a:rPr>
                <a:t> end</a:t>
              </a:r>
              <a:endParaRPr lang="de-DE" sz="10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187624" y="1106128"/>
              <a:ext cx="1162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i="1" dirty="0" err="1" smtClean="0">
                  <a:solidFill>
                    <a:srgbClr val="000000"/>
                  </a:solidFill>
                </a:rPr>
                <a:t>segment</a:t>
              </a:r>
              <a:r>
                <a:rPr lang="de-DE" sz="1000" b="1" i="1" dirty="0" smtClean="0">
                  <a:solidFill>
                    <a:srgbClr val="000000"/>
                  </a:solidFill>
                </a:rPr>
                <a:t> </a:t>
              </a:r>
              <a:r>
                <a:rPr lang="de-DE" sz="1000" b="1" i="1" dirty="0" err="1" smtClean="0">
                  <a:solidFill>
                    <a:srgbClr val="000000"/>
                  </a:solidFill>
                </a:rPr>
                <a:t>centre</a:t>
              </a:r>
              <a:endParaRPr lang="de-DE" sz="1000" b="1" i="1" dirty="0">
                <a:solidFill>
                  <a:srgbClr val="000000"/>
                </a:solidFill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 rot="20859906">
              <a:off x="914069" y="1876716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dirty="0">
                  <a:solidFill>
                    <a:srgbClr val="000000"/>
                  </a:solidFill>
                </a:rPr>
                <a:t>a</a:t>
              </a:r>
              <a:r>
                <a:rPr lang="de-DE" sz="900" dirty="0" smtClean="0">
                  <a:solidFill>
                    <a:srgbClr val="000000"/>
                  </a:solidFill>
                </a:rPr>
                <a:t>xial </a:t>
              </a:r>
              <a:r>
                <a:rPr lang="de-DE" sz="900" dirty="0" err="1" smtClean="0">
                  <a:solidFill>
                    <a:srgbClr val="000000"/>
                  </a:solidFill>
                </a:rPr>
                <a:t>valley</a:t>
              </a:r>
              <a:endParaRPr lang="de-DE" sz="900" dirty="0">
                <a:solidFill>
                  <a:srgbClr val="000000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 rot="20314290">
              <a:off x="1910537" y="1857231"/>
              <a:ext cx="10567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 smtClean="0">
                  <a:solidFill>
                    <a:srgbClr val="FF0000"/>
                  </a:solidFill>
                </a:rPr>
                <a:t>axial </a:t>
              </a:r>
              <a:r>
                <a:rPr lang="de-DE" sz="800" dirty="0" err="1" smtClean="0">
                  <a:solidFill>
                    <a:srgbClr val="FF0000"/>
                  </a:solidFill>
                </a:rPr>
                <a:t>volcanic</a:t>
              </a:r>
              <a:r>
                <a:rPr lang="de-DE" sz="800" dirty="0" smtClean="0">
                  <a:solidFill>
                    <a:srgbClr val="FF0000"/>
                  </a:solidFill>
                </a:rPr>
                <a:t> </a:t>
              </a:r>
              <a:r>
                <a:rPr lang="de-DE" sz="800" dirty="0" err="1" smtClean="0">
                  <a:solidFill>
                    <a:srgbClr val="FF0000"/>
                  </a:solidFill>
                </a:rPr>
                <a:t>ridge</a:t>
              </a:r>
              <a:endParaRPr lang="de-DE" sz="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411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0120" y="380022"/>
            <a:ext cx="8330195" cy="660734"/>
          </a:xfrm>
        </p:spPr>
        <p:txBody>
          <a:bodyPr/>
          <a:lstStyle/>
          <a:p>
            <a:r>
              <a:rPr lang="de-DE" sz="2800" dirty="0" smtClean="0">
                <a:solidFill>
                  <a:srgbClr val="4B4B4B"/>
                </a:solidFill>
              </a:rPr>
              <a:t>		</a:t>
            </a:r>
            <a:r>
              <a:rPr lang="de-DE" sz="2800" dirty="0" err="1" smtClean="0">
                <a:solidFill>
                  <a:srgbClr val="4B4B4B"/>
                </a:solidFill>
              </a:rPr>
              <a:t>Seismicity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of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slow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spreading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ridges</a:t>
            </a:r>
            <a:endParaRPr lang="de-DE" sz="2800" dirty="0">
              <a:solidFill>
                <a:srgbClr val="4B4B4B"/>
              </a:solidFill>
            </a:endParaRPr>
          </a:p>
        </p:txBody>
      </p:sp>
      <p:pic>
        <p:nvPicPr>
          <p:cNvPr id="23" name="Bild 3" descr="escartin_ske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45" y="1057681"/>
            <a:ext cx="7122169" cy="306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feld 28"/>
          <p:cNvSpPr txBox="1">
            <a:spLocks noChangeAspect="1"/>
          </p:cNvSpPr>
          <p:nvPr/>
        </p:nvSpPr>
        <p:spPr>
          <a:xfrm>
            <a:off x="6593347" y="4096442"/>
            <a:ext cx="2300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BCBDBF"/>
                </a:solidFill>
              </a:rPr>
              <a:t>(from </a:t>
            </a:r>
            <a:r>
              <a:rPr lang="en-GB" sz="1400" dirty="0" err="1" smtClean="0">
                <a:solidFill>
                  <a:srgbClr val="BCBDBF"/>
                </a:solidFill>
              </a:rPr>
              <a:t>Escartin</a:t>
            </a:r>
            <a:r>
              <a:rPr lang="en-GB" sz="1400" dirty="0" smtClean="0">
                <a:solidFill>
                  <a:srgbClr val="BCBDBF"/>
                </a:solidFill>
              </a:rPr>
              <a:t> et al., 2008)</a:t>
            </a:r>
            <a:endParaRPr lang="en-GB" sz="1400" dirty="0">
              <a:solidFill>
                <a:srgbClr val="BCBDBF"/>
              </a:solidFill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246568" y="4657871"/>
            <a:ext cx="3959101" cy="1633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>
              <a:buClrTx/>
              <a:buFont typeface="Arial"/>
              <a:buChar char="•"/>
              <a:defRPr/>
            </a:pPr>
            <a:r>
              <a:rPr lang="de-DE" sz="2000" b="1" dirty="0" err="1" smtClean="0">
                <a:solidFill>
                  <a:srgbClr val="00ACE5"/>
                </a:solidFill>
                <a:cs typeface="Arial" charset="0"/>
              </a:rPr>
              <a:t>Stripe</a:t>
            </a:r>
            <a:r>
              <a:rPr lang="de-DE" sz="2000" b="1" dirty="0" smtClean="0">
                <a:solidFill>
                  <a:srgbClr val="00ACE5"/>
                </a:solidFill>
                <a:cs typeface="Arial" charset="0"/>
              </a:rPr>
              <a:t> </a:t>
            </a:r>
            <a:r>
              <a:rPr lang="de-DE" sz="2000" b="1" dirty="0" err="1" smtClean="0">
                <a:solidFill>
                  <a:srgbClr val="00ACE5"/>
                </a:solidFill>
                <a:cs typeface="Arial" charset="0"/>
              </a:rPr>
              <a:t>and</a:t>
            </a:r>
            <a:r>
              <a:rPr lang="de-DE" sz="2000" b="1" dirty="0" smtClean="0">
                <a:solidFill>
                  <a:srgbClr val="00ACE5"/>
                </a:solidFill>
                <a:cs typeface="Arial" charset="0"/>
              </a:rPr>
              <a:t> </a:t>
            </a:r>
            <a:r>
              <a:rPr lang="de-DE" sz="2000" b="1" dirty="0" err="1" smtClean="0">
                <a:solidFill>
                  <a:srgbClr val="00ACE5"/>
                </a:solidFill>
                <a:cs typeface="Arial" charset="0"/>
              </a:rPr>
              <a:t>gap</a:t>
            </a:r>
            <a:r>
              <a:rPr lang="de-DE" sz="2000" b="1" dirty="0" smtClean="0">
                <a:solidFill>
                  <a:srgbClr val="00ACE5"/>
                </a:solidFill>
                <a:cs typeface="Arial" charset="0"/>
              </a:rPr>
              <a:t> </a:t>
            </a:r>
            <a:r>
              <a:rPr lang="de-DE" sz="2000" b="1" dirty="0" err="1" smtClean="0">
                <a:solidFill>
                  <a:srgbClr val="00ACE5"/>
                </a:solidFill>
                <a:cs typeface="Arial" charset="0"/>
              </a:rPr>
              <a:t>pattern</a:t>
            </a:r>
            <a:endParaRPr lang="de-DE" sz="2000" b="1" dirty="0" smtClean="0">
              <a:solidFill>
                <a:srgbClr val="00ACE5"/>
              </a:solidFill>
              <a:cs typeface="Arial" charset="0"/>
            </a:endParaRPr>
          </a:p>
          <a:p>
            <a:pPr marL="285750" indent="-285750">
              <a:buClrTx/>
              <a:buFont typeface="Arial"/>
              <a:buChar char="•"/>
              <a:defRPr/>
            </a:pPr>
            <a:endParaRPr lang="de-DE" sz="1600" b="1" dirty="0" smtClean="0">
              <a:solidFill>
                <a:srgbClr val="4B4B4B"/>
              </a:solidFill>
              <a:cs typeface="Arial" charset="0"/>
            </a:endParaRPr>
          </a:p>
          <a:p>
            <a:pPr marL="285750" indent="-285750">
              <a:buClrTx/>
              <a:buFont typeface="Arial"/>
              <a:buChar char="•"/>
              <a:defRPr/>
            </a:pP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Increased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seismicity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at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detachment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faults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often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at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segment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ends</a:t>
            </a:r>
            <a:endParaRPr lang="de-DE" sz="1600" b="1" dirty="0" smtClean="0">
              <a:solidFill>
                <a:srgbClr val="4B4B4B"/>
              </a:solidFill>
              <a:cs typeface="Arial" charset="0"/>
            </a:endParaRPr>
          </a:p>
          <a:p>
            <a:pPr marL="285750" indent="-285750">
              <a:buClrTx/>
              <a:buFont typeface="Arial"/>
              <a:buChar char="•"/>
              <a:defRPr/>
            </a:pP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Decreased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seismicity</a:t>
            </a:r>
            <a:r>
              <a:rPr lang="de-DE" sz="1600" b="1" dirty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at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segment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centres</a:t>
            </a:r>
            <a:endParaRPr lang="de-DE" sz="1600" b="1" dirty="0" smtClean="0">
              <a:solidFill>
                <a:srgbClr val="4B4B4B"/>
              </a:solidFill>
              <a:cs typeface="Arial" charset="0"/>
            </a:endParaRPr>
          </a:p>
        </p:txBody>
      </p:sp>
      <p:pic>
        <p:nvPicPr>
          <p:cNvPr id="31" name="Bild 30" descr="stripe_gap_sima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481196"/>
            <a:ext cx="4753399" cy="1767461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6804133" y="6209388"/>
            <a:ext cx="2160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BCBDBF"/>
                </a:solidFill>
              </a:rPr>
              <a:t>(from </a:t>
            </a:r>
            <a:r>
              <a:rPr lang="en-GB" sz="1400" dirty="0" err="1" smtClean="0">
                <a:solidFill>
                  <a:srgbClr val="BCBDBF"/>
                </a:solidFill>
              </a:rPr>
              <a:t>Simao</a:t>
            </a:r>
            <a:r>
              <a:rPr lang="en-GB" sz="1400" dirty="0" smtClean="0">
                <a:solidFill>
                  <a:srgbClr val="BCBDBF"/>
                </a:solidFill>
              </a:rPr>
              <a:t> et al., 2010)</a:t>
            </a:r>
            <a:endParaRPr lang="en-GB" sz="1400" dirty="0">
              <a:solidFill>
                <a:srgbClr val="BCBD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0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0120" y="380022"/>
            <a:ext cx="8330195" cy="660734"/>
          </a:xfrm>
        </p:spPr>
        <p:txBody>
          <a:bodyPr/>
          <a:lstStyle/>
          <a:p>
            <a:r>
              <a:rPr lang="de-DE" sz="2800" dirty="0" smtClean="0">
                <a:solidFill>
                  <a:srgbClr val="4B4B4B"/>
                </a:solidFill>
              </a:rPr>
              <a:t>	</a:t>
            </a:r>
            <a:r>
              <a:rPr lang="de-DE" sz="2400" dirty="0" smtClean="0">
                <a:solidFill>
                  <a:srgbClr val="4B4B4B"/>
                </a:solidFill>
              </a:rPr>
              <a:t>(</a:t>
            </a:r>
            <a:r>
              <a:rPr lang="de-DE" sz="2400" dirty="0" err="1" smtClean="0">
                <a:solidFill>
                  <a:srgbClr val="4B4B4B"/>
                </a:solidFill>
              </a:rPr>
              <a:t>tele</a:t>
            </a:r>
            <a:r>
              <a:rPr lang="de-DE" sz="2400" dirty="0" smtClean="0">
                <a:solidFill>
                  <a:srgbClr val="4B4B4B"/>
                </a:solidFill>
              </a:rPr>
              <a:t>)</a:t>
            </a:r>
            <a:r>
              <a:rPr lang="de-DE" sz="2400" dirty="0" err="1" smtClean="0">
                <a:solidFill>
                  <a:srgbClr val="4B4B4B"/>
                </a:solidFill>
              </a:rPr>
              <a:t>Seismicity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of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ultraslow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spreading</a:t>
            </a:r>
            <a:r>
              <a:rPr lang="de-DE" sz="2400" dirty="0" smtClean="0">
                <a:solidFill>
                  <a:srgbClr val="4B4B4B"/>
                </a:solidFill>
              </a:rPr>
              <a:t> </a:t>
            </a:r>
            <a:r>
              <a:rPr lang="de-DE" sz="2400" dirty="0" err="1" smtClean="0">
                <a:solidFill>
                  <a:srgbClr val="4B4B4B"/>
                </a:solidFill>
              </a:rPr>
              <a:t>ridges</a:t>
            </a:r>
            <a:endParaRPr lang="de-DE" sz="2400" dirty="0">
              <a:solidFill>
                <a:srgbClr val="4B4B4B"/>
              </a:solidFill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246568" y="4657870"/>
            <a:ext cx="2862817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>
              <a:buClrTx/>
              <a:buFont typeface="Arial"/>
              <a:buChar char="•"/>
              <a:defRPr/>
            </a:pP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ISC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bulletin</a:t>
            </a:r>
            <a:endParaRPr lang="de-DE" sz="1600" b="1" dirty="0" smtClean="0">
              <a:solidFill>
                <a:srgbClr val="4B4B4B"/>
              </a:solidFill>
              <a:cs typeface="Arial" charset="0"/>
            </a:endParaRPr>
          </a:p>
          <a:p>
            <a:pPr marL="285750" indent="-285750">
              <a:buClrTx/>
              <a:buFont typeface="Arial"/>
              <a:buChar char="•"/>
              <a:defRPr/>
            </a:pP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35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years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of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data</a:t>
            </a:r>
            <a:endParaRPr lang="de-DE" sz="1600" b="1" dirty="0" smtClean="0">
              <a:solidFill>
                <a:srgbClr val="4B4B4B"/>
              </a:solidFill>
              <a:cs typeface="Arial" charset="0"/>
            </a:endParaRPr>
          </a:p>
          <a:p>
            <a:pPr marL="285750" indent="-285750">
              <a:buClrTx/>
              <a:buFont typeface="Arial"/>
              <a:buChar char="•"/>
              <a:defRPr/>
            </a:pP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earthquakes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within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30 km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of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rift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axis</a:t>
            </a:r>
            <a:endParaRPr lang="de-DE" sz="1600" b="1" dirty="0" smtClean="0">
              <a:solidFill>
                <a:srgbClr val="4B4B4B"/>
              </a:solidFill>
              <a:cs typeface="Arial" charset="0"/>
            </a:endParaRPr>
          </a:p>
          <a:p>
            <a:pPr marL="285750" indent="-285750">
              <a:buClrTx/>
              <a:buFont typeface="Arial"/>
              <a:buChar char="•"/>
              <a:defRPr/>
            </a:pP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segment-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wise</a:t>
            </a:r>
            <a:r>
              <a:rPr lang="de-DE" sz="1600" b="1" dirty="0" smtClean="0">
                <a:solidFill>
                  <a:srgbClr val="4B4B4B"/>
                </a:solidFill>
                <a:cs typeface="Arial" charset="0"/>
              </a:rPr>
              <a:t> </a:t>
            </a:r>
            <a:r>
              <a:rPr lang="de-DE" sz="1600" b="1" dirty="0" err="1" smtClean="0">
                <a:solidFill>
                  <a:srgbClr val="4B4B4B"/>
                </a:solidFill>
                <a:cs typeface="Arial" charset="0"/>
              </a:rPr>
              <a:t>analysis</a:t>
            </a:r>
            <a:endParaRPr lang="de-DE" sz="1600" b="1" dirty="0" smtClean="0">
              <a:solidFill>
                <a:srgbClr val="4B4B4B"/>
              </a:solidFill>
              <a:cs typeface="Arial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6804133" y="6209388"/>
            <a:ext cx="2170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BCBDBF"/>
                </a:solidFill>
              </a:rPr>
              <a:t>(from Schlindwein, 2012)</a:t>
            </a:r>
            <a:endParaRPr lang="en-GB" sz="1400" dirty="0">
              <a:solidFill>
                <a:srgbClr val="BCBDBF"/>
              </a:solidFill>
            </a:endParaRPr>
          </a:p>
        </p:txBody>
      </p:sp>
      <p:pic>
        <p:nvPicPr>
          <p:cNvPr id="3" name="Bild 2" descr="Fig_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16979" r="6389" b="28774"/>
          <a:stretch/>
        </p:blipFill>
        <p:spPr>
          <a:xfrm>
            <a:off x="0" y="946842"/>
            <a:ext cx="7721600" cy="3505200"/>
          </a:xfrm>
          <a:prstGeom prst="rect">
            <a:avLst/>
          </a:prstGeom>
        </p:spPr>
      </p:pic>
      <p:pic>
        <p:nvPicPr>
          <p:cNvPr id="4" name="Bild 3" descr="Fig_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8332" r="7477" b="14818"/>
          <a:stretch/>
        </p:blipFill>
        <p:spPr>
          <a:xfrm>
            <a:off x="3109385" y="2392400"/>
            <a:ext cx="6034615" cy="381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0120" y="380022"/>
            <a:ext cx="8330195" cy="660734"/>
          </a:xfrm>
        </p:spPr>
        <p:txBody>
          <a:bodyPr/>
          <a:lstStyle/>
          <a:p>
            <a:r>
              <a:rPr lang="de-DE" sz="2800" dirty="0" smtClean="0">
                <a:solidFill>
                  <a:srgbClr val="4B4B4B"/>
                </a:solidFill>
              </a:rPr>
              <a:t>		</a:t>
            </a:r>
            <a:r>
              <a:rPr lang="de-DE" sz="2800" dirty="0" err="1" smtClean="0">
                <a:solidFill>
                  <a:srgbClr val="4B4B4B"/>
                </a:solidFill>
              </a:rPr>
              <a:t>Along-axis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seismicity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of</a:t>
            </a:r>
            <a:r>
              <a:rPr lang="de-DE" sz="2800" dirty="0" smtClean="0">
                <a:solidFill>
                  <a:srgbClr val="4B4B4B"/>
                </a:solidFill>
              </a:rPr>
              <a:t> </a:t>
            </a:r>
            <a:r>
              <a:rPr lang="de-DE" sz="2800" dirty="0" err="1" smtClean="0">
                <a:solidFill>
                  <a:srgbClr val="4B4B4B"/>
                </a:solidFill>
              </a:rPr>
              <a:t>the</a:t>
            </a:r>
            <a:r>
              <a:rPr lang="de-DE" sz="2800" dirty="0" smtClean="0">
                <a:solidFill>
                  <a:srgbClr val="4B4B4B"/>
                </a:solidFill>
              </a:rPr>
              <a:t> EVZ</a:t>
            </a:r>
            <a:endParaRPr lang="de-DE" sz="2800" dirty="0">
              <a:solidFill>
                <a:srgbClr val="4B4B4B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51521" y="4423464"/>
            <a:ext cx="604867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rgbClr val="003E6E"/>
                </a:solidFill>
              </a:rPr>
              <a:t>No stripes and gaps, but </a:t>
            </a:r>
            <a:r>
              <a:rPr lang="en-GB" b="1" dirty="0" smtClean="0">
                <a:solidFill>
                  <a:srgbClr val="00ACE5"/>
                </a:solidFill>
              </a:rPr>
              <a:t>“blobs and holes”</a:t>
            </a:r>
          </a:p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rgbClr val="003E6E"/>
                </a:solidFill>
              </a:rPr>
              <a:t>Increased seismicity at volcanic centres</a:t>
            </a:r>
          </a:p>
          <a:p>
            <a:pPr marL="285750" indent="-285750">
              <a:buFont typeface="Arial"/>
              <a:buChar char="•"/>
            </a:pPr>
            <a:r>
              <a:rPr lang="en-GB" b="1" dirty="0" smtClean="0">
                <a:solidFill>
                  <a:srgbClr val="003E6E"/>
                </a:solidFill>
              </a:rPr>
              <a:t>Swarm activity at volcanic centres, related to spreading episodes</a:t>
            </a:r>
          </a:p>
          <a:p>
            <a:pPr marL="285750" indent="-285750">
              <a:buFont typeface="Arial"/>
              <a:buChar char="•"/>
            </a:pPr>
            <a:r>
              <a:rPr lang="en-GB" b="1" dirty="0" err="1" smtClean="0">
                <a:solidFill>
                  <a:srgbClr val="003E6E"/>
                </a:solidFill>
              </a:rPr>
              <a:t>Tectonomagmatic</a:t>
            </a:r>
            <a:r>
              <a:rPr lang="en-GB" b="1" dirty="0" smtClean="0">
                <a:solidFill>
                  <a:srgbClr val="003E6E"/>
                </a:solidFill>
              </a:rPr>
              <a:t> swarms, activating &gt; 50 km of segment</a:t>
            </a:r>
            <a:endParaRPr lang="en-GB" b="1" dirty="0">
              <a:solidFill>
                <a:srgbClr val="003E6E"/>
              </a:solidFill>
            </a:endParaRPr>
          </a:p>
        </p:txBody>
      </p:sp>
      <p:pic>
        <p:nvPicPr>
          <p:cNvPr id="25" name="Bild 24" descr="gakkel_along_axis_seismic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104"/>
            <a:ext cx="9144000" cy="2555840"/>
          </a:xfrm>
          <a:prstGeom prst="rect">
            <a:avLst/>
          </a:prstGeom>
        </p:spPr>
      </p:pic>
      <p:pic>
        <p:nvPicPr>
          <p:cNvPr id="27" name="Bild 26" descr="arcbas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135432"/>
            <a:ext cx="2378556" cy="2298828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 bwMode="auto">
          <a:xfrm rot="2758899">
            <a:off x="8184439" y="4763900"/>
            <a:ext cx="360040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95536" y="3775392"/>
            <a:ext cx="19975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BCBDBF"/>
                </a:solidFill>
              </a:rPr>
              <a:t>(from Schlindwein, 2012)</a:t>
            </a:r>
            <a:endParaRPr lang="en-GB" sz="1200" b="1" dirty="0">
              <a:solidFill>
                <a:srgbClr val="BCBD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10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7080" y="381615"/>
            <a:ext cx="9033120" cy="660734"/>
          </a:xfrm>
        </p:spPr>
        <p:txBody>
          <a:bodyPr/>
          <a:lstStyle/>
          <a:p>
            <a:r>
              <a:rPr lang="de-DE" sz="2600" dirty="0" err="1" smtClean="0">
                <a:solidFill>
                  <a:srgbClr val="4B4B4B"/>
                </a:solidFill>
              </a:rPr>
              <a:t>Ultraslow</a:t>
            </a:r>
            <a:r>
              <a:rPr lang="de-DE" sz="2600" dirty="0" smtClean="0">
                <a:solidFill>
                  <a:srgbClr val="4B4B4B"/>
                </a:solidFill>
              </a:rPr>
              <a:t> </a:t>
            </a:r>
            <a:r>
              <a:rPr lang="de-DE" sz="2600" dirty="0" err="1" smtClean="0">
                <a:solidFill>
                  <a:srgbClr val="4B4B4B"/>
                </a:solidFill>
              </a:rPr>
              <a:t>spreading</a:t>
            </a:r>
            <a:r>
              <a:rPr lang="de-DE" sz="2600" dirty="0" smtClean="0">
                <a:solidFill>
                  <a:srgbClr val="4B4B4B"/>
                </a:solidFill>
              </a:rPr>
              <a:t>: </a:t>
            </a:r>
            <a:r>
              <a:rPr lang="de-DE" sz="2600" dirty="0" err="1" smtClean="0">
                <a:solidFill>
                  <a:srgbClr val="4B4B4B"/>
                </a:solidFill>
              </a:rPr>
              <a:t>amagmatic</a:t>
            </a:r>
            <a:r>
              <a:rPr lang="de-DE" sz="2600" dirty="0" smtClean="0">
                <a:solidFill>
                  <a:srgbClr val="4B4B4B"/>
                </a:solidFill>
              </a:rPr>
              <a:t> </a:t>
            </a:r>
            <a:r>
              <a:rPr lang="de-DE" sz="2600" dirty="0" err="1" smtClean="0">
                <a:solidFill>
                  <a:srgbClr val="4B4B4B"/>
                </a:solidFill>
              </a:rPr>
              <a:t>vs</a:t>
            </a:r>
            <a:r>
              <a:rPr lang="de-DE" sz="2600" dirty="0" smtClean="0">
                <a:solidFill>
                  <a:srgbClr val="4B4B4B"/>
                </a:solidFill>
              </a:rPr>
              <a:t> </a:t>
            </a:r>
            <a:r>
              <a:rPr lang="de-DE" sz="2600" dirty="0" err="1" smtClean="0">
                <a:solidFill>
                  <a:srgbClr val="4B4B4B"/>
                </a:solidFill>
              </a:rPr>
              <a:t>magmatic</a:t>
            </a:r>
            <a:endParaRPr lang="de-DE" sz="2600" dirty="0">
              <a:solidFill>
                <a:srgbClr val="4B4B4B"/>
              </a:solidFill>
            </a:endParaRPr>
          </a:p>
        </p:txBody>
      </p:sp>
      <p:sp>
        <p:nvSpPr>
          <p:cNvPr id="11" name="Textfeld 10"/>
          <p:cNvSpPr txBox="1">
            <a:spLocks noChangeAspect="1"/>
          </p:cNvSpPr>
          <p:nvPr/>
        </p:nvSpPr>
        <p:spPr>
          <a:xfrm>
            <a:off x="3444199" y="5289876"/>
            <a:ext cx="33906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4DFF2C"/>
                </a:solidFill>
              </a:rPr>
              <a:t>Amagmatic</a:t>
            </a:r>
            <a:endParaRPr lang="en-GB" b="1" dirty="0" smtClean="0">
              <a:solidFill>
                <a:srgbClr val="4DFF2C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GB" sz="1600" b="1" dirty="0" smtClean="0">
                <a:solidFill>
                  <a:srgbClr val="00ACE5"/>
                </a:solidFill>
              </a:rPr>
              <a:t>Few and weak earthquakes</a:t>
            </a:r>
          </a:p>
          <a:p>
            <a:pPr marL="285750" indent="-285750">
              <a:buFont typeface="Arial"/>
              <a:buChar char="•"/>
            </a:pPr>
            <a:r>
              <a:rPr lang="en-GB" sz="1600" b="1" dirty="0" smtClean="0">
                <a:solidFill>
                  <a:srgbClr val="00ACE5"/>
                </a:solidFill>
              </a:rPr>
              <a:t>Hardly swarms</a:t>
            </a:r>
          </a:p>
          <a:p>
            <a:pPr marL="285750" indent="-285750">
              <a:buFont typeface="Arial"/>
              <a:buChar char="•"/>
            </a:pPr>
            <a:r>
              <a:rPr lang="en-GB" sz="1600" b="1" dirty="0" err="1" smtClean="0">
                <a:solidFill>
                  <a:srgbClr val="00ACE5"/>
                </a:solidFill>
              </a:rPr>
              <a:t>Peridotite</a:t>
            </a:r>
            <a:r>
              <a:rPr lang="en-GB" sz="1600" b="1" dirty="0" smtClean="0">
                <a:solidFill>
                  <a:srgbClr val="00ACE5"/>
                </a:solidFill>
              </a:rPr>
              <a:t> at seafloor, no CMA</a:t>
            </a: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5344" y="-357616"/>
            <a:ext cx="8961120" cy="5380812"/>
          </a:xfrm>
          <a:prstGeom prst="rect">
            <a:avLst/>
          </a:prstGeom>
        </p:spPr>
      </p:pic>
      <p:sp>
        <p:nvSpPr>
          <p:cNvPr id="13" name="Textfeld 12"/>
          <p:cNvSpPr txBox="1">
            <a:spLocks noChangeAspect="1"/>
          </p:cNvSpPr>
          <p:nvPr/>
        </p:nvSpPr>
        <p:spPr>
          <a:xfrm>
            <a:off x="401264" y="5323902"/>
            <a:ext cx="28905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M</a:t>
            </a:r>
            <a:r>
              <a:rPr lang="en-GB" b="1" dirty="0" smtClean="0">
                <a:solidFill>
                  <a:srgbClr val="FF0000"/>
                </a:solidFill>
              </a:rPr>
              <a:t>agmatic</a:t>
            </a:r>
          </a:p>
          <a:p>
            <a:pPr marL="285750" indent="-285750">
              <a:buFont typeface="Arial"/>
              <a:buChar char="•"/>
            </a:pPr>
            <a:r>
              <a:rPr lang="en-GB" sz="1600" b="1" dirty="0" smtClean="0">
                <a:solidFill>
                  <a:srgbClr val="00ACE5"/>
                </a:solidFill>
              </a:rPr>
              <a:t>Many earthquakes</a:t>
            </a:r>
          </a:p>
          <a:p>
            <a:pPr marL="285750" indent="-285750">
              <a:buFont typeface="Arial"/>
              <a:buChar char="•"/>
            </a:pPr>
            <a:r>
              <a:rPr lang="en-GB" sz="1600" b="1" dirty="0" smtClean="0">
                <a:solidFill>
                  <a:srgbClr val="00ACE5"/>
                </a:solidFill>
              </a:rPr>
              <a:t>Often clustered</a:t>
            </a:r>
          </a:p>
          <a:p>
            <a:pPr marL="285750" indent="-285750">
              <a:buFont typeface="Arial"/>
              <a:buChar char="•"/>
            </a:pPr>
            <a:r>
              <a:rPr lang="en-GB" sz="1600" b="1" dirty="0" smtClean="0">
                <a:solidFill>
                  <a:srgbClr val="00ACE5"/>
                </a:solidFill>
              </a:rPr>
              <a:t>Strong CMA, AVR, basalt</a:t>
            </a:r>
          </a:p>
        </p:txBody>
      </p:sp>
      <p:pic>
        <p:nvPicPr>
          <p:cNvPr id="14" name="Bild 13" descr="clustered_or_n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41" y="1010537"/>
            <a:ext cx="2599833" cy="3991566"/>
          </a:xfrm>
          <a:prstGeom prst="rect">
            <a:avLst/>
          </a:prstGeom>
        </p:spPr>
      </p:pic>
      <p:sp>
        <p:nvSpPr>
          <p:cNvPr id="15" name="Rechteck 14"/>
          <p:cNvSpPr>
            <a:spLocks noChangeAspect="1"/>
          </p:cNvSpPr>
          <p:nvPr/>
        </p:nvSpPr>
        <p:spPr bwMode="auto">
          <a:xfrm>
            <a:off x="6463449" y="2359445"/>
            <a:ext cx="2399306" cy="127022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</a:rPr>
              <a:t>	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</a:rPr>
              <a:t>	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rgbClr val="4DFF2C"/>
                </a:solidFill>
                <a:effectLst/>
              </a:rPr>
              <a:t>amagmatic</a:t>
            </a:r>
            <a:endParaRPr kumimoji="0" lang="en-GB" b="1" i="0" u="none" strike="noStrike" cap="none" normalizeH="0" baseline="0" dirty="0" smtClean="0">
              <a:ln>
                <a:noFill/>
              </a:ln>
              <a:solidFill>
                <a:srgbClr val="4DFF2C"/>
              </a:solidFill>
              <a:effectLst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</a:rPr>
              <a:t>Swarms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lang="en-GB" sz="1400" b="1" dirty="0" smtClean="0">
                <a:solidFill>
                  <a:srgbClr val="FF6600"/>
                </a:solidFill>
              </a:rPr>
              <a:t>Small clusters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rgbClr val="621710"/>
                </a:solidFill>
                <a:effectLst/>
              </a:rPr>
              <a:t>Single events</a:t>
            </a:r>
            <a:endParaRPr lang="en-GB" sz="900" b="1" dirty="0" smtClean="0">
              <a:solidFill>
                <a:srgbClr val="621710"/>
              </a:solidFill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GB" sz="1400" b="1" i="0" u="none" strike="noStrike" cap="none" normalizeH="0" baseline="0" dirty="0">
                <a:ln>
                  <a:noFill/>
                </a:ln>
                <a:solidFill>
                  <a:srgbClr val="621710"/>
                </a:solidFill>
                <a:effectLst/>
              </a:rPr>
              <a:t>	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rgbClr val="621710"/>
                </a:solidFill>
                <a:effectLst/>
              </a:rPr>
              <a:t>	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magmatic</a:t>
            </a:r>
            <a:endParaRPr kumimoji="0" lang="en-GB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6" name="Bild 15" descr="arcbas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584" y="5133748"/>
            <a:ext cx="1305008" cy="1261265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 bwMode="auto">
          <a:xfrm rot="5400000">
            <a:off x="8246884" y="5877900"/>
            <a:ext cx="252028" cy="25202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95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1217</Words>
  <Application>Microsoft Office PowerPoint</Application>
  <PresentationFormat>On-screen Show (4:3)</PresentationFormat>
  <Paragraphs>325</Paragraphs>
  <Slides>37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Office-Design</vt:lpstr>
      <vt:lpstr>Deformation modes of magmatic and amagmatic ocean lithosphere at ultraslow spreading ridges   Vera Schlindwein F. Schmid  and Emmy-Noether Junior Research Group MOVE AWI Bremerhaven</vt:lpstr>
      <vt:lpstr>Part I: Seismicity and spreading rate</vt:lpstr>
      <vt:lpstr>Ultraslow spreading ridges</vt:lpstr>
      <vt:lpstr>Gakkel Ridge segmentation: typical example of ultraslow spreading</vt:lpstr>
      <vt:lpstr>  Slow ... and ... ultraslow spreading</vt:lpstr>
      <vt:lpstr>  Seismicity of slow spreading ridges</vt:lpstr>
      <vt:lpstr> (tele)Seismicity of ultraslow spreading ridges</vt:lpstr>
      <vt:lpstr>  Along-axis seismicity of the EVZ</vt:lpstr>
      <vt:lpstr>Ultraslow spreading: amagmatic vs magmatic</vt:lpstr>
      <vt:lpstr>Part II: Comparing seismicity of magmatic and amagmatic segments at ultraslow spreading ridges</vt:lpstr>
      <vt:lpstr>Design of comparative OBS survey</vt:lpstr>
      <vt:lpstr>RV Polarstern – workhorse in stormy waters</vt:lpstr>
      <vt:lpstr>Multidisciplinary cruise SWEAP: 28 days in the Furious Fifties</vt:lpstr>
      <vt:lpstr>One day of seismic data on the SWIR</vt:lpstr>
      <vt:lpstr>OBS experiments compared</vt:lpstr>
      <vt:lpstr>From earthquakes to spreading processes</vt:lpstr>
      <vt:lpstr>Part III: Deformation in amagmatic lithosphere</vt:lpstr>
      <vt:lpstr>Aseismic deformation  deep serpentinisation</vt:lpstr>
      <vt:lpstr>Contrasting deformation in magmatic and  amagmatic mantle domains</vt:lpstr>
      <vt:lpstr>Yield strength  depth of serpentinisation</vt:lpstr>
      <vt:lpstr>Detachment faulting at slow spreading ridges</vt:lpstr>
      <vt:lpstr>No seismically active detachments</vt:lpstr>
      <vt:lpstr>Diverse source mechanisms</vt:lpstr>
      <vt:lpstr>No seismically active detachments, but…</vt:lpstr>
      <vt:lpstr>Part IV:  Magmatic lithosphere    and centres of magmatic activity in action</vt:lpstr>
      <vt:lpstr>Types of magmatic lithosphere</vt:lpstr>
      <vt:lpstr>Teleseismic earthquake swarms point to active sites</vt:lpstr>
      <vt:lpstr>  Detection of submarine volcanic eruptions</vt:lpstr>
      <vt:lpstr>Unusual earthquake swarm at 85°E Gakkel Ridge</vt:lpstr>
      <vt:lpstr>Presence of melt underneath volcano?</vt:lpstr>
      <vt:lpstr>Diking – 16 years after begin of teleseismic episode</vt:lpstr>
      <vt:lpstr>Intrusion tremor, SWIR</vt:lpstr>
      <vt:lpstr>Active spreading at an ultraslow magmatic centre</vt:lpstr>
      <vt:lpstr>Spreading episodes at ultraslow ridges</vt:lpstr>
      <vt:lpstr>Summary    Conceptual model for ultraslow lithosphere production </vt:lpstr>
      <vt:lpstr>Outlook:  Ongoing experiment: KNIPAS – getting the bigger picture at segment scale  2019+: Gakkel Ridge 3°E: Looking at magmatic and amagmatic lithosphere in contact Ice-OBS in production</vt:lpstr>
      <vt:lpstr>Test of ice-going OBS, July 2014, Gakkel Ridge</vt:lpstr>
    </vt:vector>
  </TitlesOfParts>
  <Company>AWI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Yves Nowak</dc:creator>
  <cp:lastModifiedBy>Daly</cp:lastModifiedBy>
  <cp:revision>327</cp:revision>
  <cp:lastPrinted>2014-03-04T07:33:42Z</cp:lastPrinted>
  <dcterms:created xsi:type="dcterms:W3CDTF">2013-05-22T10:31:10Z</dcterms:created>
  <dcterms:modified xsi:type="dcterms:W3CDTF">2017-03-01T20:35:12Z</dcterms:modified>
</cp:coreProperties>
</file>