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03" r:id="rId3"/>
    <p:sldId id="301" r:id="rId4"/>
    <p:sldId id="257" r:id="rId5"/>
    <p:sldId id="258" r:id="rId6"/>
    <p:sldId id="259" r:id="rId7"/>
    <p:sldId id="273" r:id="rId8"/>
    <p:sldId id="265" r:id="rId9"/>
    <p:sldId id="291" r:id="rId10"/>
    <p:sldId id="295" r:id="rId11"/>
    <p:sldId id="267" r:id="rId12"/>
    <p:sldId id="292" r:id="rId13"/>
    <p:sldId id="277" r:id="rId14"/>
    <p:sldId id="274" r:id="rId15"/>
    <p:sldId id="275" r:id="rId16"/>
    <p:sldId id="297" r:id="rId17"/>
    <p:sldId id="299" r:id="rId18"/>
    <p:sldId id="298" r:id="rId19"/>
    <p:sldId id="289" r:id="rId20"/>
    <p:sldId id="290" r:id="rId21"/>
    <p:sldId id="305" r:id="rId22"/>
    <p:sldId id="304" r:id="rId23"/>
    <p:sldId id="293" r:id="rId24"/>
    <p:sldId id="272" r:id="rId25"/>
    <p:sldId id="306" r:id="rId26"/>
    <p:sldId id="283" r:id="rId27"/>
    <p:sldId id="284" r:id="rId28"/>
    <p:sldId id="302" r:id="rId29"/>
    <p:sldId id="296" r:id="rId30"/>
    <p:sldId id="307"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108" d="100"/>
          <a:sy n="108" d="100"/>
        </p:scale>
        <p:origin x="-570" y="-90"/>
      </p:cViewPr>
      <p:guideLst>
        <p:guide orient="horz" pos="2160"/>
        <p:guide pos="2880"/>
      </p:guideLst>
    </p:cSldViewPr>
  </p:slideViewPr>
  <p:notesTextViewPr>
    <p:cViewPr>
      <p:scale>
        <a:sx n="1" d="1"/>
        <a:sy n="1" d="1"/>
      </p:scale>
      <p:origin x="0" y="0"/>
    </p:cViewPr>
  </p:notesTextViewPr>
  <p:sorterViewPr>
    <p:cViewPr>
      <p:scale>
        <a:sx n="100" d="100"/>
        <a:sy n="100" d="100"/>
      </p:scale>
      <p:origin x="0" y="376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FFA1E34-F3B6-42BE-B123-8ABC07BB4B29}" type="datetimeFigureOut">
              <a:rPr lang="en-US"/>
              <a:pPr>
                <a:defRPr/>
              </a:pPr>
              <a:t>7/18/2011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704EC39-D2FE-49C5-8497-88D07A3C008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F36161-9F34-448A-9FB2-91A5A4C9CAB3}" type="slidenum">
              <a:rPr lang="en-US"/>
              <a:pPr fontAlgn="base">
                <a:spcBef>
                  <a:spcPct val="0"/>
                </a:spcBef>
                <a:spcAft>
                  <a:spcPct val="0"/>
                </a:spcAft>
              </a:pPr>
              <a:t>9</a:t>
            </a:fld>
            <a:endParaRPr lang="en-US"/>
          </a:p>
        </p:txBody>
      </p:sp>
      <p:sp>
        <p:nvSpPr>
          <p:cNvPr id="23554" name="Rectangle 2"/>
          <p:cNvSpPr>
            <a:spLocks noGrp="1" noRot="1" noChangeAspect="1" noChangeArrowheads="1" noTextEdit="1"/>
          </p:cNvSpPr>
          <p:nvPr>
            <p:ph type="sldImg"/>
          </p:nvPr>
        </p:nvSpPr>
        <p:spPr bwMode="auto">
          <a:xfrm>
            <a:off x="1144588" y="682625"/>
            <a:ext cx="4546600" cy="3409950"/>
          </a:xfrm>
          <a:noFill/>
          <a:ln>
            <a:solidFill>
              <a:srgbClr val="000000"/>
            </a:solidFill>
            <a:miter lim="800000"/>
            <a:headEnd/>
            <a:tailEnd/>
          </a:ln>
        </p:spPr>
      </p:sp>
      <p:sp>
        <p:nvSpPr>
          <p:cNvPr id="23555" name="Rectangle 3"/>
          <p:cNvSpPr>
            <a:spLocks noGrp="1" noChangeArrowheads="1"/>
          </p:cNvSpPr>
          <p:nvPr>
            <p:ph type="body" idx="1"/>
          </p:nvPr>
        </p:nvSpPr>
        <p:spPr bwMode="auto">
          <a:xfrm>
            <a:off x="890588" y="4319588"/>
            <a:ext cx="5051425" cy="4167187"/>
          </a:xfrm>
          <a:noFill/>
        </p:spPr>
        <p:txBody>
          <a:bodyPr wrap="square" numCol="1" anchor="t" anchorCtr="0" compatLnSpc="1">
            <a:prstTxWarp prst="textNoShape">
              <a:avLst/>
            </a:prstTxWarp>
          </a:bodyPr>
          <a:lstStyle/>
          <a:p>
            <a:pPr>
              <a:spcBef>
                <a:spcPct val="0"/>
              </a:spcBef>
            </a:pPr>
            <a:r>
              <a:rPr lang="en-US" smtClean="0"/>
              <a:t>This is a section through the hudson ETM that clearly demonstrates the trapping mechanism, in which we see sediment coming in from upstream at moderate concentrations, in a region with no stratification.  When it reaches the stratified zone, the suspended concentration immediately drops in the upper water column, and we see high concentrations, in this case around1000 mg/l, in the bottom water.  The only hint that things arent simple is that there seem to be multiple patches of high concentrati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46073B-68EB-4836-86D2-2C5A91D2D152}" type="slidenum">
              <a:rPr lang="en-US"/>
              <a:pPr fontAlgn="base">
                <a:spcBef>
                  <a:spcPct val="0"/>
                </a:spcBef>
                <a:spcAft>
                  <a:spcPct val="0"/>
                </a:spcAft>
              </a:pPr>
              <a:t>15</a:t>
            </a:fld>
            <a:endParaRPr lang="en-US"/>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HRF Final Report Figure 16: Plots showing the strong negative dependency of sediment accumulation rate on the timespan of averaging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A565F2-61F5-4A32-82F1-37E7367B64B6}" type="slidenum">
              <a:rPr lang="en-US"/>
              <a:pPr fontAlgn="base">
                <a:spcBef>
                  <a:spcPct val="0"/>
                </a:spcBef>
                <a:spcAft>
                  <a:spcPct val="0"/>
                </a:spcAft>
              </a:pPr>
              <a:t>19</a:t>
            </a:fld>
            <a:endParaRPr lang="en-US"/>
          </a:p>
        </p:txBody>
      </p:sp>
      <p:sp>
        <p:nvSpPr>
          <p:cNvPr id="368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68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smtClean="0"/>
              <a:t>This front in surface sediment concentration is associated with the bathymetry, as shown by these depth contours.  The high surface concentrations only occur in waters less than 10 m deep– in fact as we move north from the river mouth region, they are confined to water depths less than about 5-m.  </a:t>
            </a:r>
          </a:p>
          <a:p>
            <a:pPr>
              <a:spcBef>
                <a:spcPct val="0"/>
              </a:spcBef>
            </a:pPr>
            <a:r>
              <a:rPr lang="en-US" smtClean="0"/>
              <a:t>So the surface plume is distinctly a shallow-water phenomenon….</a:t>
            </a:r>
          </a:p>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BD3413-B766-4A3F-BA25-D8E8E46A2E24}" type="slidenum">
              <a:rPr lang="en-US"/>
              <a:pPr fontAlgn="base">
                <a:spcBef>
                  <a:spcPct val="0"/>
                </a:spcBef>
                <a:spcAft>
                  <a:spcPct val="0"/>
                </a:spcAft>
              </a:pPr>
              <a:t>20</a:t>
            </a:fld>
            <a:endParaRPr lang="en-US"/>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This cross-section gives a generic picture of what happens when the sediment-laden water runs into seawater.  It may be in the estuary or on the shelf– (actually this figure was roughly based on the Amazon mouth, which is really more shelf than estuary because it doesn’t have sides).  The big arrows show that the fresh water flows over the salt water (the salinity contours are shown by the dotted white lines).  The salinity gets higher as the water flows out due to vertical mixing, and so there has to be bottom inflow of high salinity water to balance the salt flux.  This bottom inflow is driven by the density gradient of the salt water– I have talked about this many times.  </a:t>
            </a:r>
          </a:p>
          <a:p>
            <a:pPr>
              <a:spcBef>
                <a:spcPct val="0"/>
              </a:spcBef>
            </a:pPr>
            <a:endParaRPr lang="en-US" smtClean="0"/>
          </a:p>
          <a:p>
            <a:pPr>
              <a:spcBef>
                <a:spcPct val="0"/>
              </a:spcBef>
            </a:pPr>
            <a:r>
              <a:rPr lang="en-US" smtClean="0"/>
              <a:t>So, what happens to the sediment?  Before the sediment gets to the salt front, there is no stratification by salt, and so the sediment is distributed nearly homogeneously in the water column.  As it encounters the salinity front, the stratification starts to suppress turbulence, which makes the sediment start falling out of the upper part of the water column.  There is a near-bottom convergence of flow, which then traps the sediment in the frontal zone.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1BF56C7-11E9-4D2A-800D-75BFA12A10C8}" type="slidenum">
              <a:rPr lang="en-US"/>
              <a:pPr fontAlgn="base">
                <a:spcBef>
                  <a:spcPct val="0"/>
                </a:spcBef>
                <a:spcAft>
                  <a:spcPct val="0"/>
                </a:spcAft>
              </a:pPr>
              <a:t>24</a:t>
            </a:fld>
            <a:endParaRPr lang="en-US"/>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 the way the plume story, the tripod burial, the ABS data, and the flood deposits are tied together is that very thin turbidity currents slide down the shelf, within the wave boundary layer.  The intense turbulence within the wave boundary layer either stirs up recently deposited sediment or keeps the sediment from settling.  This suspended sediment layer gets heavy enough after a few hours to start flowing down the shelf at about 10-20 cm/s, which gets it from K-20 to K-60 in less than a day or so.</a:t>
            </a:r>
          </a:p>
          <a:p>
            <a:pPr>
              <a:spcBef>
                <a:spcPct val="0"/>
              </a:spcBef>
            </a:pPr>
            <a:r>
              <a:rPr lang="en-US" smtClean="0"/>
              <a:t>The stratification by suspended sediment at the top of the layer is critical to keeping the turbidity current from mixing with the overlying water.   And the hindered settling due to the high concentration is critical to keeping the sediment in suspension in such a thin layer.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6A17A8C-3537-4706-80B0-279D19BD6C13}" type="datetimeFigureOut">
              <a:rPr lang="en-US"/>
              <a:pPr>
                <a:defRPr/>
              </a:pPr>
              <a:t>7/18/2011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B9CF62-BF47-45D5-8F95-385072B5A12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69720B-7B5D-44D4-8541-F2CDB0213C23}" type="datetimeFigureOut">
              <a:rPr lang="en-US"/>
              <a:pPr>
                <a:defRPr/>
              </a:pPr>
              <a:t>7/18/2011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1F4CC4-240E-49E9-AC43-2028647D8E3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B61796-81C2-49B1-B96E-A39EB51D6B75}" type="datetimeFigureOut">
              <a:rPr lang="en-US"/>
              <a:pPr>
                <a:defRPr/>
              </a:pPr>
              <a:t>7/18/2011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9B6DD5-2917-4FCF-8C61-0C1746D4686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B79A3E-9640-4F6C-B629-CD47B02B2F4A}" type="datetimeFigureOut">
              <a:rPr lang="en-US"/>
              <a:pPr>
                <a:defRPr/>
              </a:pPr>
              <a:t>7/18/2011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E8DDD-A29A-4799-AF67-D8261FBE5CF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FA77F58-A940-4495-9F67-21317B5165E9}" type="datetimeFigureOut">
              <a:rPr lang="en-US"/>
              <a:pPr>
                <a:defRPr/>
              </a:pPr>
              <a:t>7/18/2011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F9F6B2-3700-4E22-B82F-ABEBC069408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7B5606D-AE85-4917-B350-F113CE970379}" type="datetimeFigureOut">
              <a:rPr lang="en-US"/>
              <a:pPr>
                <a:defRPr/>
              </a:pPr>
              <a:t>7/18/2011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9BCD13-A6F8-4EDD-A953-7B708A1698D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C1E11E7-1DF1-4F40-A8F0-D382292BC64E}" type="datetimeFigureOut">
              <a:rPr lang="en-US"/>
              <a:pPr>
                <a:defRPr/>
              </a:pPr>
              <a:t>7/18/2011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0F5CF2-E2DC-4E95-A12A-FAA68B866E0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FF62A09-C7B5-4586-BC3B-5D085914F194}" type="datetimeFigureOut">
              <a:rPr lang="en-US"/>
              <a:pPr>
                <a:defRPr/>
              </a:pPr>
              <a:t>7/18/2011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22CCF08-9B7F-4D5D-8F36-65709233D7E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824024-741B-402A-A437-9D8435C3CDE0}" type="datetimeFigureOut">
              <a:rPr lang="en-US"/>
              <a:pPr>
                <a:defRPr/>
              </a:pPr>
              <a:t>7/18/2011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CA103B8-6879-4A8E-8555-C1EF3CB995C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7AB24C-C269-4FF7-887A-35AF2DD59C86}" type="datetimeFigureOut">
              <a:rPr lang="en-US"/>
              <a:pPr>
                <a:defRPr/>
              </a:pPr>
              <a:t>7/18/2011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DB9CBFB-5EFF-4132-80A4-10AE2783470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0571635-8D8B-4F28-9AE8-CB7B7B7935E6}" type="datetimeFigureOut">
              <a:rPr lang="en-US"/>
              <a:pPr>
                <a:defRPr/>
              </a:pPr>
              <a:t>7/18/2011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302520-0D12-4A9A-8D80-8D2B4AA11A3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19351A7-0F0B-48DB-ABBF-497710D35A3C}" type="datetimeFigureOut">
              <a:rPr lang="en-US"/>
              <a:pPr>
                <a:defRPr/>
              </a:pPr>
              <a:t>7/18/2011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13185D2-6A05-423C-87DF-4FE4136DC6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wm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C:\Users\Rocky\Documents\powerpoint\plumes\source_to_sink.jpg"/>
          <p:cNvPicPr>
            <a:picLocks noChangeAspect="1" noChangeArrowheads="1"/>
          </p:cNvPicPr>
          <p:nvPr/>
        </p:nvPicPr>
        <p:blipFill>
          <a:blip r:embed="rId2"/>
          <a:srcRect/>
          <a:stretch>
            <a:fillRect/>
          </a:stretch>
        </p:blipFill>
        <p:spPr bwMode="auto">
          <a:xfrm>
            <a:off x="-304800" y="427038"/>
            <a:ext cx="9572625" cy="4943475"/>
          </a:xfrm>
          <a:prstGeom prst="rect">
            <a:avLst/>
          </a:prstGeom>
          <a:noFill/>
          <a:ln w="9525">
            <a:noFill/>
            <a:miter lim="800000"/>
            <a:headEnd/>
            <a:tailEnd/>
          </a:ln>
        </p:spPr>
      </p:pic>
      <p:sp>
        <p:nvSpPr>
          <p:cNvPr id="14338" name="Rectangle 3"/>
          <p:cNvSpPr>
            <a:spLocks noChangeArrowheads="1"/>
          </p:cNvSpPr>
          <p:nvPr/>
        </p:nvSpPr>
        <p:spPr bwMode="auto">
          <a:xfrm>
            <a:off x="1676400" y="152400"/>
            <a:ext cx="4572000" cy="1384300"/>
          </a:xfrm>
          <a:prstGeom prst="rect">
            <a:avLst/>
          </a:prstGeom>
          <a:noFill/>
          <a:ln w="9525">
            <a:noFill/>
            <a:miter lim="800000"/>
            <a:headEnd/>
            <a:tailEnd/>
          </a:ln>
        </p:spPr>
        <p:txBody>
          <a:bodyPr>
            <a:spAutoFit/>
          </a:bodyPr>
          <a:lstStyle/>
          <a:p>
            <a:pPr algn="ctr"/>
            <a:r>
              <a:rPr lang="en-US" sz="2800" b="1">
                <a:latin typeface="Calibri" pitchFamily="34" charset="0"/>
              </a:rPr>
              <a:t>The influence of estuaries </a:t>
            </a:r>
            <a:br>
              <a:rPr lang="en-US" sz="2800" b="1">
                <a:latin typeface="Calibri" pitchFamily="34" charset="0"/>
              </a:rPr>
            </a:br>
            <a:r>
              <a:rPr lang="en-US" sz="2800" b="1">
                <a:latin typeface="Calibri" pitchFamily="34" charset="0"/>
              </a:rPr>
              <a:t>on the transport </a:t>
            </a:r>
            <a:br>
              <a:rPr lang="en-US" sz="2800" b="1">
                <a:latin typeface="Calibri" pitchFamily="34" charset="0"/>
              </a:rPr>
            </a:br>
            <a:r>
              <a:rPr lang="en-US" sz="2800" b="1">
                <a:latin typeface="Calibri" pitchFamily="34" charset="0"/>
              </a:rPr>
              <a:t>from rivers to the ocean</a:t>
            </a:r>
          </a:p>
        </p:txBody>
      </p:sp>
      <p:sp>
        <p:nvSpPr>
          <p:cNvPr id="14339" name="Rectangle 4"/>
          <p:cNvSpPr>
            <a:spLocks noChangeArrowheads="1"/>
          </p:cNvSpPr>
          <p:nvPr/>
        </p:nvSpPr>
        <p:spPr bwMode="auto">
          <a:xfrm>
            <a:off x="2273300" y="5029200"/>
            <a:ext cx="4572000" cy="1200150"/>
          </a:xfrm>
          <a:prstGeom prst="rect">
            <a:avLst/>
          </a:prstGeom>
          <a:noFill/>
          <a:ln w="9525">
            <a:noFill/>
            <a:miter lim="800000"/>
            <a:headEnd/>
            <a:tailEnd/>
          </a:ln>
        </p:spPr>
        <p:txBody>
          <a:bodyPr>
            <a:spAutoFit/>
          </a:bodyPr>
          <a:lstStyle/>
          <a:p>
            <a:pPr algn="ctr"/>
            <a:r>
              <a:rPr lang="en-US" sz="2400" b="1">
                <a:latin typeface="Calibri" pitchFamily="34" charset="0"/>
              </a:rPr>
              <a:t>Rocky Geyer</a:t>
            </a:r>
          </a:p>
          <a:p>
            <a:pPr algn="ctr"/>
            <a:r>
              <a:rPr lang="en-US" sz="2400" b="1">
                <a:latin typeface="Calibri" pitchFamily="34" charset="0"/>
              </a:rPr>
              <a:t>WHOI</a:t>
            </a:r>
          </a:p>
          <a:p>
            <a:pPr algn="ctr"/>
            <a:r>
              <a:rPr lang="en-US" sz="2400" b="1">
                <a:latin typeface="Calibri" pitchFamily="34" charset="0"/>
              </a:rPr>
              <a:t>April 26, 2011</a:t>
            </a:r>
          </a:p>
        </p:txBody>
      </p:sp>
      <p:sp>
        <p:nvSpPr>
          <p:cNvPr id="6" name="TextBox 5"/>
          <p:cNvSpPr txBox="1"/>
          <p:nvPr/>
        </p:nvSpPr>
        <p:spPr>
          <a:xfrm>
            <a:off x="6172200" y="5029200"/>
            <a:ext cx="2882900" cy="1708150"/>
          </a:xfrm>
          <a:prstGeom prst="rect">
            <a:avLst/>
          </a:prstGeom>
          <a:noFill/>
        </p:spPr>
        <p:txBody>
          <a:bodyPr wrap="none">
            <a:spAutoFit/>
          </a:bodyPr>
          <a:lstStyle/>
          <a:p>
            <a:pPr fontAlgn="auto">
              <a:spcBef>
                <a:spcPts val="0"/>
              </a:spcBef>
              <a:spcAft>
                <a:spcPts val="0"/>
              </a:spcAft>
              <a:defRPr/>
            </a:pPr>
            <a:r>
              <a:rPr lang="en-US" sz="1050" dirty="0">
                <a:latin typeface="+mn-lt"/>
              </a:rPr>
              <a:t>Reading: </a:t>
            </a:r>
          </a:p>
          <a:p>
            <a:pPr fontAlgn="auto">
              <a:spcBef>
                <a:spcPts val="0"/>
              </a:spcBef>
              <a:spcAft>
                <a:spcPts val="0"/>
              </a:spcAft>
              <a:defRPr/>
            </a:pPr>
            <a:r>
              <a:rPr lang="en-US" sz="1050" dirty="0">
                <a:latin typeface="+mn-lt"/>
              </a:rPr>
              <a:t>Geyer, W.R., P.S. Hill and G.C. </a:t>
            </a:r>
            <a:r>
              <a:rPr lang="en-US" sz="1050" dirty="0" err="1">
                <a:latin typeface="+mn-lt"/>
              </a:rPr>
              <a:t>Kineke</a:t>
            </a:r>
            <a:r>
              <a:rPr lang="en-US" sz="1050" dirty="0">
                <a:latin typeface="+mn-lt"/>
              </a:rPr>
              <a:t>, 2004. </a:t>
            </a:r>
            <a:endParaRPr lang="en-US" sz="1050" dirty="0">
              <a:latin typeface="+mn-lt"/>
            </a:endParaRPr>
          </a:p>
          <a:p>
            <a:pPr fontAlgn="auto">
              <a:spcBef>
                <a:spcPts val="0"/>
              </a:spcBef>
              <a:spcAft>
                <a:spcPts val="0"/>
              </a:spcAft>
              <a:defRPr/>
            </a:pPr>
            <a:r>
              <a:rPr lang="en-US" sz="1050" dirty="0">
                <a:latin typeface="+mn-lt"/>
              </a:rPr>
              <a:t> </a:t>
            </a:r>
            <a:r>
              <a:rPr lang="en-US" sz="1050" dirty="0">
                <a:latin typeface="+mn-lt"/>
              </a:rPr>
              <a:t>The transport and dispersal of sediment by </a:t>
            </a:r>
            <a:endParaRPr lang="en-US" sz="1050" dirty="0">
              <a:latin typeface="+mn-lt"/>
            </a:endParaRPr>
          </a:p>
          <a:p>
            <a:pPr fontAlgn="auto">
              <a:spcBef>
                <a:spcPts val="0"/>
              </a:spcBef>
              <a:spcAft>
                <a:spcPts val="0"/>
              </a:spcAft>
              <a:defRPr/>
            </a:pPr>
            <a:r>
              <a:rPr lang="en-US" sz="1050" dirty="0">
                <a:latin typeface="+mn-lt"/>
              </a:rPr>
              <a:t>buoyant </a:t>
            </a:r>
            <a:r>
              <a:rPr lang="en-US" sz="1050" dirty="0">
                <a:latin typeface="+mn-lt"/>
              </a:rPr>
              <a:t>coastal flows.  </a:t>
            </a:r>
            <a:r>
              <a:rPr lang="en-US" sz="1050" i="1" dirty="0">
                <a:latin typeface="+mn-lt"/>
              </a:rPr>
              <a:t>Continental Shelf </a:t>
            </a:r>
            <a:endParaRPr lang="en-US" sz="1050" i="1" dirty="0">
              <a:latin typeface="+mn-lt"/>
            </a:endParaRPr>
          </a:p>
          <a:p>
            <a:pPr fontAlgn="auto">
              <a:spcBef>
                <a:spcPts val="0"/>
              </a:spcBef>
              <a:spcAft>
                <a:spcPts val="0"/>
              </a:spcAft>
              <a:defRPr/>
            </a:pPr>
            <a:r>
              <a:rPr lang="en-US" sz="1050" i="1" dirty="0">
                <a:latin typeface="+mn-lt"/>
              </a:rPr>
              <a:t>Research</a:t>
            </a:r>
            <a:r>
              <a:rPr lang="en-US" sz="1050" dirty="0">
                <a:latin typeface="+mn-lt"/>
              </a:rPr>
              <a:t>, </a:t>
            </a:r>
            <a:r>
              <a:rPr lang="en-US" sz="1050" b="1" dirty="0">
                <a:latin typeface="+mn-lt"/>
              </a:rPr>
              <a:t>24</a:t>
            </a:r>
            <a:r>
              <a:rPr lang="en-US" sz="1050" dirty="0">
                <a:latin typeface="+mn-lt"/>
              </a:rPr>
              <a:t>, 927 – 949. </a:t>
            </a:r>
            <a:endParaRPr lang="en-US" sz="1050" dirty="0">
              <a:latin typeface="+mn-lt"/>
            </a:endParaRPr>
          </a:p>
          <a:p>
            <a:pPr fontAlgn="auto">
              <a:spcBef>
                <a:spcPts val="0"/>
              </a:spcBef>
              <a:spcAft>
                <a:spcPts val="0"/>
              </a:spcAft>
              <a:defRPr/>
            </a:pPr>
            <a:endParaRPr lang="en-US" sz="1050" dirty="0">
              <a:latin typeface="+mn-lt"/>
            </a:endParaRPr>
          </a:p>
          <a:p>
            <a:pPr fontAlgn="auto">
              <a:spcBef>
                <a:spcPts val="0"/>
              </a:spcBef>
              <a:spcAft>
                <a:spcPts val="0"/>
              </a:spcAft>
              <a:defRPr/>
            </a:pPr>
            <a:r>
              <a:rPr lang="en-US" sz="1050" dirty="0" err="1">
                <a:latin typeface="+mn-lt"/>
              </a:rPr>
              <a:t>Traykovski</a:t>
            </a:r>
            <a:r>
              <a:rPr lang="en-US" sz="1050" dirty="0">
                <a:latin typeface="+mn-lt"/>
              </a:rPr>
              <a:t>, P., W.R. Geyer, and C. </a:t>
            </a:r>
            <a:r>
              <a:rPr lang="en-US" sz="1050" dirty="0" err="1">
                <a:latin typeface="+mn-lt"/>
              </a:rPr>
              <a:t>Sommerfield</a:t>
            </a:r>
            <a:r>
              <a:rPr lang="en-US" sz="1050" dirty="0">
                <a:latin typeface="+mn-lt"/>
              </a:rPr>
              <a:t>,</a:t>
            </a:r>
          </a:p>
          <a:p>
            <a:pPr fontAlgn="auto">
              <a:spcBef>
                <a:spcPts val="0"/>
              </a:spcBef>
              <a:spcAft>
                <a:spcPts val="0"/>
              </a:spcAft>
              <a:defRPr/>
            </a:pPr>
            <a:r>
              <a:rPr lang="en-US" sz="1050" dirty="0">
                <a:latin typeface="+mn-lt"/>
              </a:rPr>
              <a:t> </a:t>
            </a:r>
            <a:r>
              <a:rPr lang="en-US" sz="1050" dirty="0">
                <a:latin typeface="+mn-lt"/>
              </a:rPr>
              <a:t>2004.  Rapid sediment deposition and </a:t>
            </a:r>
            <a:r>
              <a:rPr lang="en-US" sz="1050" dirty="0">
                <a:latin typeface="+mn-lt"/>
              </a:rPr>
              <a:t>fine-scale</a:t>
            </a:r>
          </a:p>
          <a:p>
            <a:pPr fontAlgn="auto">
              <a:spcBef>
                <a:spcPts val="0"/>
              </a:spcBef>
              <a:spcAft>
                <a:spcPts val="0"/>
              </a:spcAft>
              <a:defRPr/>
            </a:pPr>
            <a:r>
              <a:rPr lang="en-US" sz="1050" dirty="0">
                <a:latin typeface="+mn-lt"/>
              </a:rPr>
              <a:t> </a:t>
            </a:r>
            <a:r>
              <a:rPr lang="en-US" sz="1050" dirty="0">
                <a:latin typeface="+mn-lt"/>
              </a:rPr>
              <a:t>strata formation in the Hudson estuary. </a:t>
            </a:r>
            <a:endParaRPr lang="en-US" sz="1050" dirty="0">
              <a:latin typeface="+mn-lt"/>
            </a:endParaRPr>
          </a:p>
          <a:p>
            <a:pPr fontAlgn="auto">
              <a:spcBef>
                <a:spcPts val="0"/>
              </a:spcBef>
              <a:spcAft>
                <a:spcPts val="0"/>
              </a:spcAft>
              <a:defRPr/>
            </a:pPr>
            <a:r>
              <a:rPr lang="en-US" sz="1050" i="1" dirty="0">
                <a:latin typeface="+mn-lt"/>
              </a:rPr>
              <a:t>J</a:t>
            </a:r>
            <a:r>
              <a:rPr lang="en-US" sz="1050" i="1" dirty="0">
                <a:latin typeface="+mn-lt"/>
              </a:rPr>
              <a:t>. </a:t>
            </a:r>
            <a:r>
              <a:rPr lang="en-US" sz="1050" i="1" dirty="0" err="1">
                <a:latin typeface="+mn-lt"/>
              </a:rPr>
              <a:t>Geophys</a:t>
            </a:r>
            <a:r>
              <a:rPr lang="en-US" sz="1050" i="1" dirty="0">
                <a:latin typeface="+mn-lt"/>
              </a:rPr>
              <a:t> Res</a:t>
            </a:r>
            <a:r>
              <a:rPr lang="en-US" sz="1050" dirty="0">
                <a:latin typeface="+mn-lt"/>
              </a:rPr>
              <a:t>, </a:t>
            </a:r>
            <a:r>
              <a:rPr lang="en-US" sz="1050" b="1" dirty="0">
                <a:latin typeface="+mn-lt"/>
              </a:rPr>
              <a:t>109</a:t>
            </a:r>
            <a:r>
              <a:rPr lang="en-US" sz="1050" dirty="0">
                <a:latin typeface="+mn-lt"/>
              </a:rPr>
              <a:t>, </a:t>
            </a:r>
            <a:r>
              <a:rPr lang="en-US" sz="1050" dirty="0" err="1">
                <a:latin typeface="+mn-lt"/>
              </a:rPr>
              <a:t>doi</a:t>
            </a:r>
            <a:r>
              <a:rPr lang="en-US" sz="1050" dirty="0">
                <a:latin typeface="+mn-lt"/>
              </a:rPr>
              <a:t>: 10.1029/2003JF000096.</a:t>
            </a:r>
          </a:p>
        </p:txBody>
      </p:sp>
      <p:sp>
        <p:nvSpPr>
          <p:cNvPr id="14341" name="Rectangle 6"/>
          <p:cNvSpPr>
            <a:spLocks noChangeArrowheads="1"/>
          </p:cNvSpPr>
          <p:nvPr/>
        </p:nvSpPr>
        <p:spPr bwMode="auto">
          <a:xfrm>
            <a:off x="381000" y="5191125"/>
            <a:ext cx="3124200" cy="1384300"/>
          </a:xfrm>
          <a:prstGeom prst="rect">
            <a:avLst/>
          </a:prstGeom>
          <a:noFill/>
          <a:ln w="9525">
            <a:noFill/>
            <a:miter lim="800000"/>
            <a:headEnd/>
            <a:tailEnd/>
          </a:ln>
        </p:spPr>
        <p:txBody>
          <a:bodyPr>
            <a:spAutoFit/>
          </a:bodyPr>
          <a:lstStyle/>
          <a:p>
            <a:r>
              <a:rPr lang="en-US" sz="1200" i="1">
                <a:latin typeface="Calibri" pitchFamily="34" charset="0"/>
              </a:rPr>
              <a:t>PERSONS attempting to find a motive in this lecture will be prosecuted; persons attempting to find a moral in it will be banished; persons attempting to find any relevance to societal issues will be shot. </a:t>
            </a:r>
            <a:br>
              <a:rPr lang="en-US" sz="1200" i="1">
                <a:latin typeface="Calibri" pitchFamily="34" charset="0"/>
              </a:rPr>
            </a:br>
            <a:r>
              <a:rPr lang="en-US" sz="1200" i="1">
                <a:latin typeface="Calibri" pitchFamily="34" charset="0"/>
              </a:rPr>
              <a:t/>
            </a:r>
            <a:br>
              <a:rPr lang="en-US" sz="1200" i="1">
                <a:latin typeface="Calibri" pitchFamily="34" charset="0"/>
              </a:rPr>
            </a:br>
            <a:r>
              <a:rPr lang="en-US" sz="1200" i="1">
                <a:latin typeface="Calibri" pitchFamily="34" charset="0"/>
              </a:rPr>
              <a:t>apologies to Mark Twain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400050" y="3044825"/>
            <a:ext cx="8245475" cy="1652588"/>
          </a:xfrm>
          <a:custGeom>
            <a:avLst/>
            <a:gdLst>
              <a:gd name="connsiteX0" fmla="*/ 8245929 w 8245929"/>
              <a:gd name="connsiteY0" fmla="*/ 355283 h 1653404"/>
              <a:gd name="connsiteX1" fmla="*/ 6890657 w 8245929"/>
              <a:gd name="connsiteY1" fmla="*/ 4219 h 1653404"/>
              <a:gd name="connsiteX2" fmla="*/ 5216979 w 8245929"/>
              <a:gd name="connsiteY2" fmla="*/ 567554 h 1653404"/>
              <a:gd name="connsiteX3" fmla="*/ 3135086 w 8245929"/>
              <a:gd name="connsiteY3" fmla="*/ 1253354 h 1653404"/>
              <a:gd name="connsiteX4" fmla="*/ 857250 w 8245929"/>
              <a:gd name="connsiteY4" fmla="*/ 1588090 h 1653404"/>
              <a:gd name="connsiteX5" fmla="*/ 0 w 8245929"/>
              <a:gd name="connsiteY5" fmla="*/ 1653404 h 165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5929" h="1653404">
                <a:moveTo>
                  <a:pt x="8245929" y="355283"/>
                </a:moveTo>
                <a:cubicBezTo>
                  <a:pt x="7820705" y="162061"/>
                  <a:pt x="7395482" y="-31160"/>
                  <a:pt x="6890657" y="4219"/>
                </a:cubicBezTo>
                <a:cubicBezTo>
                  <a:pt x="6385832" y="39598"/>
                  <a:pt x="5216979" y="567554"/>
                  <a:pt x="5216979" y="567554"/>
                </a:cubicBezTo>
                <a:cubicBezTo>
                  <a:pt x="4591050" y="775743"/>
                  <a:pt x="3861707" y="1083265"/>
                  <a:pt x="3135086" y="1253354"/>
                </a:cubicBezTo>
                <a:cubicBezTo>
                  <a:pt x="2408465" y="1423443"/>
                  <a:pt x="1379764" y="1521415"/>
                  <a:pt x="857250" y="1588090"/>
                </a:cubicBezTo>
                <a:cubicBezTo>
                  <a:pt x="334736" y="1654765"/>
                  <a:pt x="172811" y="1634354"/>
                  <a:pt x="0" y="165340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578" name="TextBox 8"/>
          <p:cNvSpPr txBox="1">
            <a:spLocks noChangeArrowheads="1"/>
          </p:cNvSpPr>
          <p:nvPr/>
        </p:nvSpPr>
        <p:spPr bwMode="auto">
          <a:xfrm>
            <a:off x="1295400" y="3440113"/>
            <a:ext cx="1300163" cy="369887"/>
          </a:xfrm>
          <a:prstGeom prst="rect">
            <a:avLst/>
          </a:prstGeom>
          <a:noFill/>
          <a:ln w="9525">
            <a:noFill/>
            <a:miter lim="800000"/>
            <a:headEnd/>
            <a:tailEnd/>
          </a:ln>
        </p:spPr>
        <p:txBody>
          <a:bodyPr wrap="none">
            <a:spAutoFit/>
          </a:bodyPr>
          <a:lstStyle/>
          <a:p>
            <a:r>
              <a:rPr lang="en-US">
                <a:latin typeface="Calibri" pitchFamily="34" charset="0"/>
              </a:rPr>
              <a:t>more dense</a:t>
            </a:r>
          </a:p>
        </p:txBody>
      </p:sp>
      <p:cxnSp>
        <p:nvCxnSpPr>
          <p:cNvPr id="11" name="Straight Connector 10"/>
          <p:cNvCxnSpPr/>
          <p:nvPr/>
        </p:nvCxnSpPr>
        <p:spPr>
          <a:xfrm flipH="1">
            <a:off x="428625" y="942975"/>
            <a:ext cx="843915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24580" name="TextBox 12"/>
          <p:cNvSpPr txBox="1">
            <a:spLocks noChangeArrowheads="1"/>
          </p:cNvSpPr>
          <p:nvPr/>
        </p:nvSpPr>
        <p:spPr bwMode="auto">
          <a:xfrm>
            <a:off x="7010400" y="1416050"/>
            <a:ext cx="1398588" cy="368300"/>
          </a:xfrm>
          <a:prstGeom prst="rect">
            <a:avLst/>
          </a:prstGeom>
          <a:noFill/>
          <a:ln w="9525">
            <a:noFill/>
            <a:miter lim="800000"/>
            <a:headEnd/>
            <a:tailEnd/>
          </a:ln>
        </p:spPr>
        <p:txBody>
          <a:bodyPr wrap="none">
            <a:spAutoFit/>
          </a:bodyPr>
          <a:lstStyle/>
          <a:p>
            <a:r>
              <a:rPr lang="en-US">
                <a:latin typeface="Calibri" pitchFamily="34" charset="0"/>
              </a:rPr>
              <a:t>river outflow</a:t>
            </a:r>
          </a:p>
        </p:txBody>
      </p:sp>
      <p:cxnSp>
        <p:nvCxnSpPr>
          <p:cNvPr id="15" name="Straight Arrow Connector 14"/>
          <p:cNvCxnSpPr/>
          <p:nvPr/>
        </p:nvCxnSpPr>
        <p:spPr>
          <a:xfrm flipH="1">
            <a:off x="4800600" y="1169988"/>
            <a:ext cx="60960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82" name="TextBox 16"/>
          <p:cNvSpPr txBox="1">
            <a:spLocks noChangeArrowheads="1"/>
          </p:cNvSpPr>
          <p:nvPr/>
        </p:nvSpPr>
        <p:spPr bwMode="auto">
          <a:xfrm>
            <a:off x="4648200" y="1095375"/>
            <a:ext cx="992188" cy="646113"/>
          </a:xfrm>
          <a:prstGeom prst="rect">
            <a:avLst/>
          </a:prstGeom>
          <a:noFill/>
          <a:ln w="9525">
            <a:noFill/>
            <a:miter lim="800000"/>
            <a:headEnd/>
            <a:tailEnd/>
          </a:ln>
        </p:spPr>
        <p:txBody>
          <a:bodyPr wrap="none">
            <a:spAutoFit/>
          </a:bodyPr>
          <a:lstStyle/>
          <a:p>
            <a:r>
              <a:rPr lang="en-US">
                <a:latin typeface="Calibri" pitchFamily="34" charset="0"/>
              </a:rPr>
              <a:t>pressure</a:t>
            </a:r>
          </a:p>
          <a:p>
            <a:r>
              <a:rPr lang="en-US">
                <a:latin typeface="Calibri" pitchFamily="34" charset="0"/>
              </a:rPr>
              <a:t>gradient</a:t>
            </a:r>
          </a:p>
        </p:txBody>
      </p:sp>
      <p:cxnSp>
        <p:nvCxnSpPr>
          <p:cNvPr id="18" name="Straight Arrow Connector 17"/>
          <p:cNvCxnSpPr/>
          <p:nvPr/>
        </p:nvCxnSpPr>
        <p:spPr>
          <a:xfrm>
            <a:off x="3352800" y="3455988"/>
            <a:ext cx="609600"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84" name="TextBox 18"/>
          <p:cNvSpPr txBox="1">
            <a:spLocks noChangeArrowheads="1"/>
          </p:cNvSpPr>
          <p:nvPr/>
        </p:nvSpPr>
        <p:spPr bwMode="auto">
          <a:xfrm>
            <a:off x="3160713" y="3486150"/>
            <a:ext cx="993775" cy="646113"/>
          </a:xfrm>
          <a:prstGeom prst="rect">
            <a:avLst/>
          </a:prstGeom>
          <a:noFill/>
          <a:ln w="9525">
            <a:noFill/>
            <a:miter lim="800000"/>
            <a:headEnd/>
            <a:tailEnd/>
          </a:ln>
        </p:spPr>
        <p:txBody>
          <a:bodyPr wrap="none">
            <a:spAutoFit/>
          </a:bodyPr>
          <a:lstStyle/>
          <a:p>
            <a:r>
              <a:rPr lang="en-US">
                <a:latin typeface="Calibri" pitchFamily="34" charset="0"/>
              </a:rPr>
              <a:t>pressure</a:t>
            </a:r>
          </a:p>
          <a:p>
            <a:r>
              <a:rPr lang="en-US">
                <a:latin typeface="Calibri" pitchFamily="34" charset="0"/>
              </a:rPr>
              <a:t>gradient</a:t>
            </a:r>
          </a:p>
        </p:txBody>
      </p:sp>
      <p:sp>
        <p:nvSpPr>
          <p:cNvPr id="20" name="Down Arrow 19"/>
          <p:cNvSpPr/>
          <p:nvPr/>
        </p:nvSpPr>
        <p:spPr>
          <a:xfrm rot="15601067">
            <a:off x="2233613" y="3948112"/>
            <a:ext cx="215900" cy="384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Down Arrow 20"/>
          <p:cNvSpPr/>
          <p:nvPr/>
        </p:nvSpPr>
        <p:spPr>
          <a:xfrm rot="6949845">
            <a:off x="4903788" y="2551113"/>
            <a:ext cx="211137" cy="395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Down Arrow 22"/>
          <p:cNvSpPr/>
          <p:nvPr/>
        </p:nvSpPr>
        <p:spPr>
          <a:xfrm rot="5170943">
            <a:off x="6655594" y="2596357"/>
            <a:ext cx="209550" cy="3413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Down Arrow 23"/>
          <p:cNvSpPr/>
          <p:nvPr/>
        </p:nvSpPr>
        <p:spPr>
          <a:xfrm rot="5724042">
            <a:off x="2331244" y="1083469"/>
            <a:ext cx="425450" cy="1052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Down Arrow 24"/>
          <p:cNvSpPr/>
          <p:nvPr/>
        </p:nvSpPr>
        <p:spPr>
          <a:xfrm rot="6035306">
            <a:off x="2765425" y="2055813"/>
            <a:ext cx="287338" cy="627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Down Arrow 25"/>
          <p:cNvSpPr/>
          <p:nvPr/>
        </p:nvSpPr>
        <p:spPr>
          <a:xfrm rot="6015282">
            <a:off x="2982119" y="2694781"/>
            <a:ext cx="211138" cy="396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Oval 26"/>
          <p:cNvSpPr/>
          <p:nvPr/>
        </p:nvSpPr>
        <p:spPr>
          <a:xfrm>
            <a:off x="7708900" y="217011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Oval 27"/>
          <p:cNvSpPr/>
          <p:nvPr/>
        </p:nvSpPr>
        <p:spPr>
          <a:xfrm>
            <a:off x="7867650" y="215106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7847013" y="2279650"/>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Oval 29"/>
          <p:cNvSpPr/>
          <p:nvPr/>
        </p:nvSpPr>
        <p:spPr>
          <a:xfrm>
            <a:off x="7708900" y="236855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Oval 30"/>
          <p:cNvSpPr/>
          <p:nvPr/>
        </p:nvSpPr>
        <p:spPr>
          <a:xfrm rot="16200000">
            <a:off x="7861300" y="2420938"/>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Oval 31"/>
          <p:cNvSpPr/>
          <p:nvPr/>
        </p:nvSpPr>
        <p:spPr>
          <a:xfrm rot="16200000">
            <a:off x="8020050" y="2303463"/>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Oval 32"/>
          <p:cNvSpPr/>
          <p:nvPr/>
        </p:nvSpPr>
        <p:spPr>
          <a:xfrm rot="16200000">
            <a:off x="7974806" y="2432844"/>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rot="16200000">
            <a:off x="7861300" y="252095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8101013" y="2181225"/>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8259763" y="2162175"/>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8213725" y="229076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a:xfrm>
            <a:off x="8101013" y="23796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a:xfrm rot="16200000">
            <a:off x="8254207" y="2431256"/>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rot="16200000">
            <a:off x="8412163" y="231457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rot="16200000">
            <a:off x="8366125" y="2443163"/>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Oval 41"/>
          <p:cNvSpPr/>
          <p:nvPr/>
        </p:nvSpPr>
        <p:spPr>
          <a:xfrm rot="16200000">
            <a:off x="8253413" y="25320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Oval 42"/>
          <p:cNvSpPr/>
          <p:nvPr/>
        </p:nvSpPr>
        <p:spPr>
          <a:xfrm flipV="1">
            <a:off x="7845425" y="180816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Oval 43"/>
          <p:cNvSpPr/>
          <p:nvPr/>
        </p:nvSpPr>
        <p:spPr>
          <a:xfrm flipV="1">
            <a:off x="8004175" y="178911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44"/>
          <p:cNvSpPr/>
          <p:nvPr/>
        </p:nvSpPr>
        <p:spPr>
          <a:xfrm flipV="1">
            <a:off x="7958138" y="1919288"/>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45"/>
          <p:cNvSpPr/>
          <p:nvPr/>
        </p:nvSpPr>
        <p:spPr>
          <a:xfrm flipV="1">
            <a:off x="7845425" y="2008188"/>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Oval 46"/>
          <p:cNvSpPr/>
          <p:nvPr/>
        </p:nvSpPr>
        <p:spPr>
          <a:xfrm rot="5400000" flipV="1">
            <a:off x="7997825" y="2058988"/>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Oval 47"/>
          <p:cNvSpPr/>
          <p:nvPr/>
        </p:nvSpPr>
        <p:spPr>
          <a:xfrm rot="5400000" flipV="1">
            <a:off x="8156575" y="1941513"/>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Oval 48"/>
          <p:cNvSpPr/>
          <p:nvPr/>
        </p:nvSpPr>
        <p:spPr>
          <a:xfrm rot="5400000" flipV="1">
            <a:off x="8111332" y="2070894"/>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Oval 49"/>
          <p:cNvSpPr/>
          <p:nvPr/>
        </p:nvSpPr>
        <p:spPr>
          <a:xfrm rot="5400000" flipV="1">
            <a:off x="7998619" y="2159794"/>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Oval 50"/>
          <p:cNvSpPr/>
          <p:nvPr/>
        </p:nvSpPr>
        <p:spPr>
          <a:xfrm flipV="1">
            <a:off x="8237538" y="1819275"/>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Oval 51"/>
          <p:cNvSpPr/>
          <p:nvPr/>
        </p:nvSpPr>
        <p:spPr>
          <a:xfrm flipV="1">
            <a:off x="8420100" y="1776413"/>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Oval 52"/>
          <p:cNvSpPr/>
          <p:nvPr/>
        </p:nvSpPr>
        <p:spPr>
          <a:xfrm flipV="1">
            <a:off x="8350250" y="192881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Oval 53"/>
          <p:cNvSpPr/>
          <p:nvPr/>
        </p:nvSpPr>
        <p:spPr>
          <a:xfrm flipV="1">
            <a:off x="8237538" y="201771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Oval 54"/>
          <p:cNvSpPr/>
          <p:nvPr/>
        </p:nvSpPr>
        <p:spPr>
          <a:xfrm rot="5400000" flipV="1">
            <a:off x="8389938" y="2070100"/>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Oval 55"/>
          <p:cNvSpPr/>
          <p:nvPr/>
        </p:nvSpPr>
        <p:spPr>
          <a:xfrm rot="5400000" flipV="1">
            <a:off x="8548688" y="19526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Oval 56"/>
          <p:cNvSpPr/>
          <p:nvPr/>
        </p:nvSpPr>
        <p:spPr>
          <a:xfrm rot="5400000" flipV="1">
            <a:off x="8502650" y="2081213"/>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Oval 57"/>
          <p:cNvSpPr/>
          <p:nvPr/>
        </p:nvSpPr>
        <p:spPr>
          <a:xfrm rot="5400000" flipV="1">
            <a:off x="8389938" y="217011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623" name="Group 86"/>
          <p:cNvGrpSpPr>
            <a:grpSpLocks/>
          </p:cNvGrpSpPr>
          <p:nvPr/>
        </p:nvGrpSpPr>
        <p:grpSpPr bwMode="auto">
          <a:xfrm rot="-10314515">
            <a:off x="7862888" y="2478088"/>
            <a:ext cx="885825" cy="658812"/>
            <a:chOff x="7649629" y="3532091"/>
            <a:chExt cx="884771" cy="658909"/>
          </a:xfrm>
        </p:grpSpPr>
        <p:sp>
          <p:nvSpPr>
            <p:cNvPr id="59" name="Oval 58"/>
            <p:cNvSpPr/>
            <p:nvPr/>
          </p:nvSpPr>
          <p:spPr>
            <a:xfrm>
              <a:off x="7652087" y="3784015"/>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7811086" y="3764588"/>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7765143" y="3893001"/>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7651170" y="3981392"/>
              <a:ext cx="45982"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62"/>
            <p:cNvSpPr/>
            <p:nvPr/>
          </p:nvSpPr>
          <p:spPr>
            <a:xfrm rot="16200000">
              <a:off x="7804595" y="4034959"/>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p:nvPr/>
          </p:nvSpPr>
          <p:spPr>
            <a:xfrm rot="16200000">
              <a:off x="7962315" y="3916285"/>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Oval 64"/>
            <p:cNvSpPr/>
            <p:nvPr/>
          </p:nvSpPr>
          <p:spPr>
            <a:xfrm rot="16200000">
              <a:off x="7917388" y="4045477"/>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Oval 65"/>
            <p:cNvSpPr/>
            <p:nvPr/>
          </p:nvSpPr>
          <p:spPr>
            <a:xfrm rot="16200000">
              <a:off x="7804985" y="4133646"/>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66"/>
            <p:cNvSpPr/>
            <p:nvPr/>
          </p:nvSpPr>
          <p:spPr>
            <a:xfrm>
              <a:off x="8044275" y="3793935"/>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7"/>
            <p:cNvSpPr/>
            <p:nvPr/>
          </p:nvSpPr>
          <p:spPr>
            <a:xfrm>
              <a:off x="8201927" y="3776304"/>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8156096" y="3904709"/>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a:xfrm>
              <a:off x="8043693" y="3992877"/>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Oval 70"/>
            <p:cNvSpPr/>
            <p:nvPr/>
          </p:nvSpPr>
          <p:spPr>
            <a:xfrm rot="16200000">
              <a:off x="8195212" y="4045104"/>
              <a:ext cx="46045"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Oval 71"/>
            <p:cNvSpPr/>
            <p:nvPr/>
          </p:nvSpPr>
          <p:spPr>
            <a:xfrm rot="16200000">
              <a:off x="8354726" y="3927777"/>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Oval 72"/>
            <p:cNvSpPr/>
            <p:nvPr/>
          </p:nvSpPr>
          <p:spPr>
            <a:xfrm rot="16200000">
              <a:off x="8308110" y="4057087"/>
              <a:ext cx="46044" cy="4439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Oval 73"/>
            <p:cNvSpPr/>
            <p:nvPr/>
          </p:nvSpPr>
          <p:spPr>
            <a:xfrm rot="16200000">
              <a:off x="8196714" y="4145923"/>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Oval 74"/>
            <p:cNvSpPr/>
            <p:nvPr/>
          </p:nvSpPr>
          <p:spPr>
            <a:xfrm flipV="1">
              <a:off x="7901387" y="3532026"/>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Oval 75"/>
            <p:cNvSpPr/>
            <p:nvPr/>
          </p:nvSpPr>
          <p:spPr>
            <a:xfrm flipV="1">
              <a:off x="7789207" y="3621766"/>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Oval 76"/>
            <p:cNvSpPr/>
            <p:nvPr/>
          </p:nvSpPr>
          <p:spPr>
            <a:xfrm rot="5400000" flipV="1">
              <a:off x="7941185" y="3671635"/>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Oval 77"/>
            <p:cNvSpPr/>
            <p:nvPr/>
          </p:nvSpPr>
          <p:spPr>
            <a:xfrm rot="5400000" flipV="1">
              <a:off x="8098671" y="3556889"/>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Oval 78"/>
            <p:cNvSpPr/>
            <p:nvPr/>
          </p:nvSpPr>
          <p:spPr>
            <a:xfrm rot="5400000" flipV="1">
              <a:off x="8052839" y="3685294"/>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Oval 79"/>
            <p:cNvSpPr/>
            <p:nvPr/>
          </p:nvSpPr>
          <p:spPr>
            <a:xfrm rot="5400000" flipV="1">
              <a:off x="7940435" y="3773463"/>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Oval 80"/>
            <p:cNvSpPr/>
            <p:nvPr/>
          </p:nvSpPr>
          <p:spPr>
            <a:xfrm flipV="1">
              <a:off x="8291893" y="3542178"/>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Oval 81"/>
            <p:cNvSpPr/>
            <p:nvPr/>
          </p:nvSpPr>
          <p:spPr>
            <a:xfrm flipV="1">
              <a:off x="8179713" y="3631918"/>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3" name="Oval 82"/>
            <p:cNvSpPr/>
            <p:nvPr/>
          </p:nvSpPr>
          <p:spPr>
            <a:xfrm rot="5400000" flipV="1">
              <a:off x="8332915" y="3683913"/>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4" name="Oval 83"/>
            <p:cNvSpPr/>
            <p:nvPr/>
          </p:nvSpPr>
          <p:spPr>
            <a:xfrm rot="5400000" flipV="1">
              <a:off x="8490858" y="3566809"/>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5" name="Oval 84"/>
            <p:cNvSpPr/>
            <p:nvPr/>
          </p:nvSpPr>
          <p:spPr>
            <a:xfrm rot="5400000" flipV="1">
              <a:off x="8445709" y="3694429"/>
              <a:ext cx="44457"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6" name="Oval 85"/>
            <p:cNvSpPr/>
            <p:nvPr/>
          </p:nvSpPr>
          <p:spPr>
            <a:xfrm rot="5400000" flipV="1">
              <a:off x="8333305" y="3782597"/>
              <a:ext cx="44457"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624" name="Group 87"/>
          <p:cNvGrpSpPr>
            <a:grpSpLocks/>
          </p:cNvGrpSpPr>
          <p:nvPr/>
        </p:nvGrpSpPr>
        <p:grpSpPr bwMode="auto">
          <a:xfrm rot="-10314515">
            <a:off x="7002463" y="2347913"/>
            <a:ext cx="884237" cy="658812"/>
            <a:chOff x="7649629" y="3532091"/>
            <a:chExt cx="884771" cy="658909"/>
          </a:xfrm>
        </p:grpSpPr>
        <p:sp>
          <p:nvSpPr>
            <p:cNvPr id="89" name="Oval 88"/>
            <p:cNvSpPr/>
            <p:nvPr/>
          </p:nvSpPr>
          <p:spPr>
            <a:xfrm>
              <a:off x="7650511" y="3784127"/>
              <a:ext cx="46065"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0" name="Oval 89"/>
            <p:cNvSpPr/>
            <p:nvPr/>
          </p:nvSpPr>
          <p:spPr>
            <a:xfrm>
              <a:off x="7809795" y="3764700"/>
              <a:ext cx="46066"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1" name="Oval 90"/>
            <p:cNvSpPr/>
            <p:nvPr/>
          </p:nvSpPr>
          <p:spPr>
            <a:xfrm>
              <a:off x="7763769" y="3893113"/>
              <a:ext cx="46066"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 name="Oval 91"/>
            <p:cNvSpPr/>
            <p:nvPr/>
          </p:nvSpPr>
          <p:spPr>
            <a:xfrm>
              <a:off x="7649592" y="3981504"/>
              <a:ext cx="46065"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3" name="Oval 92"/>
            <p:cNvSpPr/>
            <p:nvPr/>
          </p:nvSpPr>
          <p:spPr>
            <a:xfrm rot="16200000">
              <a:off x="7803333" y="4035029"/>
              <a:ext cx="46044"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4" name="Oval 93"/>
            <p:cNvSpPr/>
            <p:nvPr/>
          </p:nvSpPr>
          <p:spPr>
            <a:xfrm rot="16200000">
              <a:off x="7961336" y="3916356"/>
              <a:ext cx="46044"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5" name="Oval 94"/>
            <p:cNvSpPr/>
            <p:nvPr/>
          </p:nvSpPr>
          <p:spPr>
            <a:xfrm rot="16200000">
              <a:off x="7916328" y="4045548"/>
              <a:ext cx="44457"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6" name="Oval 95"/>
            <p:cNvSpPr/>
            <p:nvPr/>
          </p:nvSpPr>
          <p:spPr>
            <a:xfrm rot="16200000">
              <a:off x="7803723" y="4133716"/>
              <a:ext cx="44457"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7" name="Oval 96"/>
            <p:cNvSpPr/>
            <p:nvPr/>
          </p:nvSpPr>
          <p:spPr>
            <a:xfrm>
              <a:off x="8041838" y="3794382"/>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8" name="Oval 97"/>
            <p:cNvSpPr/>
            <p:nvPr/>
          </p:nvSpPr>
          <p:spPr>
            <a:xfrm>
              <a:off x="8199549" y="3775178"/>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9" name="Oval 98"/>
            <p:cNvSpPr/>
            <p:nvPr/>
          </p:nvSpPr>
          <p:spPr>
            <a:xfrm>
              <a:off x="8155424" y="3904821"/>
              <a:ext cx="46065"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0" name="Oval 99"/>
            <p:cNvSpPr/>
            <p:nvPr/>
          </p:nvSpPr>
          <p:spPr>
            <a:xfrm>
              <a:off x="8041254" y="3993324"/>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1" name="Oval 100"/>
            <p:cNvSpPr/>
            <p:nvPr/>
          </p:nvSpPr>
          <p:spPr>
            <a:xfrm rot="16200000">
              <a:off x="8192293" y="4046303"/>
              <a:ext cx="46045"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 name="Oval 101"/>
            <p:cNvSpPr/>
            <p:nvPr/>
          </p:nvSpPr>
          <p:spPr>
            <a:xfrm rot="16200000">
              <a:off x="8352094" y="3928977"/>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 name="Oval 102"/>
            <p:cNvSpPr/>
            <p:nvPr/>
          </p:nvSpPr>
          <p:spPr>
            <a:xfrm rot="16200000">
              <a:off x="8308539" y="4056254"/>
              <a:ext cx="46044"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 name="Oval 103"/>
            <p:cNvSpPr/>
            <p:nvPr/>
          </p:nvSpPr>
          <p:spPr>
            <a:xfrm rot="16200000">
              <a:off x="8193798" y="4147122"/>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5" name="Oval 104"/>
            <p:cNvSpPr/>
            <p:nvPr/>
          </p:nvSpPr>
          <p:spPr>
            <a:xfrm flipV="1">
              <a:off x="7900258" y="3532137"/>
              <a:ext cx="46065"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 name="Oval 105"/>
            <p:cNvSpPr/>
            <p:nvPr/>
          </p:nvSpPr>
          <p:spPr>
            <a:xfrm flipV="1">
              <a:off x="7786311" y="3622213"/>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7" name="Oval 106"/>
            <p:cNvSpPr/>
            <p:nvPr/>
          </p:nvSpPr>
          <p:spPr>
            <a:xfrm rot="5400000" flipV="1">
              <a:off x="7937809" y="3672835"/>
              <a:ext cx="44457"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8" name="Oval 107"/>
            <p:cNvSpPr/>
            <p:nvPr/>
          </p:nvSpPr>
          <p:spPr>
            <a:xfrm rot="5400000" flipV="1">
              <a:off x="8095579" y="3558089"/>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9" name="Oval 108"/>
            <p:cNvSpPr/>
            <p:nvPr/>
          </p:nvSpPr>
          <p:spPr>
            <a:xfrm rot="5400000" flipV="1">
              <a:off x="8052024" y="3685365"/>
              <a:ext cx="46044"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 name="Oval 109"/>
            <p:cNvSpPr/>
            <p:nvPr/>
          </p:nvSpPr>
          <p:spPr>
            <a:xfrm rot="5400000" flipV="1">
              <a:off x="7937059" y="3774663"/>
              <a:ext cx="46045"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1" name="Oval 110"/>
            <p:cNvSpPr/>
            <p:nvPr/>
          </p:nvSpPr>
          <p:spPr>
            <a:xfrm flipV="1">
              <a:off x="8289893" y="3542513"/>
              <a:ext cx="46065"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 name="Oval 111"/>
            <p:cNvSpPr/>
            <p:nvPr/>
          </p:nvSpPr>
          <p:spPr>
            <a:xfrm flipV="1">
              <a:off x="8177288" y="3630681"/>
              <a:ext cx="46065"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3" name="Oval 112"/>
            <p:cNvSpPr/>
            <p:nvPr/>
          </p:nvSpPr>
          <p:spPr>
            <a:xfrm rot="5400000" flipV="1">
              <a:off x="8331030" y="3684206"/>
              <a:ext cx="46044"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4" name="Oval 113"/>
            <p:cNvSpPr/>
            <p:nvPr/>
          </p:nvSpPr>
          <p:spPr>
            <a:xfrm rot="5400000" flipV="1">
              <a:off x="8489033" y="3565532"/>
              <a:ext cx="46044"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5" name="Oval 114"/>
            <p:cNvSpPr/>
            <p:nvPr/>
          </p:nvSpPr>
          <p:spPr>
            <a:xfrm rot="5400000" flipV="1">
              <a:off x="8443801" y="3693152"/>
              <a:ext cx="44457"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6" name="Oval 115"/>
            <p:cNvSpPr/>
            <p:nvPr/>
          </p:nvSpPr>
          <p:spPr>
            <a:xfrm rot="5400000" flipV="1">
              <a:off x="8331419" y="3782892"/>
              <a:ext cx="44457"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625" name="Group 116"/>
          <p:cNvGrpSpPr>
            <a:grpSpLocks/>
          </p:cNvGrpSpPr>
          <p:nvPr/>
        </p:nvGrpSpPr>
        <p:grpSpPr bwMode="auto">
          <a:xfrm rot="-167580">
            <a:off x="6905625" y="1741488"/>
            <a:ext cx="885825" cy="658812"/>
            <a:chOff x="7649629" y="3532091"/>
            <a:chExt cx="884771" cy="658909"/>
          </a:xfrm>
        </p:grpSpPr>
        <p:sp>
          <p:nvSpPr>
            <p:cNvPr id="118" name="Oval 117"/>
            <p:cNvSpPr/>
            <p:nvPr/>
          </p:nvSpPr>
          <p:spPr>
            <a:xfrm>
              <a:off x="7648737" y="3781431"/>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9" name="Oval 118"/>
            <p:cNvSpPr/>
            <p:nvPr/>
          </p:nvSpPr>
          <p:spPr>
            <a:xfrm>
              <a:off x="7806763" y="3763717"/>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0" name="Oval 119"/>
            <p:cNvSpPr/>
            <p:nvPr/>
          </p:nvSpPr>
          <p:spPr>
            <a:xfrm>
              <a:off x="7760795" y="3893408"/>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1" name="Oval 120"/>
            <p:cNvSpPr/>
            <p:nvPr/>
          </p:nvSpPr>
          <p:spPr>
            <a:xfrm>
              <a:off x="7648543" y="3981713"/>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 name="Oval 121"/>
            <p:cNvSpPr/>
            <p:nvPr/>
          </p:nvSpPr>
          <p:spPr>
            <a:xfrm rot="16200000">
              <a:off x="7801515" y="4033728"/>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Oval 122"/>
            <p:cNvSpPr/>
            <p:nvPr/>
          </p:nvSpPr>
          <p:spPr>
            <a:xfrm rot="16200000">
              <a:off x="7959657" y="3915873"/>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4" name="Oval 123"/>
            <p:cNvSpPr/>
            <p:nvPr/>
          </p:nvSpPr>
          <p:spPr>
            <a:xfrm rot="16200000">
              <a:off x="7914484" y="4044772"/>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5" name="Oval 124"/>
            <p:cNvSpPr/>
            <p:nvPr/>
          </p:nvSpPr>
          <p:spPr>
            <a:xfrm rot="16200000">
              <a:off x="7802232" y="4133075"/>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6" name="Oval 125"/>
            <p:cNvSpPr/>
            <p:nvPr/>
          </p:nvSpPr>
          <p:spPr>
            <a:xfrm>
              <a:off x="8040304" y="3792611"/>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7" name="Oval 126"/>
            <p:cNvSpPr/>
            <p:nvPr/>
          </p:nvSpPr>
          <p:spPr>
            <a:xfrm>
              <a:off x="8198329" y="3774896"/>
              <a:ext cx="45983"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8" name="Oval 127"/>
            <p:cNvSpPr/>
            <p:nvPr/>
          </p:nvSpPr>
          <p:spPr>
            <a:xfrm>
              <a:off x="8152401" y="3903002"/>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9" name="Oval 128"/>
            <p:cNvSpPr/>
            <p:nvPr/>
          </p:nvSpPr>
          <p:spPr>
            <a:xfrm>
              <a:off x="8040149" y="3991306"/>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0" name="Oval 129"/>
            <p:cNvSpPr/>
            <p:nvPr/>
          </p:nvSpPr>
          <p:spPr>
            <a:xfrm rot="16200000">
              <a:off x="8193160" y="4043323"/>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1" name="Oval 130"/>
            <p:cNvSpPr/>
            <p:nvPr/>
          </p:nvSpPr>
          <p:spPr>
            <a:xfrm rot="16200000">
              <a:off x="8351224" y="3927054"/>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2" name="Oval 131"/>
            <p:cNvSpPr/>
            <p:nvPr/>
          </p:nvSpPr>
          <p:spPr>
            <a:xfrm rot="16200000">
              <a:off x="8306087" y="4055991"/>
              <a:ext cx="46044" cy="4439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3" name="Oval 132"/>
            <p:cNvSpPr/>
            <p:nvPr/>
          </p:nvSpPr>
          <p:spPr>
            <a:xfrm rot="16200000">
              <a:off x="8193043" y="4143463"/>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4" name="Oval 133"/>
            <p:cNvSpPr/>
            <p:nvPr/>
          </p:nvSpPr>
          <p:spPr>
            <a:xfrm flipV="1">
              <a:off x="7897461" y="3531293"/>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5" name="Oval 134"/>
            <p:cNvSpPr/>
            <p:nvPr/>
          </p:nvSpPr>
          <p:spPr>
            <a:xfrm flipV="1">
              <a:off x="7785209" y="3619598"/>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6" name="Oval 135"/>
            <p:cNvSpPr/>
            <p:nvPr/>
          </p:nvSpPr>
          <p:spPr>
            <a:xfrm rot="5400000" flipV="1">
              <a:off x="7937392" y="3672329"/>
              <a:ext cx="44457"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7" name="Oval 136"/>
            <p:cNvSpPr/>
            <p:nvPr/>
          </p:nvSpPr>
          <p:spPr>
            <a:xfrm rot="5400000" flipV="1">
              <a:off x="8096285" y="3555345"/>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8" name="Oval 137"/>
            <p:cNvSpPr/>
            <p:nvPr/>
          </p:nvSpPr>
          <p:spPr>
            <a:xfrm rot="5400000" flipV="1">
              <a:off x="8050355" y="3683451"/>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9" name="Oval 138"/>
            <p:cNvSpPr/>
            <p:nvPr/>
          </p:nvSpPr>
          <p:spPr>
            <a:xfrm rot="5400000" flipV="1">
              <a:off x="7938026" y="3773341"/>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0" name="Oval 139"/>
            <p:cNvSpPr/>
            <p:nvPr/>
          </p:nvSpPr>
          <p:spPr>
            <a:xfrm flipV="1">
              <a:off x="8289066" y="3542475"/>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1" name="Oval 140"/>
            <p:cNvSpPr/>
            <p:nvPr/>
          </p:nvSpPr>
          <p:spPr>
            <a:xfrm flipV="1">
              <a:off x="8176814" y="3630779"/>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2" name="Oval 141"/>
            <p:cNvSpPr/>
            <p:nvPr/>
          </p:nvSpPr>
          <p:spPr>
            <a:xfrm rot="5400000" flipV="1">
              <a:off x="8329787" y="3682794"/>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 name="Oval 142"/>
            <p:cNvSpPr/>
            <p:nvPr/>
          </p:nvSpPr>
          <p:spPr>
            <a:xfrm rot="5400000" flipV="1">
              <a:off x="8487928" y="3564940"/>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 name="Oval 143"/>
            <p:cNvSpPr/>
            <p:nvPr/>
          </p:nvSpPr>
          <p:spPr>
            <a:xfrm rot="5400000" flipV="1">
              <a:off x="8442756" y="3693837"/>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5" name="Oval 144"/>
            <p:cNvSpPr/>
            <p:nvPr/>
          </p:nvSpPr>
          <p:spPr>
            <a:xfrm rot="5400000" flipV="1">
              <a:off x="8330426" y="3783727"/>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47" name="Oval 146"/>
          <p:cNvSpPr/>
          <p:nvPr/>
        </p:nvSpPr>
        <p:spPr>
          <a:xfrm rot="11285485">
            <a:off x="9012238" y="1447800"/>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8" name="Oval 147"/>
          <p:cNvSpPr/>
          <p:nvPr/>
        </p:nvSpPr>
        <p:spPr>
          <a:xfrm rot="11285485">
            <a:off x="8851900" y="144462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9" name="Oval 148"/>
          <p:cNvSpPr/>
          <p:nvPr/>
        </p:nvSpPr>
        <p:spPr>
          <a:xfrm rot="11285485">
            <a:off x="8915400" y="1322388"/>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0" name="Oval 149"/>
          <p:cNvSpPr/>
          <p:nvPr/>
        </p:nvSpPr>
        <p:spPr>
          <a:xfrm rot="11285485">
            <a:off x="9039225" y="125095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1" name="Oval 150"/>
          <p:cNvSpPr/>
          <p:nvPr/>
        </p:nvSpPr>
        <p:spPr>
          <a:xfrm rot="5885485">
            <a:off x="8896350" y="117792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2" name="Oval 151"/>
          <p:cNvSpPr/>
          <p:nvPr/>
        </p:nvSpPr>
        <p:spPr>
          <a:xfrm rot="5885485">
            <a:off x="8722519" y="1272382"/>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3" name="Oval 152"/>
          <p:cNvSpPr/>
          <p:nvPr/>
        </p:nvSpPr>
        <p:spPr>
          <a:xfrm rot="5885485">
            <a:off x="8786019" y="1151732"/>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4" name="Oval 153"/>
          <p:cNvSpPr/>
          <p:nvPr/>
        </p:nvSpPr>
        <p:spPr>
          <a:xfrm rot="5885485">
            <a:off x="8911432" y="1078706"/>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5" name="Oval 154"/>
          <p:cNvSpPr/>
          <p:nvPr/>
        </p:nvSpPr>
        <p:spPr>
          <a:xfrm rot="11285485">
            <a:off x="8624888" y="138271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6" name="Oval 155"/>
          <p:cNvSpPr/>
          <p:nvPr/>
        </p:nvSpPr>
        <p:spPr>
          <a:xfrm rot="11285485">
            <a:off x="8466138" y="1379538"/>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7" name="Oval 156"/>
          <p:cNvSpPr/>
          <p:nvPr/>
        </p:nvSpPr>
        <p:spPr>
          <a:xfrm rot="11285485">
            <a:off x="8529638" y="1257300"/>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8" name="Oval 157"/>
          <p:cNvSpPr/>
          <p:nvPr/>
        </p:nvSpPr>
        <p:spPr>
          <a:xfrm rot="11285485">
            <a:off x="8653463" y="11858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9" name="Oval 158"/>
          <p:cNvSpPr/>
          <p:nvPr/>
        </p:nvSpPr>
        <p:spPr>
          <a:xfrm rot="5885485">
            <a:off x="8509794" y="1113632"/>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0" name="Oval 159"/>
          <p:cNvSpPr/>
          <p:nvPr/>
        </p:nvSpPr>
        <p:spPr>
          <a:xfrm rot="5885485">
            <a:off x="8335963" y="1206500"/>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1" name="Oval 160"/>
          <p:cNvSpPr/>
          <p:nvPr/>
        </p:nvSpPr>
        <p:spPr>
          <a:xfrm rot="5885485">
            <a:off x="8400257" y="1085056"/>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2" name="Oval 161"/>
          <p:cNvSpPr/>
          <p:nvPr/>
        </p:nvSpPr>
        <p:spPr>
          <a:xfrm rot="5885485">
            <a:off x="8523288" y="10128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 name="Oval 162"/>
          <p:cNvSpPr/>
          <p:nvPr/>
        </p:nvSpPr>
        <p:spPr>
          <a:xfrm rot="11285485" flipV="1">
            <a:off x="8729663" y="166211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4" name="Oval 163"/>
          <p:cNvSpPr/>
          <p:nvPr/>
        </p:nvSpPr>
        <p:spPr>
          <a:xfrm rot="11285485" flipV="1">
            <a:off x="8855075" y="1589088"/>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5" name="Oval 164"/>
          <p:cNvSpPr/>
          <p:nvPr/>
        </p:nvSpPr>
        <p:spPr>
          <a:xfrm rot="16685485" flipV="1">
            <a:off x="8711407" y="1516856"/>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6" name="Oval 165"/>
          <p:cNvSpPr/>
          <p:nvPr/>
        </p:nvSpPr>
        <p:spPr>
          <a:xfrm rot="16685485" flipV="1">
            <a:off x="8537575" y="1611313"/>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7" name="Oval 166"/>
          <p:cNvSpPr/>
          <p:nvPr/>
        </p:nvSpPr>
        <p:spPr>
          <a:xfrm rot="16685485" flipV="1">
            <a:off x="8600281" y="148986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8" name="Oval 167"/>
          <p:cNvSpPr/>
          <p:nvPr/>
        </p:nvSpPr>
        <p:spPr>
          <a:xfrm rot="16685485" flipV="1">
            <a:off x="8724900" y="1417638"/>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9" name="Oval 168"/>
          <p:cNvSpPr/>
          <p:nvPr/>
        </p:nvSpPr>
        <p:spPr>
          <a:xfrm rot="11285485" flipV="1">
            <a:off x="8343900" y="1597025"/>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0" name="Oval 169"/>
          <p:cNvSpPr/>
          <p:nvPr/>
        </p:nvSpPr>
        <p:spPr>
          <a:xfrm rot="11285485" flipV="1">
            <a:off x="8467725" y="152400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1" name="Oval 170"/>
          <p:cNvSpPr/>
          <p:nvPr/>
        </p:nvSpPr>
        <p:spPr>
          <a:xfrm rot="16685485" flipV="1">
            <a:off x="8324056" y="145176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2" name="Oval 171"/>
          <p:cNvSpPr/>
          <p:nvPr/>
        </p:nvSpPr>
        <p:spPr>
          <a:xfrm rot="16685485" flipV="1">
            <a:off x="8202613" y="11858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3" name="Oval 172"/>
          <p:cNvSpPr/>
          <p:nvPr/>
        </p:nvSpPr>
        <p:spPr>
          <a:xfrm rot="16685485" flipV="1">
            <a:off x="8213725" y="1423988"/>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4" name="Oval 173"/>
          <p:cNvSpPr/>
          <p:nvPr/>
        </p:nvSpPr>
        <p:spPr>
          <a:xfrm rot="16685485" flipV="1">
            <a:off x="8339138" y="1352550"/>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5" name="Oval 174"/>
          <p:cNvSpPr/>
          <p:nvPr/>
        </p:nvSpPr>
        <p:spPr>
          <a:xfrm rot="5885485">
            <a:off x="8625681" y="1240632"/>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7" name="Oval 176"/>
          <p:cNvSpPr/>
          <p:nvPr/>
        </p:nvSpPr>
        <p:spPr>
          <a:xfrm rot="11285485">
            <a:off x="8080375" y="146685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8" name="Oval 177"/>
          <p:cNvSpPr/>
          <p:nvPr/>
        </p:nvSpPr>
        <p:spPr>
          <a:xfrm rot="11285485">
            <a:off x="7920038" y="1463675"/>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9" name="Oval 178"/>
          <p:cNvSpPr/>
          <p:nvPr/>
        </p:nvSpPr>
        <p:spPr>
          <a:xfrm rot="11285485">
            <a:off x="7983538" y="1343025"/>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0" name="Oval 179"/>
          <p:cNvSpPr/>
          <p:nvPr/>
        </p:nvSpPr>
        <p:spPr>
          <a:xfrm rot="11285485">
            <a:off x="8107363" y="1270000"/>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1" name="Oval 180"/>
          <p:cNvSpPr/>
          <p:nvPr/>
        </p:nvSpPr>
        <p:spPr>
          <a:xfrm rot="5885485">
            <a:off x="7964488" y="119697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2" name="Oval 181"/>
          <p:cNvSpPr/>
          <p:nvPr/>
        </p:nvSpPr>
        <p:spPr>
          <a:xfrm rot="5885485">
            <a:off x="7790656" y="1291432"/>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3" name="Oval 182"/>
          <p:cNvSpPr/>
          <p:nvPr/>
        </p:nvSpPr>
        <p:spPr>
          <a:xfrm rot="5885485">
            <a:off x="7853363" y="1169988"/>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4" name="Oval 183"/>
          <p:cNvSpPr/>
          <p:nvPr/>
        </p:nvSpPr>
        <p:spPr>
          <a:xfrm rot="5885485">
            <a:off x="7979569" y="1097756"/>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5" name="Oval 184"/>
          <p:cNvSpPr/>
          <p:nvPr/>
        </p:nvSpPr>
        <p:spPr>
          <a:xfrm rot="11285485">
            <a:off x="7693025" y="140176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6" name="Oval 185"/>
          <p:cNvSpPr/>
          <p:nvPr/>
        </p:nvSpPr>
        <p:spPr>
          <a:xfrm rot="11285485">
            <a:off x="7534275" y="1398588"/>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7" name="Oval 186"/>
          <p:cNvSpPr/>
          <p:nvPr/>
        </p:nvSpPr>
        <p:spPr>
          <a:xfrm rot="11285485">
            <a:off x="7597775" y="1276350"/>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8" name="Oval 187"/>
          <p:cNvSpPr/>
          <p:nvPr/>
        </p:nvSpPr>
        <p:spPr>
          <a:xfrm rot="11285485">
            <a:off x="7721600" y="120491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9" name="Oval 188"/>
          <p:cNvSpPr/>
          <p:nvPr/>
        </p:nvSpPr>
        <p:spPr>
          <a:xfrm rot="5885485">
            <a:off x="7577931" y="1132682"/>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0" name="Oval 189"/>
          <p:cNvSpPr/>
          <p:nvPr/>
        </p:nvSpPr>
        <p:spPr>
          <a:xfrm rot="5885485">
            <a:off x="7404100" y="122555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1" name="Oval 190"/>
          <p:cNvSpPr/>
          <p:nvPr/>
        </p:nvSpPr>
        <p:spPr>
          <a:xfrm rot="5885485">
            <a:off x="7467600" y="110490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2" name="Oval 191"/>
          <p:cNvSpPr/>
          <p:nvPr/>
        </p:nvSpPr>
        <p:spPr>
          <a:xfrm rot="5885485">
            <a:off x="7591425" y="103187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3" name="Oval 192"/>
          <p:cNvSpPr/>
          <p:nvPr/>
        </p:nvSpPr>
        <p:spPr>
          <a:xfrm rot="11285485" flipV="1">
            <a:off x="8148638" y="1706563"/>
            <a:ext cx="571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4" name="Oval 193"/>
          <p:cNvSpPr/>
          <p:nvPr/>
        </p:nvSpPr>
        <p:spPr>
          <a:xfrm rot="11285485" flipV="1">
            <a:off x="7951788" y="17319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5" name="Oval 194"/>
          <p:cNvSpPr/>
          <p:nvPr/>
        </p:nvSpPr>
        <p:spPr>
          <a:xfrm rot="16685485" flipV="1">
            <a:off x="7778750" y="153670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6" name="Oval 195"/>
          <p:cNvSpPr/>
          <p:nvPr/>
        </p:nvSpPr>
        <p:spPr>
          <a:xfrm rot="16685485" flipV="1">
            <a:off x="6937375" y="1808163"/>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7" name="Oval 196"/>
          <p:cNvSpPr/>
          <p:nvPr/>
        </p:nvSpPr>
        <p:spPr>
          <a:xfrm rot="16685485" flipV="1">
            <a:off x="7668419" y="150891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8" name="Oval 197"/>
          <p:cNvSpPr/>
          <p:nvPr/>
        </p:nvSpPr>
        <p:spPr>
          <a:xfrm rot="16685485" flipV="1">
            <a:off x="7793038" y="1436688"/>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9" name="Oval 198"/>
          <p:cNvSpPr/>
          <p:nvPr/>
        </p:nvSpPr>
        <p:spPr>
          <a:xfrm rot="11285485" flipV="1">
            <a:off x="7804150" y="1052513"/>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0" name="Oval 199"/>
          <p:cNvSpPr/>
          <p:nvPr/>
        </p:nvSpPr>
        <p:spPr>
          <a:xfrm rot="11285485" flipV="1">
            <a:off x="7535863" y="1543050"/>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1" name="Oval 200"/>
          <p:cNvSpPr/>
          <p:nvPr/>
        </p:nvSpPr>
        <p:spPr>
          <a:xfrm rot="16685485" flipV="1">
            <a:off x="7392988" y="1471613"/>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2" name="Oval 201"/>
          <p:cNvSpPr/>
          <p:nvPr/>
        </p:nvSpPr>
        <p:spPr>
          <a:xfrm rot="16685485" flipV="1">
            <a:off x="7266782" y="1250156"/>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3" name="Oval 202"/>
          <p:cNvSpPr/>
          <p:nvPr/>
        </p:nvSpPr>
        <p:spPr>
          <a:xfrm rot="16685485" flipV="1">
            <a:off x="7281863" y="1443038"/>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4" name="Oval 203"/>
          <p:cNvSpPr/>
          <p:nvPr/>
        </p:nvSpPr>
        <p:spPr>
          <a:xfrm rot="16685485" flipV="1">
            <a:off x="7406481" y="1372394"/>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683" name="Group 204"/>
          <p:cNvGrpSpPr>
            <a:grpSpLocks/>
          </p:cNvGrpSpPr>
          <p:nvPr/>
        </p:nvGrpSpPr>
        <p:grpSpPr bwMode="auto">
          <a:xfrm rot="5913493">
            <a:off x="8321675" y="1839913"/>
            <a:ext cx="885825" cy="660400"/>
            <a:chOff x="7649629" y="3532091"/>
            <a:chExt cx="884771" cy="658909"/>
          </a:xfrm>
        </p:grpSpPr>
        <p:sp>
          <p:nvSpPr>
            <p:cNvPr id="206" name="Oval 205"/>
            <p:cNvSpPr/>
            <p:nvPr/>
          </p:nvSpPr>
          <p:spPr>
            <a:xfrm>
              <a:off x="7648404" y="3787285"/>
              <a:ext cx="45982" cy="459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7" name="Oval 206"/>
            <p:cNvSpPr/>
            <p:nvPr/>
          </p:nvSpPr>
          <p:spPr>
            <a:xfrm>
              <a:off x="7807474" y="3768177"/>
              <a:ext cx="45983" cy="4593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8" name="Oval 207"/>
            <p:cNvSpPr/>
            <p:nvPr/>
          </p:nvSpPr>
          <p:spPr>
            <a:xfrm>
              <a:off x="7760886" y="3895312"/>
              <a:ext cx="45982" cy="459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9" name="Oval 208"/>
            <p:cNvSpPr/>
            <p:nvPr/>
          </p:nvSpPr>
          <p:spPr>
            <a:xfrm>
              <a:off x="7649203" y="3984180"/>
              <a:ext cx="45982" cy="4593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0" name="Oval 209"/>
            <p:cNvSpPr/>
            <p:nvPr/>
          </p:nvSpPr>
          <p:spPr>
            <a:xfrm rot="16200000">
              <a:off x="7801434" y="4036557"/>
              <a:ext cx="4593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1" name="Oval 210"/>
            <p:cNvSpPr/>
            <p:nvPr/>
          </p:nvSpPr>
          <p:spPr>
            <a:xfrm rot="16200000">
              <a:off x="7960223" y="3919785"/>
              <a:ext cx="4593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2" name="Oval 211"/>
            <p:cNvSpPr/>
            <p:nvPr/>
          </p:nvSpPr>
          <p:spPr>
            <a:xfrm rot="16200000">
              <a:off x="7913870" y="4048485"/>
              <a:ext cx="4593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3" name="Oval 212"/>
            <p:cNvSpPr/>
            <p:nvPr/>
          </p:nvSpPr>
          <p:spPr>
            <a:xfrm rot="16200000">
              <a:off x="7802626" y="4135004"/>
              <a:ext cx="44350"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 name="Oval 213"/>
            <p:cNvSpPr/>
            <p:nvPr/>
          </p:nvSpPr>
          <p:spPr>
            <a:xfrm>
              <a:off x="8040895" y="3795556"/>
              <a:ext cx="45982" cy="459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5" name="Oval 214"/>
            <p:cNvSpPr/>
            <p:nvPr/>
          </p:nvSpPr>
          <p:spPr>
            <a:xfrm>
              <a:off x="8199965" y="3776447"/>
              <a:ext cx="45983" cy="4593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6" name="Oval 215"/>
            <p:cNvSpPr/>
            <p:nvPr/>
          </p:nvSpPr>
          <p:spPr>
            <a:xfrm>
              <a:off x="8153850" y="3906715"/>
              <a:ext cx="45982" cy="459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7" name="Oval 216"/>
            <p:cNvSpPr/>
            <p:nvPr/>
          </p:nvSpPr>
          <p:spPr>
            <a:xfrm>
              <a:off x="8040598" y="3995819"/>
              <a:ext cx="45983" cy="4593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8" name="Oval 217"/>
            <p:cNvSpPr/>
            <p:nvPr/>
          </p:nvSpPr>
          <p:spPr>
            <a:xfrm rot="16200000">
              <a:off x="8193267" y="4045846"/>
              <a:ext cx="44350"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9" name="Oval 218"/>
            <p:cNvSpPr/>
            <p:nvPr/>
          </p:nvSpPr>
          <p:spPr>
            <a:xfrm rot="16200000">
              <a:off x="8351618" y="3931423"/>
              <a:ext cx="4593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0" name="Oval 219"/>
            <p:cNvSpPr/>
            <p:nvPr/>
          </p:nvSpPr>
          <p:spPr>
            <a:xfrm rot="16200000">
              <a:off x="8305814" y="4059233"/>
              <a:ext cx="45933" cy="4439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1" name="Oval 220"/>
            <p:cNvSpPr/>
            <p:nvPr/>
          </p:nvSpPr>
          <p:spPr>
            <a:xfrm rot="16200000">
              <a:off x="8193347" y="4147426"/>
              <a:ext cx="4593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2" name="Oval 221"/>
            <p:cNvSpPr/>
            <p:nvPr/>
          </p:nvSpPr>
          <p:spPr>
            <a:xfrm flipV="1">
              <a:off x="7897448" y="3535211"/>
              <a:ext cx="45983" cy="459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3" name="Oval 222"/>
            <p:cNvSpPr/>
            <p:nvPr/>
          </p:nvSpPr>
          <p:spPr>
            <a:xfrm flipV="1">
              <a:off x="7785765" y="3624079"/>
              <a:ext cx="45983" cy="4593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4" name="Oval 223"/>
            <p:cNvSpPr/>
            <p:nvPr/>
          </p:nvSpPr>
          <p:spPr>
            <a:xfrm rot="5400000" flipV="1">
              <a:off x="7937761" y="3674889"/>
              <a:ext cx="45933"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 name="Oval 224"/>
            <p:cNvSpPr/>
            <p:nvPr/>
          </p:nvSpPr>
          <p:spPr>
            <a:xfrm rot="5400000" flipV="1">
              <a:off x="8096550" y="3558117"/>
              <a:ext cx="45933"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6" name="Oval 225"/>
            <p:cNvSpPr/>
            <p:nvPr/>
          </p:nvSpPr>
          <p:spPr>
            <a:xfrm rot="5400000" flipV="1">
              <a:off x="8050197" y="3686819"/>
              <a:ext cx="45933"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7" name="Oval 226"/>
            <p:cNvSpPr/>
            <p:nvPr/>
          </p:nvSpPr>
          <p:spPr>
            <a:xfrm rot="5400000" flipV="1">
              <a:off x="7938515" y="3775687"/>
              <a:ext cx="4593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8" name="Oval 227"/>
            <p:cNvSpPr/>
            <p:nvPr/>
          </p:nvSpPr>
          <p:spPr>
            <a:xfrm flipV="1">
              <a:off x="8289822" y="3543491"/>
              <a:ext cx="45983" cy="443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9" name="Oval 228"/>
            <p:cNvSpPr/>
            <p:nvPr/>
          </p:nvSpPr>
          <p:spPr>
            <a:xfrm flipV="1">
              <a:off x="8176926" y="3634152"/>
              <a:ext cx="45982" cy="4593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0" name="Oval 229"/>
            <p:cNvSpPr/>
            <p:nvPr/>
          </p:nvSpPr>
          <p:spPr>
            <a:xfrm rot="5400000" flipV="1">
              <a:off x="8328920" y="3684963"/>
              <a:ext cx="4593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1" name="Oval 230"/>
            <p:cNvSpPr/>
            <p:nvPr/>
          </p:nvSpPr>
          <p:spPr>
            <a:xfrm rot="5400000" flipV="1">
              <a:off x="8487709" y="3568190"/>
              <a:ext cx="4593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2" name="Oval 231"/>
            <p:cNvSpPr/>
            <p:nvPr/>
          </p:nvSpPr>
          <p:spPr>
            <a:xfrm rot="5400000" flipV="1">
              <a:off x="8441593" y="3698457"/>
              <a:ext cx="45933"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3" name="Oval 232"/>
            <p:cNvSpPr/>
            <p:nvPr/>
          </p:nvSpPr>
          <p:spPr>
            <a:xfrm rot="5400000" flipV="1">
              <a:off x="8329675" y="3785759"/>
              <a:ext cx="45933"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684" name="Group 233"/>
          <p:cNvGrpSpPr>
            <a:grpSpLocks/>
          </p:cNvGrpSpPr>
          <p:nvPr/>
        </p:nvGrpSpPr>
        <p:grpSpPr bwMode="auto">
          <a:xfrm rot="-10314515">
            <a:off x="6061075" y="2043113"/>
            <a:ext cx="884238" cy="658812"/>
            <a:chOff x="7649629" y="3532091"/>
            <a:chExt cx="884771" cy="658909"/>
          </a:xfrm>
        </p:grpSpPr>
        <p:sp>
          <p:nvSpPr>
            <p:cNvPr id="235" name="Oval 234"/>
            <p:cNvSpPr/>
            <p:nvPr/>
          </p:nvSpPr>
          <p:spPr>
            <a:xfrm>
              <a:off x="7650511" y="3784127"/>
              <a:ext cx="46066"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6" name="Oval 235"/>
            <p:cNvSpPr/>
            <p:nvPr/>
          </p:nvSpPr>
          <p:spPr>
            <a:xfrm>
              <a:off x="7809795" y="3764700"/>
              <a:ext cx="46065"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7" name="Oval 236"/>
            <p:cNvSpPr/>
            <p:nvPr/>
          </p:nvSpPr>
          <p:spPr>
            <a:xfrm>
              <a:off x="7763770" y="3893113"/>
              <a:ext cx="46065"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8" name="Oval 237"/>
            <p:cNvSpPr/>
            <p:nvPr/>
          </p:nvSpPr>
          <p:spPr>
            <a:xfrm>
              <a:off x="7649592" y="3981504"/>
              <a:ext cx="46066"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9" name="Oval 238"/>
            <p:cNvSpPr/>
            <p:nvPr/>
          </p:nvSpPr>
          <p:spPr>
            <a:xfrm rot="16200000">
              <a:off x="7803333" y="4035030"/>
              <a:ext cx="46044"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0" name="Oval 239"/>
            <p:cNvSpPr/>
            <p:nvPr/>
          </p:nvSpPr>
          <p:spPr>
            <a:xfrm rot="16200000">
              <a:off x="7961337" y="3916355"/>
              <a:ext cx="46044"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1" name="Oval 240"/>
            <p:cNvSpPr/>
            <p:nvPr/>
          </p:nvSpPr>
          <p:spPr>
            <a:xfrm rot="16200000">
              <a:off x="7916328" y="4045547"/>
              <a:ext cx="44457"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2" name="Oval 241"/>
            <p:cNvSpPr/>
            <p:nvPr/>
          </p:nvSpPr>
          <p:spPr>
            <a:xfrm rot="16200000">
              <a:off x="7803723" y="4133715"/>
              <a:ext cx="44457"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3" name="Oval 242"/>
            <p:cNvSpPr/>
            <p:nvPr/>
          </p:nvSpPr>
          <p:spPr>
            <a:xfrm>
              <a:off x="8041838" y="3794382"/>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4" name="Oval 243"/>
            <p:cNvSpPr/>
            <p:nvPr/>
          </p:nvSpPr>
          <p:spPr>
            <a:xfrm>
              <a:off x="8199550" y="3775178"/>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 name="Oval 244"/>
            <p:cNvSpPr/>
            <p:nvPr/>
          </p:nvSpPr>
          <p:spPr>
            <a:xfrm>
              <a:off x="8155424" y="3904821"/>
              <a:ext cx="46066"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6" name="Oval 245"/>
            <p:cNvSpPr/>
            <p:nvPr/>
          </p:nvSpPr>
          <p:spPr>
            <a:xfrm>
              <a:off x="8041255" y="3993324"/>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7" name="Oval 246"/>
            <p:cNvSpPr/>
            <p:nvPr/>
          </p:nvSpPr>
          <p:spPr>
            <a:xfrm rot="16200000">
              <a:off x="8192293" y="4046303"/>
              <a:ext cx="46045"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8" name="Oval 247"/>
            <p:cNvSpPr/>
            <p:nvPr/>
          </p:nvSpPr>
          <p:spPr>
            <a:xfrm rot="16200000">
              <a:off x="8352094" y="3928977"/>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9" name="Oval 248"/>
            <p:cNvSpPr/>
            <p:nvPr/>
          </p:nvSpPr>
          <p:spPr>
            <a:xfrm rot="16200000">
              <a:off x="8308539" y="4056253"/>
              <a:ext cx="46044"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0" name="Oval 249"/>
            <p:cNvSpPr/>
            <p:nvPr/>
          </p:nvSpPr>
          <p:spPr>
            <a:xfrm rot="16200000">
              <a:off x="8193799" y="4147122"/>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1" name="Oval 250"/>
            <p:cNvSpPr/>
            <p:nvPr/>
          </p:nvSpPr>
          <p:spPr>
            <a:xfrm flipV="1">
              <a:off x="7900258" y="3532137"/>
              <a:ext cx="46066"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2" name="Oval 251"/>
            <p:cNvSpPr/>
            <p:nvPr/>
          </p:nvSpPr>
          <p:spPr>
            <a:xfrm flipV="1">
              <a:off x="7786312" y="3622212"/>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3" name="Oval 252"/>
            <p:cNvSpPr/>
            <p:nvPr/>
          </p:nvSpPr>
          <p:spPr>
            <a:xfrm rot="5400000" flipV="1">
              <a:off x="7937810" y="3672834"/>
              <a:ext cx="44457"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4" name="Oval 253"/>
            <p:cNvSpPr/>
            <p:nvPr/>
          </p:nvSpPr>
          <p:spPr>
            <a:xfrm rot="5400000" flipV="1">
              <a:off x="8095578" y="3558089"/>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5" name="Oval 254"/>
            <p:cNvSpPr/>
            <p:nvPr/>
          </p:nvSpPr>
          <p:spPr>
            <a:xfrm rot="5400000" flipV="1">
              <a:off x="8052023" y="3685366"/>
              <a:ext cx="46044"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6" name="Oval 255"/>
            <p:cNvSpPr/>
            <p:nvPr/>
          </p:nvSpPr>
          <p:spPr>
            <a:xfrm rot="5400000" flipV="1">
              <a:off x="7937058" y="3774663"/>
              <a:ext cx="46045"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7" name="Oval 256"/>
            <p:cNvSpPr/>
            <p:nvPr/>
          </p:nvSpPr>
          <p:spPr>
            <a:xfrm flipV="1">
              <a:off x="8289893" y="3542513"/>
              <a:ext cx="46066"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8" name="Oval 257"/>
            <p:cNvSpPr/>
            <p:nvPr/>
          </p:nvSpPr>
          <p:spPr>
            <a:xfrm flipV="1">
              <a:off x="8177288" y="3630681"/>
              <a:ext cx="46066"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9" name="Oval 258"/>
            <p:cNvSpPr/>
            <p:nvPr/>
          </p:nvSpPr>
          <p:spPr>
            <a:xfrm rot="5400000" flipV="1">
              <a:off x="8331029" y="3684207"/>
              <a:ext cx="46044"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0" name="Oval 259"/>
            <p:cNvSpPr/>
            <p:nvPr/>
          </p:nvSpPr>
          <p:spPr>
            <a:xfrm rot="5400000" flipV="1">
              <a:off x="8489033" y="3565531"/>
              <a:ext cx="46044"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1" name="Oval 260"/>
            <p:cNvSpPr/>
            <p:nvPr/>
          </p:nvSpPr>
          <p:spPr>
            <a:xfrm rot="5400000" flipV="1">
              <a:off x="8443801" y="3693151"/>
              <a:ext cx="44457"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2" name="Oval 261"/>
            <p:cNvSpPr/>
            <p:nvPr/>
          </p:nvSpPr>
          <p:spPr>
            <a:xfrm rot="5400000" flipV="1">
              <a:off x="8331419" y="3782891"/>
              <a:ext cx="44457"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685" name="Group 276"/>
          <p:cNvGrpSpPr>
            <a:grpSpLocks/>
          </p:cNvGrpSpPr>
          <p:nvPr/>
        </p:nvGrpSpPr>
        <p:grpSpPr bwMode="auto">
          <a:xfrm rot="7955265">
            <a:off x="6395244" y="1464469"/>
            <a:ext cx="887412" cy="355600"/>
            <a:chOff x="6403790" y="2155992"/>
            <a:chExt cx="887203" cy="355618"/>
          </a:xfrm>
        </p:grpSpPr>
        <p:sp>
          <p:nvSpPr>
            <p:cNvPr id="263" name="Oval 262"/>
            <p:cNvSpPr/>
            <p:nvPr/>
          </p:nvSpPr>
          <p:spPr>
            <a:xfrm rot="11285485">
              <a:off x="7121612" y="2467687"/>
              <a:ext cx="46027" cy="4603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4" name="Oval 263"/>
            <p:cNvSpPr/>
            <p:nvPr/>
          </p:nvSpPr>
          <p:spPr>
            <a:xfrm rot="11285485">
              <a:off x="7245922" y="2396521"/>
              <a:ext cx="46027" cy="4603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5" name="Oval 264"/>
            <p:cNvSpPr/>
            <p:nvPr/>
          </p:nvSpPr>
          <p:spPr>
            <a:xfrm rot="5885485">
              <a:off x="7102983" y="2323090"/>
              <a:ext cx="46040" cy="4602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 name="Oval 265"/>
            <p:cNvSpPr/>
            <p:nvPr/>
          </p:nvSpPr>
          <p:spPr>
            <a:xfrm rot="5885485">
              <a:off x="6928300" y="2416851"/>
              <a:ext cx="46039" cy="4602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7" name="Oval 266"/>
            <p:cNvSpPr/>
            <p:nvPr/>
          </p:nvSpPr>
          <p:spPr>
            <a:xfrm rot="5885485">
              <a:off x="6992106" y="2294226"/>
              <a:ext cx="44452" cy="4602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8" name="Oval 267"/>
            <p:cNvSpPr/>
            <p:nvPr/>
          </p:nvSpPr>
          <p:spPr>
            <a:xfrm rot="5885485">
              <a:off x="7114500" y="2223807"/>
              <a:ext cx="46040" cy="4444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9" name="Oval 268"/>
            <p:cNvSpPr/>
            <p:nvPr/>
          </p:nvSpPr>
          <p:spPr>
            <a:xfrm rot="11285485">
              <a:off x="6734562" y="2403063"/>
              <a:ext cx="46026" cy="4603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0" name="Oval 269"/>
            <p:cNvSpPr/>
            <p:nvPr/>
          </p:nvSpPr>
          <p:spPr>
            <a:xfrm rot="11285485">
              <a:off x="6859550" y="2329910"/>
              <a:ext cx="46027" cy="4445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1" name="Oval 270"/>
            <p:cNvSpPr/>
            <p:nvPr/>
          </p:nvSpPr>
          <p:spPr>
            <a:xfrm rot="5885485">
              <a:off x="6715933" y="2258465"/>
              <a:ext cx="46040" cy="4602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2" name="Oval 271"/>
            <p:cNvSpPr/>
            <p:nvPr/>
          </p:nvSpPr>
          <p:spPr>
            <a:xfrm rot="5885485">
              <a:off x="6542416" y="2351153"/>
              <a:ext cx="46040" cy="4602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3" name="Oval 272"/>
            <p:cNvSpPr/>
            <p:nvPr/>
          </p:nvSpPr>
          <p:spPr>
            <a:xfrm rot="5885485">
              <a:off x="6605920" y="2230234"/>
              <a:ext cx="46039" cy="4602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4" name="Oval 273"/>
            <p:cNvSpPr/>
            <p:nvPr/>
          </p:nvSpPr>
          <p:spPr>
            <a:xfrm rot="5885485">
              <a:off x="6729155" y="2157900"/>
              <a:ext cx="46039" cy="4602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5" name="Oval 274"/>
            <p:cNvSpPr/>
            <p:nvPr/>
          </p:nvSpPr>
          <p:spPr>
            <a:xfrm rot="11285485" flipV="1">
              <a:off x="6940657" y="2176918"/>
              <a:ext cx="46027" cy="4603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6" name="Oval 275"/>
            <p:cNvSpPr/>
            <p:nvPr/>
          </p:nvSpPr>
          <p:spPr>
            <a:xfrm rot="16685485" flipV="1">
              <a:off x="6404300" y="2376793"/>
              <a:ext cx="46039" cy="4602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2" name="Right Arrow 11"/>
          <p:cNvSpPr/>
          <p:nvPr/>
        </p:nvSpPr>
        <p:spPr>
          <a:xfrm rot="10800000">
            <a:off x="6096000" y="1400175"/>
            <a:ext cx="838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687" name="Group 277"/>
          <p:cNvGrpSpPr>
            <a:grpSpLocks/>
          </p:cNvGrpSpPr>
          <p:nvPr/>
        </p:nvGrpSpPr>
        <p:grpSpPr bwMode="auto">
          <a:xfrm rot="-10314515">
            <a:off x="5586413" y="2587625"/>
            <a:ext cx="976312" cy="755650"/>
            <a:chOff x="7649629" y="3532091"/>
            <a:chExt cx="884771" cy="658909"/>
          </a:xfrm>
        </p:grpSpPr>
        <p:sp>
          <p:nvSpPr>
            <p:cNvPr id="279" name="Oval 278"/>
            <p:cNvSpPr/>
            <p:nvPr/>
          </p:nvSpPr>
          <p:spPr>
            <a:xfrm>
              <a:off x="7649303" y="3786359"/>
              <a:ext cx="46037" cy="456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0" name="Oval 279"/>
            <p:cNvSpPr/>
            <p:nvPr/>
          </p:nvSpPr>
          <p:spPr>
            <a:xfrm>
              <a:off x="7807605" y="3766103"/>
              <a:ext cx="46037" cy="4568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1" name="Oval 280"/>
            <p:cNvSpPr/>
            <p:nvPr/>
          </p:nvSpPr>
          <p:spPr>
            <a:xfrm>
              <a:off x="7764186" y="3895180"/>
              <a:ext cx="44598" cy="4568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2" name="Oval 281"/>
            <p:cNvSpPr/>
            <p:nvPr/>
          </p:nvSpPr>
          <p:spPr>
            <a:xfrm>
              <a:off x="7649368" y="3983494"/>
              <a:ext cx="46037" cy="4568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3" name="Oval 282"/>
            <p:cNvSpPr/>
            <p:nvPr/>
          </p:nvSpPr>
          <p:spPr>
            <a:xfrm rot="16200000">
              <a:off x="7801286" y="4036662"/>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4" name="Oval 283"/>
            <p:cNvSpPr/>
            <p:nvPr/>
          </p:nvSpPr>
          <p:spPr>
            <a:xfrm rot="16200000">
              <a:off x="7959659" y="3918523"/>
              <a:ext cx="4568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5" name="Oval 284"/>
            <p:cNvSpPr/>
            <p:nvPr/>
          </p:nvSpPr>
          <p:spPr>
            <a:xfrm rot="16200000">
              <a:off x="7915520" y="4048320"/>
              <a:ext cx="45680" cy="4459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 name="Oval 285"/>
            <p:cNvSpPr/>
            <p:nvPr/>
          </p:nvSpPr>
          <p:spPr>
            <a:xfrm rot="16200000">
              <a:off x="7801421" y="4135914"/>
              <a:ext cx="4568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7" name="Oval 286"/>
            <p:cNvSpPr/>
            <p:nvPr/>
          </p:nvSpPr>
          <p:spPr>
            <a:xfrm>
              <a:off x="8040136" y="3795814"/>
              <a:ext cx="46037" cy="4568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8" name="Oval 287"/>
            <p:cNvSpPr/>
            <p:nvPr/>
          </p:nvSpPr>
          <p:spPr>
            <a:xfrm>
              <a:off x="8201699" y="3778006"/>
              <a:ext cx="44599" cy="456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9" name="Oval 288"/>
            <p:cNvSpPr/>
            <p:nvPr/>
          </p:nvSpPr>
          <p:spPr>
            <a:xfrm>
              <a:off x="8153790" y="3906103"/>
              <a:ext cx="46037" cy="4568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0" name="Oval 289"/>
            <p:cNvSpPr/>
            <p:nvPr/>
          </p:nvSpPr>
          <p:spPr>
            <a:xfrm>
              <a:off x="8040606" y="3995689"/>
              <a:ext cx="46037" cy="456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1" name="Oval 290"/>
            <p:cNvSpPr/>
            <p:nvPr/>
          </p:nvSpPr>
          <p:spPr>
            <a:xfrm rot="16200000">
              <a:off x="8193545" y="4045922"/>
              <a:ext cx="4568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2" name="Oval 291"/>
            <p:cNvSpPr/>
            <p:nvPr/>
          </p:nvSpPr>
          <p:spPr>
            <a:xfrm rot="16200000">
              <a:off x="8353033" y="3931146"/>
              <a:ext cx="45681" cy="4459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3" name="Oval 292"/>
            <p:cNvSpPr/>
            <p:nvPr/>
          </p:nvSpPr>
          <p:spPr>
            <a:xfrm rot="16200000">
              <a:off x="8307268" y="4058329"/>
              <a:ext cx="4568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4" name="Oval 293"/>
            <p:cNvSpPr/>
            <p:nvPr/>
          </p:nvSpPr>
          <p:spPr>
            <a:xfrm rot="16200000">
              <a:off x="8192456" y="4146740"/>
              <a:ext cx="4568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5" name="Oval 294"/>
            <p:cNvSpPr/>
            <p:nvPr/>
          </p:nvSpPr>
          <p:spPr>
            <a:xfrm flipV="1">
              <a:off x="7898306" y="3534180"/>
              <a:ext cx="46037" cy="456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6" name="Oval 295"/>
            <p:cNvSpPr/>
            <p:nvPr/>
          </p:nvSpPr>
          <p:spPr>
            <a:xfrm flipV="1">
              <a:off x="7787775" y="3622104"/>
              <a:ext cx="44598" cy="456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 name="Oval 296"/>
            <p:cNvSpPr/>
            <p:nvPr/>
          </p:nvSpPr>
          <p:spPr>
            <a:xfrm rot="5400000" flipV="1">
              <a:off x="7938975" y="3675992"/>
              <a:ext cx="45680" cy="4459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8" name="Oval 297"/>
            <p:cNvSpPr/>
            <p:nvPr/>
          </p:nvSpPr>
          <p:spPr>
            <a:xfrm rot="5400000" flipV="1">
              <a:off x="8096634" y="3557231"/>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9" name="Oval 298"/>
            <p:cNvSpPr/>
            <p:nvPr/>
          </p:nvSpPr>
          <p:spPr>
            <a:xfrm rot="5400000" flipV="1">
              <a:off x="8050359" y="3686601"/>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0" name="Oval 299"/>
            <p:cNvSpPr/>
            <p:nvPr/>
          </p:nvSpPr>
          <p:spPr>
            <a:xfrm rot="5400000" flipV="1">
              <a:off x="7939108" y="3775245"/>
              <a:ext cx="45681" cy="44599"/>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1" name="Oval 300"/>
            <p:cNvSpPr/>
            <p:nvPr/>
          </p:nvSpPr>
          <p:spPr>
            <a:xfrm flipV="1">
              <a:off x="8292197" y="3544713"/>
              <a:ext cx="44599" cy="45681"/>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2" name="Oval 301"/>
            <p:cNvSpPr/>
            <p:nvPr/>
          </p:nvSpPr>
          <p:spPr>
            <a:xfrm flipV="1">
              <a:off x="8177581" y="3634398"/>
              <a:ext cx="46037" cy="4568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3" name="Oval 302"/>
            <p:cNvSpPr/>
            <p:nvPr/>
          </p:nvSpPr>
          <p:spPr>
            <a:xfrm rot="5400000" flipV="1">
              <a:off x="8329096" y="3684825"/>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4" name="Oval 303"/>
            <p:cNvSpPr/>
            <p:nvPr/>
          </p:nvSpPr>
          <p:spPr>
            <a:xfrm rot="5400000" flipV="1">
              <a:off x="8487670" y="3568057"/>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5" name="Oval 304"/>
            <p:cNvSpPr/>
            <p:nvPr/>
          </p:nvSpPr>
          <p:spPr>
            <a:xfrm rot="5400000" flipV="1">
              <a:off x="8441395" y="3697427"/>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6" name="Oval 305"/>
            <p:cNvSpPr/>
            <p:nvPr/>
          </p:nvSpPr>
          <p:spPr>
            <a:xfrm rot="5400000" flipV="1">
              <a:off x="8329432" y="3785448"/>
              <a:ext cx="45681"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688" name="Group 306"/>
          <p:cNvGrpSpPr>
            <a:grpSpLocks/>
          </p:cNvGrpSpPr>
          <p:nvPr/>
        </p:nvGrpSpPr>
        <p:grpSpPr bwMode="auto">
          <a:xfrm rot="9859961">
            <a:off x="5327650" y="2811463"/>
            <a:ext cx="884238" cy="658812"/>
            <a:chOff x="7649629" y="3532091"/>
            <a:chExt cx="884771" cy="658909"/>
          </a:xfrm>
        </p:grpSpPr>
        <p:sp>
          <p:nvSpPr>
            <p:cNvPr id="308" name="Oval 307"/>
            <p:cNvSpPr/>
            <p:nvPr/>
          </p:nvSpPr>
          <p:spPr>
            <a:xfrm>
              <a:off x="7650439" y="3783849"/>
              <a:ext cx="46065"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9" name="Oval 308"/>
            <p:cNvSpPr/>
            <p:nvPr/>
          </p:nvSpPr>
          <p:spPr>
            <a:xfrm>
              <a:off x="7808977" y="3765632"/>
              <a:ext cx="46066"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0" name="Oval 309"/>
            <p:cNvSpPr/>
            <p:nvPr/>
          </p:nvSpPr>
          <p:spPr>
            <a:xfrm>
              <a:off x="7763553" y="3893033"/>
              <a:ext cx="46066"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1" name="Oval 310"/>
            <p:cNvSpPr/>
            <p:nvPr/>
          </p:nvSpPr>
          <p:spPr>
            <a:xfrm>
              <a:off x="7651179" y="3981906"/>
              <a:ext cx="46065"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2" name="Oval 311"/>
            <p:cNvSpPr/>
            <p:nvPr/>
          </p:nvSpPr>
          <p:spPr>
            <a:xfrm rot="16200000">
              <a:off x="7802874" y="4034344"/>
              <a:ext cx="46045"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3" name="Oval 312"/>
            <p:cNvSpPr/>
            <p:nvPr/>
          </p:nvSpPr>
          <p:spPr>
            <a:xfrm rot="16200000">
              <a:off x="7961150" y="3917114"/>
              <a:ext cx="46045"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4" name="Oval 313"/>
            <p:cNvSpPr/>
            <p:nvPr/>
          </p:nvSpPr>
          <p:spPr>
            <a:xfrm rot="16200000">
              <a:off x="7916091" y="4045248"/>
              <a:ext cx="44457"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5" name="Oval 314"/>
            <p:cNvSpPr/>
            <p:nvPr/>
          </p:nvSpPr>
          <p:spPr>
            <a:xfrm rot="16200000">
              <a:off x="7803715" y="4134123"/>
              <a:ext cx="44457"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6" name="Oval 315"/>
            <p:cNvSpPr/>
            <p:nvPr/>
          </p:nvSpPr>
          <p:spPr>
            <a:xfrm>
              <a:off x="8041742" y="3794386"/>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 name="Oval 316"/>
            <p:cNvSpPr/>
            <p:nvPr/>
          </p:nvSpPr>
          <p:spPr>
            <a:xfrm>
              <a:off x="8200281" y="3776169"/>
              <a:ext cx="44477"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8" name="Oval 317"/>
            <p:cNvSpPr/>
            <p:nvPr/>
          </p:nvSpPr>
          <p:spPr>
            <a:xfrm>
              <a:off x="8156142" y="3904183"/>
              <a:ext cx="46066"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9" name="Oval 318"/>
            <p:cNvSpPr/>
            <p:nvPr/>
          </p:nvSpPr>
          <p:spPr>
            <a:xfrm>
              <a:off x="8040309" y="3993514"/>
              <a:ext cx="44477"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0" name="Oval 319"/>
            <p:cNvSpPr/>
            <p:nvPr/>
          </p:nvSpPr>
          <p:spPr>
            <a:xfrm rot="16200000">
              <a:off x="8192955" y="4047204"/>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1" name="Oval 320"/>
            <p:cNvSpPr/>
            <p:nvPr/>
          </p:nvSpPr>
          <p:spPr>
            <a:xfrm rot="16200000">
              <a:off x="8351659" y="3928445"/>
              <a:ext cx="46045"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2" name="Oval 321"/>
            <p:cNvSpPr/>
            <p:nvPr/>
          </p:nvSpPr>
          <p:spPr>
            <a:xfrm rot="16200000">
              <a:off x="8307885" y="4057193"/>
              <a:ext cx="46045"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3" name="Oval 322"/>
            <p:cNvSpPr/>
            <p:nvPr/>
          </p:nvSpPr>
          <p:spPr>
            <a:xfrm rot="16200000">
              <a:off x="8193217" y="4146217"/>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4" name="Oval 323"/>
            <p:cNvSpPr/>
            <p:nvPr/>
          </p:nvSpPr>
          <p:spPr>
            <a:xfrm flipV="1">
              <a:off x="7898838" y="3533580"/>
              <a:ext cx="46065"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5" name="Oval 324"/>
            <p:cNvSpPr/>
            <p:nvPr/>
          </p:nvSpPr>
          <p:spPr>
            <a:xfrm flipV="1">
              <a:off x="7784963" y="3621811"/>
              <a:ext cx="44477"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6" name="Oval 325"/>
            <p:cNvSpPr/>
            <p:nvPr/>
          </p:nvSpPr>
          <p:spPr>
            <a:xfrm rot="5400000" flipV="1">
              <a:off x="7937516" y="3672779"/>
              <a:ext cx="44457"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 name="Oval 326"/>
            <p:cNvSpPr/>
            <p:nvPr/>
          </p:nvSpPr>
          <p:spPr>
            <a:xfrm rot="5400000" flipV="1">
              <a:off x="8095885" y="3558271"/>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8" name="Oval 327"/>
            <p:cNvSpPr/>
            <p:nvPr/>
          </p:nvSpPr>
          <p:spPr>
            <a:xfrm rot="5400000" flipV="1">
              <a:off x="8052539" y="3685490"/>
              <a:ext cx="46045"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9" name="Oval 328"/>
            <p:cNvSpPr/>
            <p:nvPr/>
          </p:nvSpPr>
          <p:spPr>
            <a:xfrm rot="5400000" flipV="1">
              <a:off x="7937871" y="3774514"/>
              <a:ext cx="46044" cy="4447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0" name="Oval 329"/>
            <p:cNvSpPr/>
            <p:nvPr/>
          </p:nvSpPr>
          <p:spPr>
            <a:xfrm flipV="1">
              <a:off x="8290754" y="3542833"/>
              <a:ext cx="46066"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1" name="Oval 330"/>
            <p:cNvSpPr/>
            <p:nvPr/>
          </p:nvSpPr>
          <p:spPr>
            <a:xfrm flipV="1">
              <a:off x="8178380" y="3631705"/>
              <a:ext cx="46065"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2" name="Oval 331"/>
            <p:cNvSpPr/>
            <p:nvPr/>
          </p:nvSpPr>
          <p:spPr>
            <a:xfrm rot="5400000" flipV="1">
              <a:off x="8330075" y="3684144"/>
              <a:ext cx="46045"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3" name="Oval 332"/>
            <p:cNvSpPr/>
            <p:nvPr/>
          </p:nvSpPr>
          <p:spPr>
            <a:xfrm rot="5400000" flipV="1">
              <a:off x="8488351" y="3566913"/>
              <a:ext cx="46045"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4" name="Oval 333"/>
            <p:cNvSpPr/>
            <p:nvPr/>
          </p:nvSpPr>
          <p:spPr>
            <a:xfrm rot="5400000" flipV="1">
              <a:off x="8443721" y="3693520"/>
              <a:ext cx="44457" cy="4606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5" name="Oval 334"/>
            <p:cNvSpPr/>
            <p:nvPr/>
          </p:nvSpPr>
          <p:spPr>
            <a:xfrm rot="5400000" flipV="1">
              <a:off x="8330917" y="3783923"/>
              <a:ext cx="44457" cy="4606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4689" name="Group 335"/>
          <p:cNvGrpSpPr>
            <a:grpSpLocks/>
          </p:cNvGrpSpPr>
          <p:nvPr/>
        </p:nvGrpSpPr>
        <p:grpSpPr bwMode="auto">
          <a:xfrm rot="9527327">
            <a:off x="4935538" y="3014663"/>
            <a:ext cx="885825" cy="658812"/>
            <a:chOff x="7649629" y="3532091"/>
            <a:chExt cx="884771" cy="658909"/>
          </a:xfrm>
        </p:grpSpPr>
        <p:sp>
          <p:nvSpPr>
            <p:cNvPr id="337" name="Oval 336"/>
            <p:cNvSpPr/>
            <p:nvPr/>
          </p:nvSpPr>
          <p:spPr>
            <a:xfrm>
              <a:off x="7652247" y="3783853"/>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8" name="Oval 337"/>
            <p:cNvSpPr/>
            <p:nvPr/>
          </p:nvSpPr>
          <p:spPr>
            <a:xfrm>
              <a:off x="7810769" y="3765411"/>
              <a:ext cx="45983"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9" name="Oval 338"/>
            <p:cNvSpPr/>
            <p:nvPr/>
          </p:nvSpPr>
          <p:spPr>
            <a:xfrm>
              <a:off x="7764675" y="3893908"/>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0" name="Oval 339"/>
            <p:cNvSpPr/>
            <p:nvPr/>
          </p:nvSpPr>
          <p:spPr>
            <a:xfrm>
              <a:off x="7651931" y="3982936"/>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1" name="Oval 340"/>
            <p:cNvSpPr/>
            <p:nvPr/>
          </p:nvSpPr>
          <p:spPr>
            <a:xfrm rot="16200000">
              <a:off x="7803205" y="4035013"/>
              <a:ext cx="46045"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2" name="Oval 341"/>
            <p:cNvSpPr/>
            <p:nvPr/>
          </p:nvSpPr>
          <p:spPr>
            <a:xfrm rot="16200000">
              <a:off x="7962482" y="3918083"/>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3" name="Oval 342"/>
            <p:cNvSpPr/>
            <p:nvPr/>
          </p:nvSpPr>
          <p:spPr>
            <a:xfrm rot="16200000">
              <a:off x="7917182" y="4045786"/>
              <a:ext cx="44457"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4" name="Oval 343"/>
            <p:cNvSpPr/>
            <p:nvPr/>
          </p:nvSpPr>
          <p:spPr>
            <a:xfrm rot="16200000">
              <a:off x="7804437" y="4134815"/>
              <a:ext cx="44457"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5" name="Oval 344"/>
            <p:cNvSpPr/>
            <p:nvPr/>
          </p:nvSpPr>
          <p:spPr>
            <a:xfrm>
              <a:off x="8043707" y="3796326"/>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6" name="Oval 345"/>
            <p:cNvSpPr/>
            <p:nvPr/>
          </p:nvSpPr>
          <p:spPr>
            <a:xfrm>
              <a:off x="8201325" y="3775830"/>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7" name="Oval 346"/>
            <p:cNvSpPr/>
            <p:nvPr/>
          </p:nvSpPr>
          <p:spPr>
            <a:xfrm>
              <a:off x="8156423" y="3904848"/>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 name="Oval 347"/>
            <p:cNvSpPr/>
            <p:nvPr/>
          </p:nvSpPr>
          <p:spPr>
            <a:xfrm>
              <a:off x="8043679" y="3993876"/>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9" name="Oval 348"/>
            <p:cNvSpPr/>
            <p:nvPr/>
          </p:nvSpPr>
          <p:spPr>
            <a:xfrm rot="16200000">
              <a:off x="8195241" y="4046006"/>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0" name="Oval 349"/>
            <p:cNvSpPr/>
            <p:nvPr/>
          </p:nvSpPr>
          <p:spPr>
            <a:xfrm rot="16200000">
              <a:off x="8354515" y="3929077"/>
              <a:ext cx="46045"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1" name="Oval 350"/>
            <p:cNvSpPr/>
            <p:nvPr/>
          </p:nvSpPr>
          <p:spPr>
            <a:xfrm rot="16200000">
              <a:off x="8307396" y="4058026"/>
              <a:ext cx="46045" cy="4439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2" name="Oval 351"/>
            <p:cNvSpPr/>
            <p:nvPr/>
          </p:nvSpPr>
          <p:spPr>
            <a:xfrm rot="16200000">
              <a:off x="8195390" y="4146549"/>
              <a:ext cx="46045"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3" name="Oval 352"/>
            <p:cNvSpPr/>
            <p:nvPr/>
          </p:nvSpPr>
          <p:spPr>
            <a:xfrm flipV="1">
              <a:off x="7900838" y="3533024"/>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4" name="Oval 353"/>
            <p:cNvSpPr/>
            <p:nvPr/>
          </p:nvSpPr>
          <p:spPr>
            <a:xfrm flipV="1">
              <a:off x="7788093" y="3622053"/>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5" name="Oval 354"/>
            <p:cNvSpPr/>
            <p:nvPr/>
          </p:nvSpPr>
          <p:spPr>
            <a:xfrm rot="5400000" flipV="1">
              <a:off x="7941309" y="3671962"/>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6" name="Oval 355"/>
            <p:cNvSpPr/>
            <p:nvPr/>
          </p:nvSpPr>
          <p:spPr>
            <a:xfrm rot="5400000" flipV="1">
              <a:off x="8098930" y="3557253"/>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7" name="Oval 356"/>
            <p:cNvSpPr/>
            <p:nvPr/>
          </p:nvSpPr>
          <p:spPr>
            <a:xfrm rot="5400000" flipV="1">
              <a:off x="8052550" y="3685696"/>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8" name="Oval 357"/>
            <p:cNvSpPr/>
            <p:nvPr/>
          </p:nvSpPr>
          <p:spPr>
            <a:xfrm rot="5400000" flipV="1">
              <a:off x="7939806" y="3774725"/>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9" name="Oval 358"/>
            <p:cNvSpPr/>
            <p:nvPr/>
          </p:nvSpPr>
          <p:spPr>
            <a:xfrm flipV="1">
              <a:off x="8291681" y="3543497"/>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0" name="Oval 359"/>
            <p:cNvSpPr/>
            <p:nvPr/>
          </p:nvSpPr>
          <p:spPr>
            <a:xfrm flipV="1">
              <a:off x="8179510" y="3631045"/>
              <a:ext cx="45983" cy="4445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1" name="Oval 360"/>
            <p:cNvSpPr/>
            <p:nvPr/>
          </p:nvSpPr>
          <p:spPr>
            <a:xfrm rot="5400000" flipV="1">
              <a:off x="8332264" y="3683695"/>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2" name="Oval 361"/>
            <p:cNvSpPr/>
            <p:nvPr/>
          </p:nvSpPr>
          <p:spPr>
            <a:xfrm rot="5400000" flipV="1">
              <a:off x="8490060" y="3566192"/>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3" name="Oval 362"/>
            <p:cNvSpPr/>
            <p:nvPr/>
          </p:nvSpPr>
          <p:spPr>
            <a:xfrm rot="5400000" flipV="1">
              <a:off x="8446238" y="3694470"/>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4" name="Oval 363"/>
            <p:cNvSpPr/>
            <p:nvPr/>
          </p:nvSpPr>
          <p:spPr>
            <a:xfrm rot="5400000" flipV="1">
              <a:off x="8333494" y="3783498"/>
              <a:ext cx="44457"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65" name="Oval 364"/>
          <p:cNvSpPr/>
          <p:nvPr/>
        </p:nvSpPr>
        <p:spPr>
          <a:xfrm rot="11285485">
            <a:off x="5953125" y="220980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6" name="Oval 365"/>
          <p:cNvSpPr/>
          <p:nvPr/>
        </p:nvSpPr>
        <p:spPr>
          <a:xfrm rot="5885485">
            <a:off x="6049963" y="18383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7" name="Oval 366"/>
          <p:cNvSpPr/>
          <p:nvPr/>
        </p:nvSpPr>
        <p:spPr>
          <a:xfrm rot="5885485">
            <a:off x="5828507" y="2151856"/>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8" name="Oval 367"/>
          <p:cNvSpPr/>
          <p:nvPr/>
        </p:nvSpPr>
        <p:spPr>
          <a:xfrm rot="5885485">
            <a:off x="5934075" y="2014538"/>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9" name="Oval 368"/>
          <p:cNvSpPr/>
          <p:nvPr/>
        </p:nvSpPr>
        <p:spPr>
          <a:xfrm rot="11285485">
            <a:off x="5721350" y="2393950"/>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0" name="Oval 369"/>
          <p:cNvSpPr/>
          <p:nvPr/>
        </p:nvSpPr>
        <p:spPr>
          <a:xfrm rot="11285485">
            <a:off x="5464175" y="211931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1" name="Oval 370"/>
          <p:cNvSpPr/>
          <p:nvPr/>
        </p:nvSpPr>
        <p:spPr>
          <a:xfrm rot="11285485">
            <a:off x="5610225" y="2300288"/>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2" name="Oval 371"/>
          <p:cNvSpPr/>
          <p:nvPr/>
        </p:nvSpPr>
        <p:spPr>
          <a:xfrm rot="11285485">
            <a:off x="6637338" y="13636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3" name="Oval 372"/>
          <p:cNvSpPr/>
          <p:nvPr/>
        </p:nvSpPr>
        <p:spPr>
          <a:xfrm rot="5885485">
            <a:off x="5303838" y="28416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4" name="Oval 373"/>
          <p:cNvSpPr/>
          <p:nvPr/>
        </p:nvSpPr>
        <p:spPr>
          <a:xfrm rot="5885485">
            <a:off x="5407819" y="2788444"/>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5" name="Oval 374"/>
          <p:cNvSpPr/>
          <p:nvPr/>
        </p:nvSpPr>
        <p:spPr>
          <a:xfrm rot="5885485">
            <a:off x="5414169" y="2374107"/>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6" name="Oval 375"/>
          <p:cNvSpPr/>
          <p:nvPr/>
        </p:nvSpPr>
        <p:spPr>
          <a:xfrm rot="5885485">
            <a:off x="6786563" y="127317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7" name="Oval 376"/>
          <p:cNvSpPr/>
          <p:nvPr/>
        </p:nvSpPr>
        <p:spPr>
          <a:xfrm rot="16685485" flipV="1">
            <a:off x="5807075" y="248602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 name="Oval 377"/>
          <p:cNvSpPr/>
          <p:nvPr/>
        </p:nvSpPr>
        <p:spPr>
          <a:xfrm rot="16685485" flipV="1">
            <a:off x="5623719" y="2761457"/>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9" name="Oval 378"/>
          <p:cNvSpPr/>
          <p:nvPr/>
        </p:nvSpPr>
        <p:spPr>
          <a:xfrm rot="16685485" flipV="1">
            <a:off x="6148388" y="20113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0" name="Oval 379"/>
          <p:cNvSpPr/>
          <p:nvPr/>
        </p:nvSpPr>
        <p:spPr>
          <a:xfrm rot="11285485" flipV="1">
            <a:off x="5564188" y="2649538"/>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1" name="Oval 380"/>
          <p:cNvSpPr/>
          <p:nvPr/>
        </p:nvSpPr>
        <p:spPr>
          <a:xfrm rot="16685485" flipV="1">
            <a:off x="5329238" y="30575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2" name="Oval 381"/>
          <p:cNvSpPr/>
          <p:nvPr/>
        </p:nvSpPr>
        <p:spPr>
          <a:xfrm rot="16685485" flipV="1">
            <a:off x="5353050" y="263207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3" name="Oval 382"/>
          <p:cNvSpPr/>
          <p:nvPr/>
        </p:nvSpPr>
        <p:spPr>
          <a:xfrm rot="5885485">
            <a:off x="5730875" y="2070100"/>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4" name="Oval 383"/>
          <p:cNvSpPr/>
          <p:nvPr/>
        </p:nvSpPr>
        <p:spPr>
          <a:xfrm rot="20749397">
            <a:off x="4687888" y="3849688"/>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5" name="Oval 384"/>
          <p:cNvSpPr/>
          <p:nvPr/>
        </p:nvSpPr>
        <p:spPr>
          <a:xfrm rot="15349397">
            <a:off x="4527550" y="3916363"/>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6" name="Oval 385"/>
          <p:cNvSpPr/>
          <p:nvPr/>
        </p:nvSpPr>
        <p:spPr>
          <a:xfrm rot="15349397">
            <a:off x="4583113" y="3873500"/>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7" name="Oval 386"/>
          <p:cNvSpPr/>
          <p:nvPr/>
        </p:nvSpPr>
        <p:spPr>
          <a:xfrm rot="15349397">
            <a:off x="4438650" y="392747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8" name="Oval 387"/>
          <p:cNvSpPr/>
          <p:nvPr/>
        </p:nvSpPr>
        <p:spPr>
          <a:xfrm rot="15349397">
            <a:off x="4733925" y="383222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 name="Oval 388"/>
          <p:cNvSpPr/>
          <p:nvPr/>
        </p:nvSpPr>
        <p:spPr>
          <a:xfrm rot="4549397" flipV="1">
            <a:off x="4583113" y="3759200"/>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0" name="Oval 389"/>
          <p:cNvSpPr/>
          <p:nvPr/>
        </p:nvSpPr>
        <p:spPr>
          <a:xfrm rot="20749397">
            <a:off x="4737100" y="371792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1" name="Oval 390"/>
          <p:cNvSpPr/>
          <p:nvPr/>
        </p:nvSpPr>
        <p:spPr>
          <a:xfrm rot="15349397">
            <a:off x="4799807" y="3658394"/>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2" name="Oval 391"/>
          <p:cNvSpPr/>
          <p:nvPr/>
        </p:nvSpPr>
        <p:spPr>
          <a:xfrm rot="15349397">
            <a:off x="4924425" y="3506788"/>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3" name="Oval 392"/>
          <p:cNvSpPr/>
          <p:nvPr/>
        </p:nvSpPr>
        <p:spPr>
          <a:xfrm rot="15349397">
            <a:off x="4910931" y="364251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4" name="Oval 393"/>
          <p:cNvSpPr/>
          <p:nvPr/>
        </p:nvSpPr>
        <p:spPr>
          <a:xfrm rot="15349397">
            <a:off x="4822825" y="3756025"/>
            <a:ext cx="46038"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5" name="Oval 394"/>
          <p:cNvSpPr/>
          <p:nvPr/>
        </p:nvSpPr>
        <p:spPr>
          <a:xfrm rot="20749397">
            <a:off x="5108575" y="344646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6" name="Oval 395"/>
          <p:cNvSpPr/>
          <p:nvPr/>
        </p:nvSpPr>
        <p:spPr>
          <a:xfrm rot="20749397">
            <a:off x="5021263" y="3559175"/>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7" name="Oval 396"/>
          <p:cNvSpPr/>
          <p:nvPr/>
        </p:nvSpPr>
        <p:spPr>
          <a:xfrm rot="15349397">
            <a:off x="5181600" y="3573463"/>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8" name="Oval 397"/>
          <p:cNvSpPr/>
          <p:nvPr/>
        </p:nvSpPr>
        <p:spPr>
          <a:xfrm rot="15349397">
            <a:off x="5307013" y="3421063"/>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9" name="Oval 398"/>
          <p:cNvSpPr/>
          <p:nvPr/>
        </p:nvSpPr>
        <p:spPr>
          <a:xfrm rot="15349397">
            <a:off x="5293519" y="3556794"/>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0" name="Oval 399"/>
          <p:cNvSpPr/>
          <p:nvPr/>
        </p:nvSpPr>
        <p:spPr>
          <a:xfrm rot="15349397">
            <a:off x="5205413" y="3670300"/>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1" name="Oval 400"/>
          <p:cNvSpPr/>
          <p:nvPr/>
        </p:nvSpPr>
        <p:spPr>
          <a:xfrm rot="20749397" flipV="1">
            <a:off x="5002213" y="373221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3" name="Oval 402"/>
          <p:cNvSpPr/>
          <p:nvPr/>
        </p:nvSpPr>
        <p:spPr>
          <a:xfrm rot="11285485">
            <a:off x="6772275" y="3078163"/>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4" name="Oval 403"/>
          <p:cNvSpPr/>
          <p:nvPr/>
        </p:nvSpPr>
        <p:spPr>
          <a:xfrm rot="11285485">
            <a:off x="6961188" y="3032125"/>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5" name="Oval 404"/>
          <p:cNvSpPr/>
          <p:nvPr/>
        </p:nvSpPr>
        <p:spPr>
          <a:xfrm rot="5885485">
            <a:off x="6818313" y="2959100"/>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6" name="Oval 405"/>
          <p:cNvSpPr/>
          <p:nvPr/>
        </p:nvSpPr>
        <p:spPr>
          <a:xfrm rot="5885485">
            <a:off x="6643688" y="30527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7" name="Oval 406"/>
          <p:cNvSpPr/>
          <p:nvPr/>
        </p:nvSpPr>
        <p:spPr>
          <a:xfrm rot="5885485">
            <a:off x="6707982" y="2931319"/>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8" name="Oval 407"/>
          <p:cNvSpPr/>
          <p:nvPr/>
        </p:nvSpPr>
        <p:spPr>
          <a:xfrm rot="5885485">
            <a:off x="6832600" y="2859088"/>
            <a:ext cx="46037"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 name="Oval 408"/>
          <p:cNvSpPr/>
          <p:nvPr/>
        </p:nvSpPr>
        <p:spPr>
          <a:xfrm rot="5885485" flipH="1">
            <a:off x="6964363" y="29813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734" name="Group 409"/>
          <p:cNvGrpSpPr>
            <a:grpSpLocks/>
          </p:cNvGrpSpPr>
          <p:nvPr/>
        </p:nvGrpSpPr>
        <p:grpSpPr bwMode="auto">
          <a:xfrm rot="3377078">
            <a:off x="5674519" y="2653506"/>
            <a:ext cx="885825" cy="658813"/>
            <a:chOff x="7649629" y="3532091"/>
            <a:chExt cx="884771" cy="658909"/>
          </a:xfrm>
        </p:grpSpPr>
        <p:sp>
          <p:nvSpPr>
            <p:cNvPr id="411" name="Oval 410"/>
            <p:cNvSpPr/>
            <p:nvPr/>
          </p:nvSpPr>
          <p:spPr>
            <a:xfrm>
              <a:off x="7647968" y="3782412"/>
              <a:ext cx="45983"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2" name="Oval 411"/>
            <p:cNvSpPr/>
            <p:nvPr/>
          </p:nvSpPr>
          <p:spPr>
            <a:xfrm>
              <a:off x="7807614" y="3763107"/>
              <a:ext cx="45982" cy="46044"/>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3" name="Oval 412"/>
            <p:cNvSpPr/>
            <p:nvPr/>
          </p:nvSpPr>
          <p:spPr>
            <a:xfrm>
              <a:off x="7761820" y="3892685"/>
              <a:ext cx="45983" cy="4445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4" name="Oval 413"/>
            <p:cNvSpPr/>
            <p:nvPr/>
          </p:nvSpPr>
          <p:spPr>
            <a:xfrm>
              <a:off x="7649200" y="3981588"/>
              <a:ext cx="45983" cy="4445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5" name="Oval 414"/>
            <p:cNvSpPr/>
            <p:nvPr/>
          </p:nvSpPr>
          <p:spPr>
            <a:xfrm rot="16200000">
              <a:off x="7800867" y="4033514"/>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6" name="Oval 415"/>
            <p:cNvSpPr/>
            <p:nvPr/>
          </p:nvSpPr>
          <p:spPr>
            <a:xfrm rot="16200000">
              <a:off x="7959236" y="3916008"/>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7" name="Oval 416"/>
            <p:cNvSpPr/>
            <p:nvPr/>
          </p:nvSpPr>
          <p:spPr>
            <a:xfrm rot="16200000">
              <a:off x="7915117" y="4043473"/>
              <a:ext cx="44456"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8" name="Oval 417"/>
            <p:cNvSpPr/>
            <p:nvPr/>
          </p:nvSpPr>
          <p:spPr>
            <a:xfrm rot="16200000">
              <a:off x="7802497" y="4132375"/>
              <a:ext cx="44456"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9" name="Oval 418"/>
            <p:cNvSpPr/>
            <p:nvPr/>
          </p:nvSpPr>
          <p:spPr>
            <a:xfrm>
              <a:off x="8040238" y="3794475"/>
              <a:ext cx="45983"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0" name="Oval 419"/>
            <p:cNvSpPr/>
            <p:nvPr/>
          </p:nvSpPr>
          <p:spPr>
            <a:xfrm>
              <a:off x="8198564" y="3774288"/>
              <a:ext cx="45983"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1" name="Oval 420"/>
            <p:cNvSpPr/>
            <p:nvPr/>
          </p:nvSpPr>
          <p:spPr>
            <a:xfrm>
              <a:off x="8152331" y="3903734"/>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2" name="Oval 421"/>
            <p:cNvSpPr/>
            <p:nvPr/>
          </p:nvSpPr>
          <p:spPr>
            <a:xfrm>
              <a:off x="8039711" y="3992636"/>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3" name="Oval 422"/>
            <p:cNvSpPr/>
            <p:nvPr/>
          </p:nvSpPr>
          <p:spPr>
            <a:xfrm rot="16200000">
              <a:off x="8191817" y="4044696"/>
              <a:ext cx="46045"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4" name="Oval 423"/>
            <p:cNvSpPr/>
            <p:nvPr/>
          </p:nvSpPr>
          <p:spPr>
            <a:xfrm rot="16200000">
              <a:off x="8350186" y="3927191"/>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5" name="Oval 424"/>
            <p:cNvSpPr/>
            <p:nvPr/>
          </p:nvSpPr>
          <p:spPr>
            <a:xfrm rot="16200000">
              <a:off x="8305493" y="4056548"/>
              <a:ext cx="46045" cy="4439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6" name="Oval 425"/>
            <p:cNvSpPr/>
            <p:nvPr/>
          </p:nvSpPr>
          <p:spPr>
            <a:xfrm rot="16200000">
              <a:off x="8192213" y="4144217"/>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7" name="Oval 426"/>
            <p:cNvSpPr/>
            <p:nvPr/>
          </p:nvSpPr>
          <p:spPr>
            <a:xfrm flipV="1">
              <a:off x="7897429" y="3531079"/>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8" name="Oval 427"/>
            <p:cNvSpPr/>
            <p:nvPr/>
          </p:nvSpPr>
          <p:spPr>
            <a:xfrm flipV="1">
              <a:off x="7784809" y="3619981"/>
              <a:ext cx="45982" cy="46045"/>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9" name="Oval 428"/>
            <p:cNvSpPr/>
            <p:nvPr/>
          </p:nvSpPr>
          <p:spPr>
            <a:xfrm rot="5400000" flipV="1">
              <a:off x="7938149" y="3671380"/>
              <a:ext cx="44456"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0" name="Oval 429"/>
            <p:cNvSpPr/>
            <p:nvPr/>
          </p:nvSpPr>
          <p:spPr>
            <a:xfrm rot="5400000" flipV="1">
              <a:off x="8096603" y="3555416"/>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1" name="Oval 430"/>
            <p:cNvSpPr/>
            <p:nvPr/>
          </p:nvSpPr>
          <p:spPr>
            <a:xfrm rot="5400000" flipV="1">
              <a:off x="8050370" y="3684862"/>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2" name="Oval 431"/>
            <p:cNvSpPr/>
            <p:nvPr/>
          </p:nvSpPr>
          <p:spPr>
            <a:xfrm rot="5400000" flipV="1">
              <a:off x="7937750" y="3773764"/>
              <a:ext cx="46044"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3" name="Oval 432"/>
            <p:cNvSpPr/>
            <p:nvPr/>
          </p:nvSpPr>
          <p:spPr>
            <a:xfrm flipV="1">
              <a:off x="8289699" y="3541073"/>
              <a:ext cx="45983" cy="4445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4" name="Oval 433"/>
            <p:cNvSpPr/>
            <p:nvPr/>
          </p:nvSpPr>
          <p:spPr>
            <a:xfrm flipV="1">
              <a:off x="8177079" y="3629975"/>
              <a:ext cx="45983" cy="44456"/>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5" name="Oval 434"/>
            <p:cNvSpPr/>
            <p:nvPr/>
          </p:nvSpPr>
          <p:spPr>
            <a:xfrm rot="5400000" flipV="1">
              <a:off x="8328745" y="3681902"/>
              <a:ext cx="46045"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6" name="Oval 435"/>
            <p:cNvSpPr/>
            <p:nvPr/>
          </p:nvSpPr>
          <p:spPr>
            <a:xfrm rot="5400000" flipV="1">
              <a:off x="8487115" y="3564396"/>
              <a:ext cx="46044" cy="45983"/>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7" name="Oval 436"/>
            <p:cNvSpPr/>
            <p:nvPr/>
          </p:nvSpPr>
          <p:spPr>
            <a:xfrm rot="5400000" flipV="1">
              <a:off x="8442115" y="3693181"/>
              <a:ext cx="44456"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8" name="Oval 437"/>
            <p:cNvSpPr/>
            <p:nvPr/>
          </p:nvSpPr>
          <p:spPr>
            <a:xfrm rot="5400000" flipV="1">
              <a:off x="8329495" y="3782084"/>
              <a:ext cx="44456" cy="45982"/>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39" name="Oval 438"/>
          <p:cNvSpPr/>
          <p:nvPr/>
        </p:nvSpPr>
        <p:spPr>
          <a:xfrm rot="5885485">
            <a:off x="5906294" y="340121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0" name="Oval 439"/>
          <p:cNvSpPr/>
          <p:nvPr/>
        </p:nvSpPr>
        <p:spPr>
          <a:xfrm rot="5885485">
            <a:off x="6031707" y="3328194"/>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1" name="Oval 440"/>
          <p:cNvSpPr/>
          <p:nvPr/>
        </p:nvSpPr>
        <p:spPr>
          <a:xfrm rot="11285485" flipV="1">
            <a:off x="5856288" y="32813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2" name="Oval 441"/>
          <p:cNvSpPr/>
          <p:nvPr/>
        </p:nvSpPr>
        <p:spPr>
          <a:xfrm rot="5885485">
            <a:off x="5768181" y="342661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3" name="Oval 442"/>
          <p:cNvSpPr/>
          <p:nvPr/>
        </p:nvSpPr>
        <p:spPr>
          <a:xfrm rot="5885485">
            <a:off x="5893594" y="3353594"/>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4" name="Oval 443"/>
          <p:cNvSpPr/>
          <p:nvPr/>
        </p:nvSpPr>
        <p:spPr>
          <a:xfrm rot="11285485" flipV="1">
            <a:off x="5718175" y="3308350"/>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5" name="Oval 444"/>
          <p:cNvSpPr/>
          <p:nvPr/>
        </p:nvSpPr>
        <p:spPr>
          <a:xfrm rot="5885485">
            <a:off x="5920581" y="312181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6" name="Oval 445"/>
          <p:cNvSpPr/>
          <p:nvPr/>
        </p:nvSpPr>
        <p:spPr>
          <a:xfrm rot="5885485">
            <a:off x="6045994" y="3048794"/>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7" name="Oval 446"/>
          <p:cNvSpPr/>
          <p:nvPr/>
        </p:nvSpPr>
        <p:spPr>
          <a:xfrm rot="11285485" flipV="1">
            <a:off x="5870575" y="3003550"/>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8" name="Oval 447"/>
          <p:cNvSpPr/>
          <p:nvPr/>
        </p:nvSpPr>
        <p:spPr>
          <a:xfrm rot="5885485">
            <a:off x="6072981" y="3274219"/>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9" name="Oval 448"/>
          <p:cNvSpPr/>
          <p:nvPr/>
        </p:nvSpPr>
        <p:spPr>
          <a:xfrm rot="5885485">
            <a:off x="6198394" y="3201194"/>
            <a:ext cx="44450" cy="46038"/>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0" name="Oval 449"/>
          <p:cNvSpPr/>
          <p:nvPr/>
        </p:nvSpPr>
        <p:spPr>
          <a:xfrm rot="11285485" flipV="1">
            <a:off x="6022975" y="3155950"/>
            <a:ext cx="46038"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1" name="Oval 450"/>
          <p:cNvSpPr/>
          <p:nvPr/>
        </p:nvSpPr>
        <p:spPr>
          <a:xfrm rot="5885485">
            <a:off x="6303963" y="3121025"/>
            <a:ext cx="46038"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2" name="Oval 451"/>
          <p:cNvSpPr/>
          <p:nvPr/>
        </p:nvSpPr>
        <p:spPr>
          <a:xfrm rot="5885485">
            <a:off x="6428582" y="3048794"/>
            <a:ext cx="44450"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3" name="Oval 452"/>
          <p:cNvSpPr/>
          <p:nvPr/>
        </p:nvSpPr>
        <p:spPr>
          <a:xfrm rot="11285485" flipV="1">
            <a:off x="6253163" y="3003550"/>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4" name="Oval 453"/>
          <p:cNvSpPr/>
          <p:nvPr/>
        </p:nvSpPr>
        <p:spPr>
          <a:xfrm rot="5885485">
            <a:off x="5957888" y="3281363"/>
            <a:ext cx="46037" cy="46037"/>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5" name="Oval 454"/>
          <p:cNvSpPr/>
          <p:nvPr/>
        </p:nvSpPr>
        <p:spPr>
          <a:xfrm rot="5885485">
            <a:off x="6411913" y="3194050"/>
            <a:ext cx="44450"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6" name="Oval 455"/>
          <p:cNvSpPr/>
          <p:nvPr/>
        </p:nvSpPr>
        <p:spPr>
          <a:xfrm rot="11285485" flipV="1">
            <a:off x="6405563" y="3155950"/>
            <a:ext cx="46037" cy="44450"/>
          </a:xfrm>
          <a:prstGeom prst="ellipse">
            <a:avLst/>
          </a:prstGeom>
          <a:solidFill>
            <a:srgbClr val="996600"/>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4753" name="Group 5"/>
          <p:cNvGrpSpPr>
            <a:grpSpLocks/>
          </p:cNvGrpSpPr>
          <p:nvPr/>
        </p:nvGrpSpPr>
        <p:grpSpPr bwMode="auto">
          <a:xfrm>
            <a:off x="7397750" y="2136775"/>
            <a:ext cx="547688" cy="776288"/>
            <a:chOff x="1344" y="2631"/>
            <a:chExt cx="345" cy="489"/>
          </a:xfrm>
        </p:grpSpPr>
        <p:sp>
          <p:nvSpPr>
            <p:cNvPr id="24769" name="AutoShape 6"/>
            <p:cNvSpPr>
              <a:spLocks noChangeArrowheads="1"/>
            </p:cNvSpPr>
            <p:nvPr/>
          </p:nvSpPr>
          <p:spPr bwMode="auto">
            <a:xfrm>
              <a:off x="1344" y="2784"/>
              <a:ext cx="192" cy="336"/>
            </a:xfrm>
            <a:prstGeom prst="curvedRightArrow">
              <a:avLst>
                <a:gd name="adj1" fmla="val 35000"/>
                <a:gd name="adj2" fmla="val 70000"/>
                <a:gd name="adj3" fmla="val 33333"/>
              </a:avLst>
            </a:prstGeom>
            <a:solidFill>
              <a:srgbClr val="FF6600"/>
            </a:solidFill>
            <a:ln w="9525">
              <a:solidFill>
                <a:schemeClr val="tx1"/>
              </a:solidFill>
              <a:miter lim="800000"/>
              <a:headEnd/>
              <a:tailEnd/>
            </a:ln>
          </p:spPr>
          <p:txBody>
            <a:bodyPr wrap="none" anchor="ctr"/>
            <a:lstStyle/>
            <a:p>
              <a:endParaRPr lang="en-US">
                <a:latin typeface="Calibri" pitchFamily="34" charset="0"/>
              </a:endParaRPr>
            </a:p>
          </p:txBody>
        </p:sp>
        <p:sp>
          <p:nvSpPr>
            <p:cNvPr id="24770" name="AutoShape 7"/>
            <p:cNvSpPr>
              <a:spLocks noChangeArrowheads="1"/>
            </p:cNvSpPr>
            <p:nvPr/>
          </p:nvSpPr>
          <p:spPr bwMode="auto">
            <a:xfrm flipH="1" flipV="1">
              <a:off x="1497" y="2631"/>
              <a:ext cx="192" cy="336"/>
            </a:xfrm>
            <a:prstGeom prst="curvedRightArrow">
              <a:avLst>
                <a:gd name="adj1" fmla="val 35000"/>
                <a:gd name="adj2" fmla="val 70000"/>
                <a:gd name="adj3" fmla="val 33333"/>
              </a:avLst>
            </a:prstGeom>
            <a:solidFill>
              <a:srgbClr val="FF6600"/>
            </a:solidFill>
            <a:ln w="9525">
              <a:solidFill>
                <a:schemeClr val="tx1"/>
              </a:solidFill>
              <a:miter lim="800000"/>
              <a:headEnd/>
              <a:tailEnd/>
            </a:ln>
          </p:spPr>
          <p:txBody>
            <a:bodyPr wrap="none" anchor="ctr"/>
            <a:lstStyle/>
            <a:p>
              <a:endParaRPr lang="en-US">
                <a:latin typeface="Calibri" pitchFamily="34" charset="0"/>
              </a:endParaRPr>
            </a:p>
          </p:txBody>
        </p:sp>
      </p:grpSp>
      <p:grpSp>
        <p:nvGrpSpPr>
          <p:cNvPr id="24754" name="Group 5"/>
          <p:cNvGrpSpPr>
            <a:grpSpLocks/>
          </p:cNvGrpSpPr>
          <p:nvPr/>
        </p:nvGrpSpPr>
        <p:grpSpPr bwMode="auto">
          <a:xfrm>
            <a:off x="8180388" y="1670050"/>
            <a:ext cx="547687" cy="776288"/>
            <a:chOff x="1344" y="2631"/>
            <a:chExt cx="345" cy="489"/>
          </a:xfrm>
        </p:grpSpPr>
        <p:sp>
          <p:nvSpPr>
            <p:cNvPr id="24767" name="AutoShape 6"/>
            <p:cNvSpPr>
              <a:spLocks noChangeArrowheads="1"/>
            </p:cNvSpPr>
            <p:nvPr/>
          </p:nvSpPr>
          <p:spPr bwMode="auto">
            <a:xfrm>
              <a:off x="1344" y="2784"/>
              <a:ext cx="192" cy="336"/>
            </a:xfrm>
            <a:prstGeom prst="curvedRightArrow">
              <a:avLst>
                <a:gd name="adj1" fmla="val 35000"/>
                <a:gd name="adj2" fmla="val 70000"/>
                <a:gd name="adj3" fmla="val 33333"/>
              </a:avLst>
            </a:prstGeom>
            <a:solidFill>
              <a:srgbClr val="FF6600"/>
            </a:solidFill>
            <a:ln w="9525">
              <a:solidFill>
                <a:schemeClr val="tx1"/>
              </a:solidFill>
              <a:miter lim="800000"/>
              <a:headEnd/>
              <a:tailEnd/>
            </a:ln>
          </p:spPr>
          <p:txBody>
            <a:bodyPr wrap="none" anchor="ctr"/>
            <a:lstStyle/>
            <a:p>
              <a:endParaRPr lang="en-US">
                <a:latin typeface="Calibri" pitchFamily="34" charset="0"/>
              </a:endParaRPr>
            </a:p>
          </p:txBody>
        </p:sp>
        <p:sp>
          <p:nvSpPr>
            <p:cNvPr id="24768" name="AutoShape 7"/>
            <p:cNvSpPr>
              <a:spLocks noChangeArrowheads="1"/>
            </p:cNvSpPr>
            <p:nvPr/>
          </p:nvSpPr>
          <p:spPr bwMode="auto">
            <a:xfrm flipH="1" flipV="1">
              <a:off x="1497" y="2631"/>
              <a:ext cx="192" cy="336"/>
            </a:xfrm>
            <a:prstGeom prst="curvedRightArrow">
              <a:avLst>
                <a:gd name="adj1" fmla="val 35000"/>
                <a:gd name="adj2" fmla="val 70000"/>
                <a:gd name="adj3" fmla="val 33333"/>
              </a:avLst>
            </a:prstGeom>
            <a:solidFill>
              <a:srgbClr val="FF6600"/>
            </a:solidFill>
            <a:ln w="9525">
              <a:solidFill>
                <a:schemeClr val="tx1"/>
              </a:solidFill>
              <a:miter lim="800000"/>
              <a:headEnd/>
              <a:tailEnd/>
            </a:ln>
          </p:spPr>
          <p:txBody>
            <a:bodyPr wrap="none" anchor="ctr"/>
            <a:lstStyle/>
            <a:p>
              <a:endParaRPr lang="en-US">
                <a:latin typeface="Calibri" pitchFamily="34" charset="0"/>
              </a:endParaRPr>
            </a:p>
          </p:txBody>
        </p:sp>
      </p:grpSp>
      <p:sp>
        <p:nvSpPr>
          <p:cNvPr id="22" name="Down Arrow 21"/>
          <p:cNvSpPr/>
          <p:nvPr/>
        </p:nvSpPr>
        <p:spPr>
          <a:xfrm rot="12339850">
            <a:off x="4924425" y="3292475"/>
            <a:ext cx="211138" cy="341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746125" y="2749550"/>
            <a:ext cx="4130675" cy="1122363"/>
          </a:xfrm>
          <a:custGeom>
            <a:avLst/>
            <a:gdLst>
              <a:gd name="connsiteX0" fmla="*/ 5568043 w 5573446"/>
              <a:gd name="connsiteY0" fmla="*/ 1045028 h 1045028"/>
              <a:gd name="connsiteX1" fmla="*/ 4678136 w 5573446"/>
              <a:gd name="connsiteY1" fmla="*/ 269421 h 1045028"/>
              <a:gd name="connsiteX2" fmla="*/ 0 w 5573446"/>
              <a:gd name="connsiteY2" fmla="*/ 0 h 1045028"/>
              <a:gd name="connsiteX0" fmla="*/ 5943600 w 5944459"/>
              <a:gd name="connsiteY0" fmla="*/ 914400 h 914400"/>
              <a:gd name="connsiteX1" fmla="*/ 4678136 w 5944459"/>
              <a:gd name="connsiteY1" fmla="*/ 269421 h 914400"/>
              <a:gd name="connsiteX2" fmla="*/ 0 w 5944459"/>
              <a:gd name="connsiteY2" fmla="*/ 0 h 914400"/>
              <a:gd name="connsiteX0" fmla="*/ 5943600 w 5943600"/>
              <a:gd name="connsiteY0" fmla="*/ 914400 h 914400"/>
              <a:gd name="connsiteX1" fmla="*/ 4678136 w 5943600"/>
              <a:gd name="connsiteY1" fmla="*/ 269421 h 914400"/>
              <a:gd name="connsiteX2" fmla="*/ 0 w 5943600"/>
              <a:gd name="connsiteY2" fmla="*/ 0 h 914400"/>
              <a:gd name="connsiteX0" fmla="*/ 5095701 w 5095701"/>
              <a:gd name="connsiteY0" fmla="*/ 881149 h 881149"/>
              <a:gd name="connsiteX1" fmla="*/ 3830237 w 5095701"/>
              <a:gd name="connsiteY1" fmla="*/ 236170 h 881149"/>
              <a:gd name="connsiteX2" fmla="*/ 0 w 5095701"/>
              <a:gd name="connsiteY2" fmla="*/ 0 h 881149"/>
              <a:gd name="connsiteX0" fmla="*/ 5128952 w 5128952"/>
              <a:gd name="connsiteY0" fmla="*/ 864524 h 864524"/>
              <a:gd name="connsiteX1" fmla="*/ 3863488 w 5128952"/>
              <a:gd name="connsiteY1" fmla="*/ 219545 h 864524"/>
              <a:gd name="connsiteX2" fmla="*/ 0 w 5128952"/>
              <a:gd name="connsiteY2" fmla="*/ 0 h 864524"/>
              <a:gd name="connsiteX0" fmla="*/ 4114800 w 4114800"/>
              <a:gd name="connsiteY0" fmla="*/ 856211 h 856211"/>
              <a:gd name="connsiteX1" fmla="*/ 2849336 w 4114800"/>
              <a:gd name="connsiteY1" fmla="*/ 211232 h 856211"/>
              <a:gd name="connsiteX2" fmla="*/ 0 w 4114800"/>
              <a:gd name="connsiteY2" fmla="*/ 0 h 856211"/>
              <a:gd name="connsiteX0" fmla="*/ 4131425 w 4131425"/>
              <a:gd name="connsiteY0" fmla="*/ 1122219 h 1122219"/>
              <a:gd name="connsiteX1" fmla="*/ 2865961 w 4131425"/>
              <a:gd name="connsiteY1" fmla="*/ 477240 h 1122219"/>
              <a:gd name="connsiteX2" fmla="*/ 0 w 4131425"/>
              <a:gd name="connsiteY2" fmla="*/ 0 h 1122219"/>
              <a:gd name="connsiteX0" fmla="*/ 4131425 w 4131425"/>
              <a:gd name="connsiteY0" fmla="*/ 1122219 h 1122219"/>
              <a:gd name="connsiteX1" fmla="*/ 2865961 w 4131425"/>
              <a:gd name="connsiteY1" fmla="*/ 477240 h 1122219"/>
              <a:gd name="connsiteX2" fmla="*/ 0 w 4131425"/>
              <a:gd name="connsiteY2" fmla="*/ 0 h 1122219"/>
            </a:gdLst>
            <a:ahLst/>
            <a:cxnLst>
              <a:cxn ang="0">
                <a:pos x="connsiteX0" y="connsiteY0"/>
              </a:cxn>
              <a:cxn ang="0">
                <a:pos x="connsiteX1" y="connsiteY1"/>
              </a:cxn>
              <a:cxn ang="0">
                <a:pos x="connsiteX2" y="connsiteY2"/>
              </a:cxn>
            </a:cxnLst>
            <a:rect l="l" t="t" r="r" b="b"/>
            <a:pathLst>
              <a:path w="4131425" h="1122219">
                <a:moveTo>
                  <a:pt x="4131425" y="1122219"/>
                </a:moveTo>
                <a:cubicBezTo>
                  <a:pt x="3946368" y="780680"/>
                  <a:pt x="3554532" y="664276"/>
                  <a:pt x="2865961" y="477240"/>
                </a:cubicBezTo>
                <a:cubicBezTo>
                  <a:pt x="2177390" y="290204"/>
                  <a:pt x="885034" y="72859"/>
                  <a:pt x="0"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 name="Freeform 6"/>
          <p:cNvSpPr/>
          <p:nvPr/>
        </p:nvSpPr>
        <p:spPr>
          <a:xfrm>
            <a:off x="695325" y="2303463"/>
            <a:ext cx="5095875" cy="1230312"/>
          </a:xfrm>
          <a:custGeom>
            <a:avLst/>
            <a:gdLst>
              <a:gd name="connsiteX0" fmla="*/ 5568043 w 5573446"/>
              <a:gd name="connsiteY0" fmla="*/ 1045028 h 1045028"/>
              <a:gd name="connsiteX1" fmla="*/ 4678136 w 5573446"/>
              <a:gd name="connsiteY1" fmla="*/ 269421 h 1045028"/>
              <a:gd name="connsiteX2" fmla="*/ 0 w 5573446"/>
              <a:gd name="connsiteY2" fmla="*/ 0 h 1045028"/>
              <a:gd name="connsiteX0" fmla="*/ 5943600 w 5944459"/>
              <a:gd name="connsiteY0" fmla="*/ 914400 h 914400"/>
              <a:gd name="connsiteX1" fmla="*/ 4678136 w 5944459"/>
              <a:gd name="connsiteY1" fmla="*/ 269421 h 914400"/>
              <a:gd name="connsiteX2" fmla="*/ 0 w 5944459"/>
              <a:gd name="connsiteY2" fmla="*/ 0 h 914400"/>
              <a:gd name="connsiteX0" fmla="*/ 5943600 w 5943600"/>
              <a:gd name="connsiteY0" fmla="*/ 914400 h 914400"/>
              <a:gd name="connsiteX1" fmla="*/ 4678136 w 5943600"/>
              <a:gd name="connsiteY1" fmla="*/ 269421 h 914400"/>
              <a:gd name="connsiteX2" fmla="*/ 0 w 5943600"/>
              <a:gd name="connsiteY2" fmla="*/ 0 h 914400"/>
              <a:gd name="connsiteX0" fmla="*/ 5095701 w 5095701"/>
              <a:gd name="connsiteY0" fmla="*/ 881149 h 881149"/>
              <a:gd name="connsiteX1" fmla="*/ 3830237 w 5095701"/>
              <a:gd name="connsiteY1" fmla="*/ 236170 h 881149"/>
              <a:gd name="connsiteX2" fmla="*/ 0 w 5095701"/>
              <a:gd name="connsiteY2" fmla="*/ 0 h 881149"/>
              <a:gd name="connsiteX0" fmla="*/ 5128952 w 5128952"/>
              <a:gd name="connsiteY0" fmla="*/ 864524 h 864524"/>
              <a:gd name="connsiteX1" fmla="*/ 3863488 w 5128952"/>
              <a:gd name="connsiteY1" fmla="*/ 219545 h 864524"/>
              <a:gd name="connsiteX2" fmla="*/ 0 w 5128952"/>
              <a:gd name="connsiteY2" fmla="*/ 0 h 864524"/>
              <a:gd name="connsiteX0" fmla="*/ 5095701 w 5095701"/>
              <a:gd name="connsiteY0" fmla="*/ 1230284 h 1230284"/>
              <a:gd name="connsiteX1" fmla="*/ 3830237 w 5095701"/>
              <a:gd name="connsiteY1" fmla="*/ 585305 h 1230284"/>
              <a:gd name="connsiteX2" fmla="*/ 0 w 5095701"/>
              <a:gd name="connsiteY2" fmla="*/ 0 h 1230284"/>
              <a:gd name="connsiteX0" fmla="*/ 5095701 w 5095701"/>
              <a:gd name="connsiteY0" fmla="*/ 1230284 h 1230284"/>
              <a:gd name="connsiteX1" fmla="*/ 3830237 w 5095701"/>
              <a:gd name="connsiteY1" fmla="*/ 585305 h 1230284"/>
              <a:gd name="connsiteX2" fmla="*/ 0 w 5095701"/>
              <a:gd name="connsiteY2" fmla="*/ 0 h 1230284"/>
            </a:gdLst>
            <a:ahLst/>
            <a:cxnLst>
              <a:cxn ang="0">
                <a:pos x="connsiteX0" y="connsiteY0"/>
              </a:cxn>
              <a:cxn ang="0">
                <a:pos x="connsiteX1" y="connsiteY1"/>
              </a:cxn>
              <a:cxn ang="0">
                <a:pos x="connsiteX2" y="connsiteY2"/>
              </a:cxn>
            </a:cxnLst>
            <a:rect l="l" t="t" r="r" b="b"/>
            <a:pathLst>
              <a:path w="5095701" h="1230284">
                <a:moveTo>
                  <a:pt x="5095701" y="1230284"/>
                </a:moveTo>
                <a:cubicBezTo>
                  <a:pt x="4910644" y="888745"/>
                  <a:pt x="4679520" y="790352"/>
                  <a:pt x="3830237" y="585305"/>
                </a:cubicBezTo>
                <a:cubicBezTo>
                  <a:pt x="2980954" y="380258"/>
                  <a:pt x="826844" y="72859"/>
                  <a:pt x="0"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Freeform 5"/>
          <p:cNvSpPr/>
          <p:nvPr/>
        </p:nvSpPr>
        <p:spPr>
          <a:xfrm>
            <a:off x="644525" y="1833563"/>
            <a:ext cx="5961063" cy="1354137"/>
          </a:xfrm>
          <a:custGeom>
            <a:avLst/>
            <a:gdLst>
              <a:gd name="connsiteX0" fmla="*/ 5568043 w 5573446"/>
              <a:gd name="connsiteY0" fmla="*/ 1045028 h 1045028"/>
              <a:gd name="connsiteX1" fmla="*/ 4678136 w 5573446"/>
              <a:gd name="connsiteY1" fmla="*/ 269421 h 1045028"/>
              <a:gd name="connsiteX2" fmla="*/ 0 w 5573446"/>
              <a:gd name="connsiteY2" fmla="*/ 0 h 1045028"/>
              <a:gd name="connsiteX0" fmla="*/ 5943600 w 5944459"/>
              <a:gd name="connsiteY0" fmla="*/ 914400 h 914400"/>
              <a:gd name="connsiteX1" fmla="*/ 4678136 w 5944459"/>
              <a:gd name="connsiteY1" fmla="*/ 269421 h 914400"/>
              <a:gd name="connsiteX2" fmla="*/ 0 w 5944459"/>
              <a:gd name="connsiteY2" fmla="*/ 0 h 914400"/>
              <a:gd name="connsiteX0" fmla="*/ 5943600 w 5943600"/>
              <a:gd name="connsiteY0" fmla="*/ 914400 h 914400"/>
              <a:gd name="connsiteX1" fmla="*/ 4678136 w 5943600"/>
              <a:gd name="connsiteY1" fmla="*/ 269421 h 914400"/>
              <a:gd name="connsiteX2" fmla="*/ 0 w 5943600"/>
              <a:gd name="connsiteY2" fmla="*/ 0 h 914400"/>
              <a:gd name="connsiteX0" fmla="*/ 5960225 w 5960225"/>
              <a:gd name="connsiteY0" fmla="*/ 1354974 h 1354974"/>
              <a:gd name="connsiteX1" fmla="*/ 4694761 w 5960225"/>
              <a:gd name="connsiteY1" fmla="*/ 709995 h 1354974"/>
              <a:gd name="connsiteX2" fmla="*/ 0 w 5960225"/>
              <a:gd name="connsiteY2" fmla="*/ 0 h 1354974"/>
              <a:gd name="connsiteX0" fmla="*/ 5960225 w 5960225"/>
              <a:gd name="connsiteY0" fmla="*/ 1354974 h 1354974"/>
              <a:gd name="connsiteX1" fmla="*/ 4694761 w 5960225"/>
              <a:gd name="connsiteY1" fmla="*/ 709995 h 1354974"/>
              <a:gd name="connsiteX2" fmla="*/ 0 w 5960225"/>
              <a:gd name="connsiteY2" fmla="*/ 0 h 1354974"/>
            </a:gdLst>
            <a:ahLst/>
            <a:cxnLst>
              <a:cxn ang="0">
                <a:pos x="connsiteX0" y="connsiteY0"/>
              </a:cxn>
              <a:cxn ang="0">
                <a:pos x="connsiteX1" y="connsiteY1"/>
              </a:cxn>
              <a:cxn ang="0">
                <a:pos x="connsiteX2" y="connsiteY2"/>
              </a:cxn>
            </a:cxnLst>
            <a:rect l="l" t="t" r="r" b="b"/>
            <a:pathLst>
              <a:path w="5960225" h="1354974">
                <a:moveTo>
                  <a:pt x="5960225" y="1354974"/>
                </a:moveTo>
                <a:cubicBezTo>
                  <a:pt x="5775168" y="1013435"/>
                  <a:pt x="5688132" y="935824"/>
                  <a:pt x="4694761" y="709995"/>
                </a:cubicBezTo>
                <a:cubicBezTo>
                  <a:pt x="3701390" y="484166"/>
                  <a:pt x="810218" y="39609"/>
                  <a:pt x="0"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759" name="TextBox 1"/>
          <p:cNvSpPr txBox="1">
            <a:spLocks noChangeArrowheads="1"/>
          </p:cNvSpPr>
          <p:nvPr/>
        </p:nvSpPr>
        <p:spPr bwMode="auto">
          <a:xfrm>
            <a:off x="2262188" y="168275"/>
            <a:ext cx="3467100" cy="369888"/>
          </a:xfrm>
          <a:prstGeom prst="rect">
            <a:avLst/>
          </a:prstGeom>
          <a:noFill/>
          <a:ln w="9525">
            <a:noFill/>
            <a:miter lim="800000"/>
            <a:headEnd/>
            <a:tailEnd/>
          </a:ln>
        </p:spPr>
        <p:txBody>
          <a:bodyPr wrap="none">
            <a:spAutoFit/>
          </a:bodyPr>
          <a:lstStyle/>
          <a:p>
            <a:r>
              <a:rPr lang="en-US">
                <a:latin typeface="Calibri" pitchFamily="34" charset="0"/>
              </a:rPr>
              <a:t>How a salinity front traps sediment</a:t>
            </a:r>
          </a:p>
        </p:txBody>
      </p:sp>
      <p:sp>
        <p:nvSpPr>
          <p:cNvPr id="3" name="Freeform 2"/>
          <p:cNvSpPr/>
          <p:nvPr/>
        </p:nvSpPr>
        <p:spPr>
          <a:xfrm>
            <a:off x="4662488" y="3335338"/>
            <a:ext cx="1933575" cy="709612"/>
          </a:xfrm>
          <a:custGeom>
            <a:avLst/>
            <a:gdLst>
              <a:gd name="connsiteX0" fmla="*/ 1934936 w 1934936"/>
              <a:gd name="connsiteY0" fmla="*/ 0 h 710293"/>
              <a:gd name="connsiteX1" fmla="*/ 889907 w 1934936"/>
              <a:gd name="connsiteY1" fmla="*/ 391885 h 710293"/>
              <a:gd name="connsiteX2" fmla="*/ 0 w 1934936"/>
              <a:gd name="connsiteY2" fmla="*/ 710293 h 710293"/>
            </a:gdLst>
            <a:ahLst/>
            <a:cxnLst>
              <a:cxn ang="0">
                <a:pos x="connsiteX0" y="connsiteY0"/>
              </a:cxn>
              <a:cxn ang="0">
                <a:pos x="connsiteX1" y="connsiteY1"/>
              </a:cxn>
              <a:cxn ang="0">
                <a:pos x="connsiteX2" y="connsiteY2"/>
              </a:cxn>
            </a:cxnLst>
            <a:rect l="l" t="t" r="r" b="b"/>
            <a:pathLst>
              <a:path w="1934936" h="710293">
                <a:moveTo>
                  <a:pt x="1934936" y="0"/>
                </a:moveTo>
                <a:lnTo>
                  <a:pt x="889907" y="391885"/>
                </a:lnTo>
                <a:cubicBezTo>
                  <a:pt x="567418" y="510267"/>
                  <a:pt x="167368" y="635454"/>
                  <a:pt x="0" y="710293"/>
                </a:cubicBezTo>
              </a:path>
            </a:pathLst>
          </a:custGeom>
          <a:ln w="12700">
            <a:solidFill>
              <a:srgbClr val="9966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3" name="Freeform 462"/>
          <p:cNvSpPr/>
          <p:nvPr/>
        </p:nvSpPr>
        <p:spPr>
          <a:xfrm>
            <a:off x="4549775" y="3332163"/>
            <a:ext cx="1935163" cy="709612"/>
          </a:xfrm>
          <a:custGeom>
            <a:avLst/>
            <a:gdLst>
              <a:gd name="connsiteX0" fmla="*/ 1934936 w 1934936"/>
              <a:gd name="connsiteY0" fmla="*/ 0 h 710293"/>
              <a:gd name="connsiteX1" fmla="*/ 889907 w 1934936"/>
              <a:gd name="connsiteY1" fmla="*/ 391885 h 710293"/>
              <a:gd name="connsiteX2" fmla="*/ 0 w 1934936"/>
              <a:gd name="connsiteY2" fmla="*/ 710293 h 710293"/>
            </a:gdLst>
            <a:ahLst/>
            <a:cxnLst>
              <a:cxn ang="0">
                <a:pos x="connsiteX0" y="connsiteY0"/>
              </a:cxn>
              <a:cxn ang="0">
                <a:pos x="connsiteX1" y="connsiteY1"/>
              </a:cxn>
              <a:cxn ang="0">
                <a:pos x="connsiteX2" y="connsiteY2"/>
              </a:cxn>
            </a:cxnLst>
            <a:rect l="l" t="t" r="r" b="b"/>
            <a:pathLst>
              <a:path w="1934936" h="710293">
                <a:moveTo>
                  <a:pt x="1934936" y="0"/>
                </a:moveTo>
                <a:lnTo>
                  <a:pt x="889907" y="391885"/>
                </a:lnTo>
                <a:cubicBezTo>
                  <a:pt x="567418" y="510267"/>
                  <a:pt x="167368" y="635454"/>
                  <a:pt x="0" y="710293"/>
                </a:cubicBezTo>
              </a:path>
            </a:pathLst>
          </a:custGeom>
          <a:ln w="12700">
            <a:solidFill>
              <a:srgbClr val="9966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4" name="Freeform 463"/>
          <p:cNvSpPr/>
          <p:nvPr/>
        </p:nvSpPr>
        <p:spPr>
          <a:xfrm>
            <a:off x="4713288" y="3355975"/>
            <a:ext cx="1935162" cy="711200"/>
          </a:xfrm>
          <a:custGeom>
            <a:avLst/>
            <a:gdLst>
              <a:gd name="connsiteX0" fmla="*/ 1934936 w 1934936"/>
              <a:gd name="connsiteY0" fmla="*/ 0 h 710293"/>
              <a:gd name="connsiteX1" fmla="*/ 889907 w 1934936"/>
              <a:gd name="connsiteY1" fmla="*/ 391885 h 710293"/>
              <a:gd name="connsiteX2" fmla="*/ 0 w 1934936"/>
              <a:gd name="connsiteY2" fmla="*/ 710293 h 710293"/>
            </a:gdLst>
            <a:ahLst/>
            <a:cxnLst>
              <a:cxn ang="0">
                <a:pos x="connsiteX0" y="connsiteY0"/>
              </a:cxn>
              <a:cxn ang="0">
                <a:pos x="connsiteX1" y="connsiteY1"/>
              </a:cxn>
              <a:cxn ang="0">
                <a:pos x="connsiteX2" y="connsiteY2"/>
              </a:cxn>
            </a:cxnLst>
            <a:rect l="l" t="t" r="r" b="b"/>
            <a:pathLst>
              <a:path w="1934936" h="710293">
                <a:moveTo>
                  <a:pt x="1934936" y="0"/>
                </a:moveTo>
                <a:lnTo>
                  <a:pt x="889907" y="391885"/>
                </a:lnTo>
                <a:cubicBezTo>
                  <a:pt x="567418" y="510267"/>
                  <a:pt x="167368" y="635454"/>
                  <a:pt x="0" y="710293"/>
                </a:cubicBezTo>
              </a:path>
            </a:pathLst>
          </a:custGeom>
          <a:ln w="12700">
            <a:solidFill>
              <a:srgbClr val="9966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65" name="Freeform 464"/>
          <p:cNvSpPr/>
          <p:nvPr/>
        </p:nvSpPr>
        <p:spPr>
          <a:xfrm>
            <a:off x="4643438" y="3432175"/>
            <a:ext cx="1933575" cy="711200"/>
          </a:xfrm>
          <a:custGeom>
            <a:avLst/>
            <a:gdLst>
              <a:gd name="connsiteX0" fmla="*/ 1934936 w 1934936"/>
              <a:gd name="connsiteY0" fmla="*/ 0 h 710293"/>
              <a:gd name="connsiteX1" fmla="*/ 889907 w 1934936"/>
              <a:gd name="connsiteY1" fmla="*/ 391885 h 710293"/>
              <a:gd name="connsiteX2" fmla="*/ 0 w 1934936"/>
              <a:gd name="connsiteY2" fmla="*/ 710293 h 710293"/>
            </a:gdLst>
            <a:ahLst/>
            <a:cxnLst>
              <a:cxn ang="0">
                <a:pos x="connsiteX0" y="connsiteY0"/>
              </a:cxn>
              <a:cxn ang="0">
                <a:pos x="connsiteX1" y="connsiteY1"/>
              </a:cxn>
              <a:cxn ang="0">
                <a:pos x="connsiteX2" y="connsiteY2"/>
              </a:cxn>
            </a:cxnLst>
            <a:rect l="l" t="t" r="r" b="b"/>
            <a:pathLst>
              <a:path w="1934936" h="710293">
                <a:moveTo>
                  <a:pt x="1934936" y="0"/>
                </a:moveTo>
                <a:lnTo>
                  <a:pt x="889907" y="391885"/>
                </a:lnTo>
                <a:cubicBezTo>
                  <a:pt x="567418" y="510267"/>
                  <a:pt x="167368" y="635454"/>
                  <a:pt x="0" y="710293"/>
                </a:cubicBezTo>
              </a:path>
            </a:pathLst>
          </a:custGeom>
          <a:ln w="12700">
            <a:solidFill>
              <a:srgbClr val="9966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4764" name="TextBox 9"/>
          <p:cNvSpPr txBox="1">
            <a:spLocks noChangeArrowheads="1"/>
          </p:cNvSpPr>
          <p:nvPr/>
        </p:nvSpPr>
        <p:spPr bwMode="auto">
          <a:xfrm rot="-1030698">
            <a:off x="5219700" y="3632200"/>
            <a:ext cx="1182688" cy="368300"/>
          </a:xfrm>
          <a:prstGeom prst="rect">
            <a:avLst/>
          </a:prstGeom>
          <a:noFill/>
          <a:ln w="9525">
            <a:noFill/>
            <a:miter lim="800000"/>
            <a:headEnd/>
            <a:tailEnd/>
          </a:ln>
        </p:spPr>
        <p:txBody>
          <a:bodyPr wrap="none">
            <a:spAutoFit/>
          </a:bodyPr>
          <a:lstStyle/>
          <a:p>
            <a:r>
              <a:rPr lang="en-US">
                <a:latin typeface="Calibri" pitchFamily="34" charset="0"/>
              </a:rPr>
              <a:t>deposition</a:t>
            </a:r>
          </a:p>
        </p:txBody>
      </p:sp>
      <p:pic>
        <p:nvPicPr>
          <p:cNvPr id="24765" name="Picture 2"/>
          <p:cNvPicPr>
            <a:picLocks noChangeAspect="1" noChangeArrowheads="1"/>
          </p:cNvPicPr>
          <p:nvPr/>
        </p:nvPicPr>
        <p:blipFill>
          <a:blip r:embed="rId2"/>
          <a:srcRect/>
          <a:stretch>
            <a:fillRect/>
          </a:stretch>
        </p:blipFill>
        <p:spPr bwMode="auto">
          <a:xfrm>
            <a:off x="6457950" y="4394200"/>
            <a:ext cx="2319338" cy="1784350"/>
          </a:xfrm>
          <a:prstGeom prst="rect">
            <a:avLst/>
          </a:prstGeom>
          <a:noFill/>
          <a:ln w="9525">
            <a:noFill/>
            <a:miter lim="800000"/>
            <a:headEnd/>
            <a:tailEnd/>
          </a:ln>
        </p:spPr>
      </p:pic>
      <p:sp>
        <p:nvSpPr>
          <p:cNvPr id="24766" name="TextBox 3"/>
          <p:cNvSpPr txBox="1">
            <a:spLocks noChangeArrowheads="1"/>
          </p:cNvSpPr>
          <p:nvPr/>
        </p:nvSpPr>
        <p:spPr bwMode="auto">
          <a:xfrm>
            <a:off x="6521450" y="3719513"/>
            <a:ext cx="2263775" cy="646112"/>
          </a:xfrm>
          <a:prstGeom prst="rect">
            <a:avLst/>
          </a:prstGeom>
          <a:noFill/>
          <a:ln w="9525">
            <a:noFill/>
            <a:miter lim="800000"/>
            <a:headEnd/>
            <a:tailEnd/>
          </a:ln>
        </p:spPr>
        <p:txBody>
          <a:bodyPr wrap="none">
            <a:spAutoFit/>
          </a:bodyPr>
          <a:lstStyle/>
          <a:p>
            <a:r>
              <a:rPr lang="en-US">
                <a:latin typeface="Calibri" pitchFamily="34" charset="0"/>
              </a:rPr>
              <a:t>Flocs: w</a:t>
            </a:r>
            <a:r>
              <a:rPr lang="en-US" baseline="-25000">
                <a:latin typeface="Calibri" pitchFamily="34" charset="0"/>
              </a:rPr>
              <a:t>s</a:t>
            </a:r>
            <a:r>
              <a:rPr lang="en-US">
                <a:latin typeface="Calibri" pitchFamily="34" charset="0"/>
              </a:rPr>
              <a:t>~ 1 mm/s </a:t>
            </a:r>
          </a:p>
          <a:p>
            <a:r>
              <a:rPr lang="en-US">
                <a:latin typeface="Calibri" pitchFamily="34" charset="0"/>
              </a:rPr>
              <a:t>                ~ 3.6 m/hour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J:\figures\hud\c2plot.jpg"/>
          <p:cNvPicPr>
            <a:picLocks noChangeAspect="1" noChangeArrowheads="1"/>
          </p:cNvPicPr>
          <p:nvPr/>
        </p:nvPicPr>
        <p:blipFill>
          <a:blip r:embed="rId2"/>
          <a:srcRect l="6247" t="46243" r="62474" b="4283"/>
          <a:stretch>
            <a:fillRect/>
          </a:stretch>
        </p:blipFill>
        <p:spPr bwMode="auto">
          <a:xfrm>
            <a:off x="6340475" y="3505200"/>
            <a:ext cx="2422525" cy="3352800"/>
          </a:xfrm>
          <a:prstGeom prst="rect">
            <a:avLst/>
          </a:prstGeom>
          <a:noFill/>
          <a:ln w="9525">
            <a:noFill/>
            <a:miter lim="800000"/>
            <a:headEnd/>
            <a:tailEnd/>
          </a:ln>
        </p:spPr>
      </p:pic>
      <p:pic>
        <p:nvPicPr>
          <p:cNvPr id="25602" name="Picture 3" descr="E:\projects\HUD_FLUX\figures\s11core.jpg"/>
          <p:cNvPicPr>
            <a:picLocks noChangeAspect="1" noChangeArrowheads="1"/>
          </p:cNvPicPr>
          <p:nvPr/>
        </p:nvPicPr>
        <p:blipFill>
          <a:blip r:embed="rId3"/>
          <a:srcRect l="3749" r="63855" b="68158"/>
          <a:stretch>
            <a:fillRect/>
          </a:stretch>
        </p:blipFill>
        <p:spPr bwMode="auto">
          <a:xfrm>
            <a:off x="6188075" y="347663"/>
            <a:ext cx="2401888" cy="3327400"/>
          </a:xfrm>
          <a:prstGeom prst="rect">
            <a:avLst/>
          </a:prstGeom>
          <a:noFill/>
          <a:ln w="9525">
            <a:noFill/>
            <a:miter lim="800000"/>
            <a:headEnd/>
            <a:tailEnd/>
          </a:ln>
        </p:spPr>
      </p:pic>
      <p:grpSp>
        <p:nvGrpSpPr>
          <p:cNvPr id="25603" name="Group 1"/>
          <p:cNvGrpSpPr>
            <a:grpSpLocks/>
          </p:cNvGrpSpPr>
          <p:nvPr/>
        </p:nvGrpSpPr>
        <p:grpSpPr bwMode="auto">
          <a:xfrm>
            <a:off x="103188" y="-44450"/>
            <a:ext cx="3702050" cy="6870700"/>
            <a:chOff x="2895600" y="-12700"/>
            <a:chExt cx="3702050" cy="6870700"/>
          </a:xfrm>
        </p:grpSpPr>
        <p:pic>
          <p:nvPicPr>
            <p:cNvPr id="25608" name="Picture 2" descr="E:\projects\HUD_FLUX\bath\hudmapnolabel.jpg"/>
            <p:cNvPicPr>
              <a:picLocks noChangeAspect="1" noChangeArrowheads="1"/>
            </p:cNvPicPr>
            <p:nvPr/>
          </p:nvPicPr>
          <p:blipFill>
            <a:blip r:embed="rId4"/>
            <a:srcRect l="17599" t="3047" r="16000" b="3047"/>
            <a:stretch>
              <a:fillRect/>
            </a:stretch>
          </p:blipFill>
          <p:spPr bwMode="auto">
            <a:xfrm>
              <a:off x="2895600" y="-12700"/>
              <a:ext cx="3702050" cy="6870700"/>
            </a:xfrm>
            <a:prstGeom prst="rect">
              <a:avLst/>
            </a:prstGeom>
            <a:noFill/>
            <a:ln w="9525">
              <a:noFill/>
              <a:miter lim="800000"/>
              <a:headEnd/>
              <a:tailEnd/>
            </a:ln>
          </p:spPr>
        </p:pic>
        <p:grpSp>
          <p:nvGrpSpPr>
            <p:cNvPr id="25609" name="Group 3"/>
            <p:cNvGrpSpPr>
              <a:grpSpLocks/>
            </p:cNvGrpSpPr>
            <p:nvPr/>
          </p:nvGrpSpPr>
          <p:grpSpPr bwMode="auto">
            <a:xfrm>
              <a:off x="3873500" y="5067300"/>
              <a:ext cx="406400" cy="965200"/>
              <a:chOff x="2440" y="3192"/>
              <a:chExt cx="256" cy="608"/>
            </a:xfrm>
          </p:grpSpPr>
          <p:sp>
            <p:nvSpPr>
              <p:cNvPr id="25614" name="Freeform 4"/>
              <p:cNvSpPr>
                <a:spLocks/>
              </p:cNvSpPr>
              <p:nvPr/>
            </p:nvSpPr>
            <p:spPr bwMode="auto">
              <a:xfrm>
                <a:off x="2440" y="3192"/>
                <a:ext cx="256" cy="608"/>
              </a:xfrm>
              <a:custGeom>
                <a:avLst/>
                <a:gdLst>
                  <a:gd name="T0" fmla="*/ 104 w 256"/>
                  <a:gd name="T1" fmla="*/ 360 h 608"/>
                  <a:gd name="T2" fmla="*/ 152 w 256"/>
                  <a:gd name="T3" fmla="*/ 168 h 608"/>
                  <a:gd name="T4" fmla="*/ 200 w 256"/>
                  <a:gd name="T5" fmla="*/ 24 h 608"/>
                  <a:gd name="T6" fmla="*/ 248 w 256"/>
                  <a:gd name="T7" fmla="*/ 24 h 608"/>
                  <a:gd name="T8" fmla="*/ 248 w 256"/>
                  <a:gd name="T9" fmla="*/ 120 h 608"/>
                  <a:gd name="T10" fmla="*/ 200 w 256"/>
                  <a:gd name="T11" fmla="*/ 264 h 608"/>
                  <a:gd name="T12" fmla="*/ 152 w 256"/>
                  <a:gd name="T13" fmla="*/ 408 h 608"/>
                  <a:gd name="T14" fmla="*/ 152 w 256"/>
                  <a:gd name="T15" fmla="*/ 552 h 608"/>
                  <a:gd name="T16" fmla="*/ 104 w 256"/>
                  <a:gd name="T17" fmla="*/ 600 h 608"/>
                  <a:gd name="T18" fmla="*/ 56 w 256"/>
                  <a:gd name="T19" fmla="*/ 600 h 608"/>
                  <a:gd name="T20" fmla="*/ 8 w 256"/>
                  <a:gd name="T21" fmla="*/ 552 h 608"/>
                  <a:gd name="T22" fmla="*/ 8 w 256"/>
                  <a:gd name="T23" fmla="*/ 504 h 608"/>
                  <a:gd name="T24" fmla="*/ 56 w 256"/>
                  <a:gd name="T25" fmla="*/ 408 h 608"/>
                  <a:gd name="T26" fmla="*/ 104 w 256"/>
                  <a:gd name="T27" fmla="*/ 360 h 6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6"/>
                  <a:gd name="T43" fmla="*/ 0 h 608"/>
                  <a:gd name="T44" fmla="*/ 256 w 256"/>
                  <a:gd name="T45" fmla="*/ 608 h 60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6" h="608">
                    <a:moveTo>
                      <a:pt x="104" y="360"/>
                    </a:moveTo>
                    <a:cubicBezTo>
                      <a:pt x="120" y="320"/>
                      <a:pt x="136" y="224"/>
                      <a:pt x="152" y="168"/>
                    </a:cubicBezTo>
                    <a:cubicBezTo>
                      <a:pt x="168" y="112"/>
                      <a:pt x="184" y="48"/>
                      <a:pt x="200" y="24"/>
                    </a:cubicBezTo>
                    <a:cubicBezTo>
                      <a:pt x="216" y="0"/>
                      <a:pt x="240" y="8"/>
                      <a:pt x="248" y="24"/>
                    </a:cubicBezTo>
                    <a:cubicBezTo>
                      <a:pt x="256" y="40"/>
                      <a:pt x="256" y="80"/>
                      <a:pt x="248" y="120"/>
                    </a:cubicBezTo>
                    <a:cubicBezTo>
                      <a:pt x="240" y="160"/>
                      <a:pt x="216" y="216"/>
                      <a:pt x="200" y="264"/>
                    </a:cubicBezTo>
                    <a:cubicBezTo>
                      <a:pt x="184" y="312"/>
                      <a:pt x="160" y="360"/>
                      <a:pt x="152" y="408"/>
                    </a:cubicBezTo>
                    <a:cubicBezTo>
                      <a:pt x="144" y="456"/>
                      <a:pt x="160" y="520"/>
                      <a:pt x="152" y="552"/>
                    </a:cubicBezTo>
                    <a:cubicBezTo>
                      <a:pt x="144" y="584"/>
                      <a:pt x="120" y="592"/>
                      <a:pt x="104" y="600"/>
                    </a:cubicBezTo>
                    <a:cubicBezTo>
                      <a:pt x="88" y="608"/>
                      <a:pt x="72" y="608"/>
                      <a:pt x="56" y="600"/>
                    </a:cubicBezTo>
                    <a:cubicBezTo>
                      <a:pt x="40" y="592"/>
                      <a:pt x="16" y="568"/>
                      <a:pt x="8" y="552"/>
                    </a:cubicBezTo>
                    <a:cubicBezTo>
                      <a:pt x="0" y="536"/>
                      <a:pt x="0" y="528"/>
                      <a:pt x="8" y="504"/>
                    </a:cubicBezTo>
                    <a:cubicBezTo>
                      <a:pt x="16" y="480"/>
                      <a:pt x="40" y="432"/>
                      <a:pt x="56" y="408"/>
                    </a:cubicBezTo>
                    <a:cubicBezTo>
                      <a:pt x="72" y="384"/>
                      <a:pt x="88" y="400"/>
                      <a:pt x="104" y="360"/>
                    </a:cubicBezTo>
                    <a:close/>
                  </a:path>
                </a:pathLst>
              </a:custGeom>
              <a:solidFill>
                <a:srgbClr val="996600"/>
              </a:solidFill>
              <a:ln w="9525">
                <a:solidFill>
                  <a:srgbClr val="996600"/>
                </a:solidFill>
                <a:round/>
                <a:headEnd/>
                <a:tailEnd/>
              </a:ln>
            </p:spPr>
            <p:txBody>
              <a:bodyPr wrap="none" anchor="ctr"/>
              <a:lstStyle/>
              <a:p>
                <a:endParaRPr lang="en-US"/>
              </a:p>
            </p:txBody>
          </p:sp>
          <p:sp>
            <p:nvSpPr>
              <p:cNvPr id="25615" name="AutoShape 5"/>
              <p:cNvSpPr>
                <a:spLocks noChangeArrowheads="1"/>
              </p:cNvSpPr>
              <p:nvPr/>
            </p:nvSpPr>
            <p:spPr bwMode="auto">
              <a:xfrm>
                <a:off x="2581" y="3435"/>
                <a:ext cx="23" cy="2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latin typeface="Calibri" pitchFamily="34" charset="0"/>
                </a:endParaRPr>
              </a:p>
            </p:txBody>
          </p:sp>
          <p:sp>
            <p:nvSpPr>
              <p:cNvPr id="25616" name="AutoShape 6"/>
              <p:cNvSpPr>
                <a:spLocks noChangeArrowheads="1"/>
              </p:cNvSpPr>
              <p:nvPr/>
            </p:nvSpPr>
            <p:spPr bwMode="auto">
              <a:xfrm>
                <a:off x="2640" y="3441"/>
                <a:ext cx="23" cy="23"/>
              </a:xfrm>
              <a:prstGeom prst="triangle">
                <a:avLst>
                  <a:gd name="adj" fmla="val 50000"/>
                </a:avLst>
              </a:prstGeom>
              <a:solidFill>
                <a:srgbClr val="FF0000"/>
              </a:solidFill>
              <a:ln w="9525">
                <a:solidFill>
                  <a:srgbClr val="FF0000"/>
                </a:solidFill>
                <a:miter lim="800000"/>
                <a:headEnd/>
                <a:tailEnd/>
              </a:ln>
            </p:spPr>
            <p:txBody>
              <a:bodyPr wrap="none" anchor="ctr"/>
              <a:lstStyle/>
              <a:p>
                <a:endParaRPr lang="en-US">
                  <a:latin typeface="Calibri" pitchFamily="34" charset="0"/>
                </a:endParaRPr>
              </a:p>
            </p:txBody>
          </p:sp>
        </p:grpSp>
        <p:sp>
          <p:nvSpPr>
            <p:cNvPr id="25610" name="Text Box 20"/>
            <p:cNvSpPr txBox="1">
              <a:spLocks noChangeArrowheads="1"/>
            </p:cNvSpPr>
            <p:nvPr/>
          </p:nvSpPr>
          <p:spPr bwMode="auto">
            <a:xfrm>
              <a:off x="4572000" y="4648200"/>
              <a:ext cx="990600" cy="369332"/>
            </a:xfrm>
            <a:prstGeom prst="rect">
              <a:avLst/>
            </a:prstGeom>
            <a:solidFill>
              <a:srgbClr val="CCECFF"/>
            </a:solidFill>
            <a:ln w="9525">
              <a:noFill/>
              <a:miter lim="800000"/>
              <a:headEnd/>
              <a:tailEnd/>
            </a:ln>
          </p:spPr>
          <p:txBody>
            <a:bodyPr>
              <a:spAutoFit/>
            </a:bodyPr>
            <a:lstStyle/>
            <a:p>
              <a:r>
                <a:rPr lang="en-US">
                  <a:latin typeface="Calibri" pitchFamily="34" charset="0"/>
                </a:rPr>
                <a:t>Core C2</a:t>
              </a:r>
            </a:p>
          </p:txBody>
        </p:sp>
        <p:sp>
          <p:nvSpPr>
            <p:cNvPr id="25611" name="Line 19"/>
            <p:cNvSpPr>
              <a:spLocks noChangeShapeType="1"/>
            </p:cNvSpPr>
            <p:nvPr/>
          </p:nvSpPr>
          <p:spPr bwMode="auto">
            <a:xfrm flipH="1">
              <a:off x="4191000" y="4876800"/>
              <a:ext cx="457200" cy="304800"/>
            </a:xfrm>
            <a:prstGeom prst="line">
              <a:avLst/>
            </a:prstGeom>
            <a:noFill/>
            <a:ln w="19050">
              <a:solidFill>
                <a:srgbClr val="FF0000"/>
              </a:solidFill>
              <a:round/>
              <a:headEnd/>
              <a:tailEnd type="triangle" w="med" len="med"/>
            </a:ln>
          </p:spPr>
          <p:txBody>
            <a:bodyPr/>
            <a:lstStyle/>
            <a:p>
              <a:endParaRPr lang="en-US"/>
            </a:p>
          </p:txBody>
        </p:sp>
        <p:sp>
          <p:nvSpPr>
            <p:cNvPr id="25612" name="Text Box 22"/>
            <p:cNvSpPr txBox="1">
              <a:spLocks noChangeArrowheads="1"/>
            </p:cNvSpPr>
            <p:nvPr/>
          </p:nvSpPr>
          <p:spPr bwMode="auto">
            <a:xfrm>
              <a:off x="3982358" y="3005826"/>
              <a:ext cx="622300" cy="646331"/>
            </a:xfrm>
            <a:prstGeom prst="rect">
              <a:avLst/>
            </a:prstGeom>
            <a:solidFill>
              <a:srgbClr val="CCECFF"/>
            </a:solidFill>
            <a:ln w="9525">
              <a:noFill/>
              <a:miter lim="800000"/>
              <a:headEnd/>
              <a:tailEnd/>
            </a:ln>
          </p:spPr>
          <p:txBody>
            <a:bodyPr>
              <a:spAutoFit/>
            </a:bodyPr>
            <a:lstStyle/>
            <a:p>
              <a:r>
                <a:rPr lang="en-US">
                  <a:latin typeface="Calibri" pitchFamily="34" charset="0"/>
                </a:rPr>
                <a:t>Core S11</a:t>
              </a:r>
            </a:p>
          </p:txBody>
        </p:sp>
        <p:sp>
          <p:nvSpPr>
            <p:cNvPr id="25613" name="Line 23"/>
            <p:cNvSpPr>
              <a:spLocks noChangeShapeType="1"/>
            </p:cNvSpPr>
            <p:nvPr/>
          </p:nvSpPr>
          <p:spPr bwMode="auto">
            <a:xfrm>
              <a:off x="4419600" y="3429000"/>
              <a:ext cx="381000" cy="381000"/>
            </a:xfrm>
            <a:prstGeom prst="line">
              <a:avLst/>
            </a:prstGeom>
            <a:noFill/>
            <a:ln w="19050">
              <a:solidFill>
                <a:srgbClr val="FF0000"/>
              </a:solidFill>
              <a:round/>
              <a:headEnd/>
              <a:tailEnd type="triangle" w="med" len="med"/>
            </a:ln>
          </p:spPr>
          <p:txBody>
            <a:bodyPr/>
            <a:lstStyle/>
            <a:p>
              <a:endParaRPr lang="en-US"/>
            </a:p>
          </p:txBody>
        </p:sp>
      </p:grpSp>
      <p:pic>
        <p:nvPicPr>
          <p:cNvPr id="25604" name="Picture 2" descr="J:\figures\hud\c2plot.jpg"/>
          <p:cNvPicPr>
            <a:picLocks noChangeAspect="1" noChangeArrowheads="1"/>
          </p:cNvPicPr>
          <p:nvPr/>
        </p:nvPicPr>
        <p:blipFill>
          <a:blip r:embed="rId2"/>
          <a:srcRect l="6247" t="1428" r="64558" b="57050"/>
          <a:stretch>
            <a:fillRect/>
          </a:stretch>
        </p:blipFill>
        <p:spPr bwMode="auto">
          <a:xfrm>
            <a:off x="3805238" y="3548063"/>
            <a:ext cx="2260600" cy="2813050"/>
          </a:xfrm>
          <a:prstGeom prst="rect">
            <a:avLst/>
          </a:prstGeom>
          <a:noFill/>
          <a:ln w="9525">
            <a:noFill/>
            <a:miter lim="800000"/>
            <a:headEnd/>
            <a:tailEnd/>
          </a:ln>
        </p:spPr>
      </p:pic>
      <p:pic>
        <p:nvPicPr>
          <p:cNvPr id="25605" name="Picture 3" descr="E:\projects\HUD_FLUX\figures\s11core.jpg"/>
          <p:cNvPicPr>
            <a:picLocks noChangeAspect="1" noChangeArrowheads="1"/>
          </p:cNvPicPr>
          <p:nvPr/>
        </p:nvPicPr>
        <p:blipFill>
          <a:blip r:embed="rId3"/>
          <a:srcRect l="3749" t="31879" r="62474" b="38036"/>
          <a:stretch>
            <a:fillRect/>
          </a:stretch>
        </p:blipFill>
        <p:spPr bwMode="auto">
          <a:xfrm>
            <a:off x="3683000" y="609600"/>
            <a:ext cx="2505075" cy="3144838"/>
          </a:xfrm>
          <a:prstGeom prst="rect">
            <a:avLst/>
          </a:prstGeom>
          <a:noFill/>
          <a:ln w="9525">
            <a:noFill/>
            <a:miter lim="800000"/>
            <a:headEnd/>
            <a:tailEnd/>
          </a:ln>
        </p:spPr>
      </p:pic>
      <p:sp>
        <p:nvSpPr>
          <p:cNvPr id="25606" name="TextBox 2"/>
          <p:cNvSpPr txBox="1">
            <a:spLocks noChangeArrowheads="1"/>
          </p:cNvSpPr>
          <p:nvPr/>
        </p:nvSpPr>
        <p:spPr bwMode="auto">
          <a:xfrm>
            <a:off x="4351338" y="-41275"/>
            <a:ext cx="2195512" cy="862013"/>
          </a:xfrm>
          <a:prstGeom prst="rect">
            <a:avLst/>
          </a:prstGeom>
          <a:noFill/>
          <a:ln w="9525">
            <a:noFill/>
            <a:miter lim="800000"/>
            <a:headEnd/>
            <a:tailEnd/>
          </a:ln>
        </p:spPr>
        <p:txBody>
          <a:bodyPr wrap="none">
            <a:spAutoFit/>
          </a:bodyPr>
          <a:lstStyle/>
          <a:p>
            <a:r>
              <a:rPr lang="en-US">
                <a:latin typeface="Calibri" pitchFamily="34" charset="0"/>
              </a:rPr>
              <a:t>High discharge:</a:t>
            </a:r>
          </a:p>
          <a:p>
            <a:r>
              <a:rPr lang="en-US" sz="1600">
                <a:latin typeface="Calibri" pitchFamily="34" charset="0"/>
              </a:rPr>
              <a:t>sediment trapped </a:t>
            </a:r>
          </a:p>
          <a:p>
            <a:r>
              <a:rPr lang="en-US" sz="1600">
                <a:latin typeface="Calibri" pitchFamily="34" charset="0"/>
              </a:rPr>
              <a:t>near mouth or exported</a:t>
            </a:r>
          </a:p>
        </p:txBody>
      </p:sp>
      <p:sp>
        <p:nvSpPr>
          <p:cNvPr id="25607" name="TextBox 23"/>
          <p:cNvSpPr txBox="1">
            <a:spLocks noChangeArrowheads="1"/>
          </p:cNvSpPr>
          <p:nvPr/>
        </p:nvSpPr>
        <p:spPr bwMode="auto">
          <a:xfrm>
            <a:off x="6942138" y="-76200"/>
            <a:ext cx="2135187" cy="862013"/>
          </a:xfrm>
          <a:prstGeom prst="rect">
            <a:avLst/>
          </a:prstGeom>
          <a:noFill/>
          <a:ln w="9525">
            <a:noFill/>
            <a:miter lim="800000"/>
            <a:headEnd/>
            <a:tailEnd/>
          </a:ln>
        </p:spPr>
        <p:txBody>
          <a:bodyPr wrap="none">
            <a:spAutoFit/>
          </a:bodyPr>
          <a:lstStyle/>
          <a:p>
            <a:r>
              <a:rPr lang="en-US">
                <a:latin typeface="Calibri" pitchFamily="34" charset="0"/>
              </a:rPr>
              <a:t>Low discharge:</a:t>
            </a:r>
          </a:p>
          <a:p>
            <a:r>
              <a:rPr lang="en-US" sz="1600">
                <a:latin typeface="Calibri" pitchFamily="34" charset="0"/>
              </a:rPr>
              <a:t>sediment trapped </a:t>
            </a:r>
          </a:p>
          <a:p>
            <a:r>
              <a:rPr lang="en-US" sz="1600">
                <a:latin typeface="Calibri" pitchFamily="34" charset="0"/>
              </a:rPr>
              <a:t>in mid-estuary deposits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eter and Jay with tripod on deck"/>
          <p:cNvPicPr>
            <a:picLocks noChangeAspect="1" noChangeArrowheads="1"/>
          </p:cNvPicPr>
          <p:nvPr/>
        </p:nvPicPr>
        <p:blipFill>
          <a:blip r:embed="rId2"/>
          <a:srcRect/>
          <a:stretch>
            <a:fillRect/>
          </a:stretch>
        </p:blipFill>
        <p:spPr bwMode="auto">
          <a:xfrm>
            <a:off x="614363" y="1103313"/>
            <a:ext cx="3657600" cy="5486400"/>
          </a:xfrm>
          <a:prstGeom prst="rect">
            <a:avLst/>
          </a:prstGeom>
          <a:noFill/>
          <a:effectLst>
            <a:outerShdw dist="53882" dir="2700000" algn="ctr" rotWithShape="0">
              <a:srgbClr val="545454"/>
            </a:outerShdw>
          </a:effectLst>
          <a:extLst>
            <a:ext uri="{909E8E84-426E-40DD-AFC4-6F175D3DCCD1}"/>
          </a:extLst>
        </p:spPr>
      </p:pic>
      <p:grpSp>
        <p:nvGrpSpPr>
          <p:cNvPr id="26626" name="Group 3"/>
          <p:cNvGrpSpPr>
            <a:grpSpLocks/>
          </p:cNvGrpSpPr>
          <p:nvPr/>
        </p:nvGrpSpPr>
        <p:grpSpPr bwMode="auto">
          <a:xfrm>
            <a:off x="4087813" y="1812925"/>
            <a:ext cx="4572000" cy="3736975"/>
            <a:chOff x="2880" y="1006"/>
            <a:chExt cx="2880" cy="2354"/>
          </a:xfrm>
        </p:grpSpPr>
        <p:sp>
          <p:nvSpPr>
            <p:cNvPr id="27652" name="Rectangle 4"/>
            <p:cNvSpPr>
              <a:spLocks noChangeArrowheads="1"/>
            </p:cNvSpPr>
            <p:nvPr/>
          </p:nvSpPr>
          <p:spPr bwMode="auto">
            <a:xfrm>
              <a:off x="2880" y="1006"/>
              <a:ext cx="2880" cy="2354"/>
            </a:xfrm>
            <a:prstGeom prst="rect">
              <a:avLst/>
            </a:prstGeom>
            <a:solidFill>
              <a:schemeClr val="bg1"/>
            </a:solidFill>
            <a:ln w="12700">
              <a:solidFill>
                <a:schemeClr val="tx1"/>
              </a:solidFill>
              <a:miter lim="800000"/>
              <a:headEnd/>
              <a:tailEnd/>
            </a:ln>
            <a:effectLst>
              <a:outerShdw dist="53882" dir="2700000" algn="ctr" rotWithShape="0">
                <a:srgbClr val="545454"/>
              </a:outerShdw>
            </a:effectLst>
          </p:spPr>
          <p:txBody>
            <a:bodyPr wrap="none" anchor="ctr"/>
            <a:lstStyle/>
            <a:p>
              <a:pPr fontAlgn="auto">
                <a:spcBef>
                  <a:spcPts val="0"/>
                </a:spcBef>
                <a:spcAft>
                  <a:spcPts val="0"/>
                </a:spcAft>
                <a:defRPr/>
              </a:pPr>
              <a:endParaRPr lang="en-US">
                <a:latin typeface="+mn-lt"/>
              </a:endParaRPr>
            </a:p>
          </p:txBody>
        </p:sp>
        <p:pic>
          <p:nvPicPr>
            <p:cNvPr id="26628" name="Picture 5" descr="ABS"/>
            <p:cNvPicPr>
              <a:picLocks noChangeAspect="1" noChangeArrowheads="1"/>
            </p:cNvPicPr>
            <p:nvPr/>
          </p:nvPicPr>
          <p:blipFill>
            <a:blip r:embed="rId3"/>
            <a:srcRect/>
            <a:stretch>
              <a:fillRect/>
            </a:stretch>
          </p:blipFill>
          <p:spPr bwMode="auto">
            <a:xfrm>
              <a:off x="3016" y="1055"/>
              <a:ext cx="2635" cy="2210"/>
            </a:xfrm>
            <a:prstGeom prst="rect">
              <a:avLst/>
            </a:prstGeom>
            <a:noFill/>
            <a:ln w="9525">
              <a:noFill/>
              <a:miter lim="800000"/>
              <a:headEnd/>
              <a:tailEnd/>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title" idx="4294967295"/>
          </p:nvPr>
        </p:nvSpPr>
        <p:spPr>
          <a:xfrm>
            <a:off x="914400" y="-1143000"/>
            <a:ext cx="7772400" cy="1143000"/>
          </a:xfrm>
        </p:spPr>
        <p:txBody>
          <a:bodyPr/>
          <a:lstStyle/>
          <a:p>
            <a:r>
              <a:rPr lang="en-US" sz="1600" smtClean="0">
                <a:latin typeface="Arial" charset="0"/>
              </a:rPr>
              <a:t>ABS Core</a:t>
            </a:r>
          </a:p>
        </p:txBody>
      </p:sp>
      <p:pic>
        <p:nvPicPr>
          <p:cNvPr id="27650" name="Picture 5" descr="D:\Meetings\GSA\Line_em_up_shoot_down.tif"/>
          <p:cNvPicPr>
            <a:picLocks noChangeAspect="1" noChangeArrowheads="1"/>
          </p:cNvPicPr>
          <p:nvPr/>
        </p:nvPicPr>
        <p:blipFill>
          <a:blip r:embed="rId2"/>
          <a:srcRect/>
          <a:stretch>
            <a:fillRect/>
          </a:stretch>
        </p:blipFill>
        <p:spPr bwMode="auto">
          <a:xfrm>
            <a:off x="709613" y="-595313"/>
            <a:ext cx="7723187" cy="80470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Rocky5"/>
          <p:cNvPicPr>
            <a:picLocks noChangeAspect="1" noChangeArrowheads="1"/>
          </p:cNvPicPr>
          <p:nvPr/>
        </p:nvPicPr>
        <p:blipFill>
          <a:blip r:embed="rId2"/>
          <a:srcRect/>
          <a:stretch>
            <a:fillRect/>
          </a:stretch>
        </p:blipFill>
        <p:spPr bwMode="auto">
          <a:xfrm>
            <a:off x="1785938" y="-762000"/>
            <a:ext cx="5065712"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55" name="Object 11"/>
          <p:cNvGraphicFramePr>
            <a:graphicFrameLocks noChangeAspect="1"/>
          </p:cNvGraphicFramePr>
          <p:nvPr/>
        </p:nvGraphicFramePr>
        <p:xfrm>
          <a:off x="2195513" y="225425"/>
          <a:ext cx="4519612" cy="6057900"/>
        </p:xfrm>
        <a:graphic>
          <a:graphicData uri="http://schemas.openxmlformats.org/presentationml/2006/ole">
            <p:oleObj spid="_x0000_s6155" name="SPW 6.0 Graph" r:id="rId4" imgW="5782666" imgH="7749540" progId="">
              <p:embed/>
            </p:oleObj>
          </a:graphicData>
        </a:graphic>
      </p:graphicFrame>
      <p:sp>
        <p:nvSpPr>
          <p:cNvPr id="6156" name="Rectangle 3"/>
          <p:cNvSpPr>
            <a:spLocks noChangeArrowheads="1"/>
          </p:cNvSpPr>
          <p:nvPr/>
        </p:nvSpPr>
        <p:spPr bwMode="auto">
          <a:xfrm>
            <a:off x="4648200" y="1447800"/>
            <a:ext cx="1600200" cy="3048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6157" name="Rectangle 4"/>
          <p:cNvSpPr>
            <a:spLocks noChangeArrowheads="1"/>
          </p:cNvSpPr>
          <p:nvPr/>
        </p:nvSpPr>
        <p:spPr bwMode="auto">
          <a:xfrm>
            <a:off x="4800600" y="4267200"/>
            <a:ext cx="1600200" cy="304800"/>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6158" name="Text Box 5"/>
          <p:cNvSpPr txBox="1">
            <a:spLocks noChangeArrowheads="1"/>
          </p:cNvSpPr>
          <p:nvPr/>
        </p:nvSpPr>
        <p:spPr bwMode="auto">
          <a:xfrm>
            <a:off x="6705600" y="1524000"/>
            <a:ext cx="1323975" cy="376238"/>
          </a:xfrm>
          <a:prstGeom prst="rect">
            <a:avLst/>
          </a:prstGeom>
          <a:noFill/>
          <a:ln w="9525">
            <a:solidFill>
              <a:schemeClr val="tx1"/>
            </a:solidFill>
            <a:miter lim="800000"/>
            <a:headEnd/>
            <a:tailEnd/>
          </a:ln>
        </p:spPr>
        <p:txBody>
          <a:bodyPr wrap="none">
            <a:spAutoFit/>
          </a:bodyPr>
          <a:lstStyle/>
          <a:p>
            <a:r>
              <a:rPr lang="en-US">
                <a:latin typeface="Calibri" pitchFamily="34" charset="0"/>
              </a:rPr>
              <a:t>Long cores</a:t>
            </a:r>
          </a:p>
        </p:txBody>
      </p:sp>
      <p:sp>
        <p:nvSpPr>
          <p:cNvPr id="6159" name="Line 6"/>
          <p:cNvSpPr>
            <a:spLocks noChangeShapeType="1"/>
          </p:cNvSpPr>
          <p:nvPr/>
        </p:nvSpPr>
        <p:spPr bwMode="auto">
          <a:xfrm flipH="1">
            <a:off x="6324600" y="1905000"/>
            <a:ext cx="685800" cy="533400"/>
          </a:xfrm>
          <a:prstGeom prst="line">
            <a:avLst/>
          </a:prstGeom>
          <a:noFill/>
          <a:ln w="9525">
            <a:solidFill>
              <a:schemeClr val="tx1"/>
            </a:solidFill>
            <a:round/>
            <a:headEnd/>
            <a:tailEnd/>
          </a:ln>
        </p:spPr>
        <p:txBody>
          <a:bodyPr/>
          <a:lstStyle/>
          <a:p>
            <a:endParaRPr lang="en-US"/>
          </a:p>
        </p:txBody>
      </p:sp>
      <p:sp>
        <p:nvSpPr>
          <p:cNvPr id="6160" name="Text Box 7"/>
          <p:cNvSpPr txBox="1">
            <a:spLocks noChangeArrowheads="1"/>
          </p:cNvSpPr>
          <p:nvPr/>
        </p:nvSpPr>
        <p:spPr bwMode="auto">
          <a:xfrm>
            <a:off x="5334000" y="914400"/>
            <a:ext cx="1628775" cy="376238"/>
          </a:xfrm>
          <a:prstGeom prst="rect">
            <a:avLst/>
          </a:prstGeom>
          <a:solidFill>
            <a:schemeClr val="bg1"/>
          </a:solidFill>
          <a:ln w="9525">
            <a:solidFill>
              <a:schemeClr val="tx1"/>
            </a:solidFill>
            <a:miter lim="800000"/>
            <a:headEnd/>
            <a:tailEnd/>
          </a:ln>
        </p:spPr>
        <p:txBody>
          <a:bodyPr wrap="none">
            <a:spAutoFit/>
          </a:bodyPr>
          <a:lstStyle/>
          <a:p>
            <a:r>
              <a:rPr lang="en-US">
                <a:latin typeface="Calibri" pitchFamily="34" charset="0"/>
              </a:rPr>
              <a:t>medium cores</a:t>
            </a:r>
          </a:p>
        </p:txBody>
      </p:sp>
      <p:sp>
        <p:nvSpPr>
          <p:cNvPr id="6161" name="Line 8"/>
          <p:cNvSpPr>
            <a:spLocks noChangeShapeType="1"/>
          </p:cNvSpPr>
          <p:nvPr/>
        </p:nvSpPr>
        <p:spPr bwMode="auto">
          <a:xfrm flipH="1">
            <a:off x="4953000" y="1295400"/>
            <a:ext cx="609600" cy="609600"/>
          </a:xfrm>
          <a:prstGeom prst="line">
            <a:avLst/>
          </a:prstGeom>
          <a:noFill/>
          <a:ln w="9525">
            <a:solidFill>
              <a:schemeClr val="tx1"/>
            </a:solidFill>
            <a:round/>
            <a:headEnd/>
            <a:tailEnd/>
          </a:ln>
        </p:spPr>
        <p:txBody>
          <a:bodyPr/>
          <a:lstStyle/>
          <a:p>
            <a:endParaRPr lang="en-US"/>
          </a:p>
        </p:txBody>
      </p:sp>
      <p:sp>
        <p:nvSpPr>
          <p:cNvPr id="6162" name="Text Box 10"/>
          <p:cNvSpPr txBox="1">
            <a:spLocks noChangeArrowheads="1"/>
          </p:cNvSpPr>
          <p:nvPr/>
        </p:nvSpPr>
        <p:spPr bwMode="auto">
          <a:xfrm>
            <a:off x="3857625" y="609600"/>
            <a:ext cx="1323975" cy="376238"/>
          </a:xfrm>
          <a:prstGeom prst="rect">
            <a:avLst/>
          </a:prstGeom>
          <a:solidFill>
            <a:schemeClr val="bg1"/>
          </a:solidFill>
          <a:ln w="9525">
            <a:solidFill>
              <a:schemeClr val="tx1"/>
            </a:solidFill>
            <a:miter lim="800000"/>
            <a:headEnd/>
            <a:tailEnd/>
          </a:ln>
        </p:spPr>
        <p:txBody>
          <a:bodyPr wrap="none">
            <a:spAutoFit/>
          </a:bodyPr>
          <a:lstStyle/>
          <a:p>
            <a:r>
              <a:rPr lang="en-US">
                <a:latin typeface="Calibri" pitchFamily="34" charset="0"/>
              </a:rPr>
              <a:t>short cores</a:t>
            </a:r>
          </a:p>
        </p:txBody>
      </p:sp>
      <p:sp>
        <p:nvSpPr>
          <p:cNvPr id="6163" name="Line 11"/>
          <p:cNvSpPr>
            <a:spLocks noChangeShapeType="1"/>
          </p:cNvSpPr>
          <p:nvPr/>
        </p:nvSpPr>
        <p:spPr bwMode="auto">
          <a:xfrm flipH="1">
            <a:off x="3810000" y="990600"/>
            <a:ext cx="276225" cy="152400"/>
          </a:xfrm>
          <a:prstGeom prst="line">
            <a:avLst/>
          </a:prstGeom>
          <a:noFill/>
          <a:ln w="9525">
            <a:solidFill>
              <a:schemeClr val="tx1"/>
            </a:solidFill>
            <a:round/>
            <a:headEnd/>
            <a:tailEnd/>
          </a:ln>
        </p:spPr>
        <p:txBody>
          <a:bodyPr/>
          <a:lstStyle/>
          <a:p>
            <a:endParaRPr lang="en-US"/>
          </a:p>
        </p:txBody>
      </p:sp>
      <p:sp>
        <p:nvSpPr>
          <p:cNvPr id="6164" name="Text Box 12"/>
          <p:cNvSpPr txBox="1">
            <a:spLocks noChangeArrowheads="1"/>
          </p:cNvSpPr>
          <p:nvPr/>
        </p:nvSpPr>
        <p:spPr bwMode="auto">
          <a:xfrm>
            <a:off x="6842125" y="2551113"/>
            <a:ext cx="1679575" cy="925512"/>
          </a:xfrm>
          <a:prstGeom prst="rect">
            <a:avLst/>
          </a:prstGeom>
          <a:noFill/>
          <a:ln w="9525">
            <a:solidFill>
              <a:schemeClr val="tx1"/>
            </a:solidFill>
            <a:miter lim="800000"/>
            <a:headEnd/>
            <a:tailEnd/>
          </a:ln>
        </p:spPr>
        <p:txBody>
          <a:bodyPr wrap="none">
            <a:spAutoFit/>
          </a:bodyPr>
          <a:lstStyle/>
          <a:p>
            <a:r>
              <a:rPr lang="en-US">
                <a:latin typeface="Calibri" pitchFamily="34" charset="0"/>
              </a:rPr>
              <a:t>Long-term</a:t>
            </a:r>
          </a:p>
          <a:p>
            <a:r>
              <a:rPr lang="en-US">
                <a:latin typeface="Calibri" pitchFamily="34" charset="0"/>
              </a:rPr>
              <a:t>sedimentation </a:t>
            </a:r>
          </a:p>
          <a:p>
            <a:r>
              <a:rPr lang="en-US">
                <a:latin typeface="Calibri" pitchFamily="34" charset="0"/>
              </a:rPr>
              <a:t>rate ~ 2 mm/yr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1"/>
          <p:cNvSpPr txBox="1">
            <a:spLocks noChangeArrowheads="1"/>
          </p:cNvSpPr>
          <p:nvPr/>
        </p:nvSpPr>
        <p:spPr bwMode="auto">
          <a:xfrm>
            <a:off x="2058988" y="1430338"/>
            <a:ext cx="6369050" cy="922337"/>
          </a:xfrm>
          <a:prstGeom prst="rect">
            <a:avLst/>
          </a:prstGeom>
          <a:noFill/>
          <a:ln w="9525">
            <a:noFill/>
            <a:miter lim="800000"/>
            <a:headEnd/>
            <a:tailEnd/>
          </a:ln>
        </p:spPr>
        <p:txBody>
          <a:bodyPr wrap="none">
            <a:spAutoFit/>
          </a:bodyPr>
          <a:lstStyle/>
          <a:p>
            <a:r>
              <a:rPr lang="en-US">
                <a:latin typeface="Calibri" pitchFamily="34" charset="0"/>
              </a:rPr>
              <a:t>Big, rare discharge events cause erosion and export.  Or do they?  </a:t>
            </a:r>
          </a:p>
          <a:p>
            <a:endParaRPr lang="en-US">
              <a:latin typeface="Calibri" pitchFamily="34" charset="0"/>
            </a:endParaRPr>
          </a:p>
          <a:p>
            <a:endParaRPr lang="en-US">
              <a:latin typeface="Calibri" pitchFamily="34" charset="0"/>
            </a:endParaRPr>
          </a:p>
        </p:txBody>
      </p:sp>
      <p:pic>
        <p:nvPicPr>
          <p:cNvPr id="32770" name="Picture 2" descr="E:\projects\hud95\ctd\clean\con_long_comb.jpg"/>
          <p:cNvPicPr>
            <a:picLocks noChangeAspect="1" noChangeArrowheads="1"/>
          </p:cNvPicPr>
          <p:nvPr/>
        </p:nvPicPr>
        <p:blipFill>
          <a:blip r:embed="rId2"/>
          <a:srcRect l="6400" t="2133" r="6042" b="67825"/>
          <a:stretch>
            <a:fillRect/>
          </a:stretch>
        </p:blipFill>
        <p:spPr bwMode="auto">
          <a:xfrm>
            <a:off x="1371600" y="2667000"/>
            <a:ext cx="6205538" cy="1597025"/>
          </a:xfrm>
          <a:prstGeom prst="rect">
            <a:avLst/>
          </a:prstGeom>
          <a:noFill/>
          <a:ln w="9525">
            <a:noFill/>
            <a:miter lim="800000"/>
            <a:headEnd/>
            <a:tailEnd/>
          </a:ln>
        </p:spPr>
      </p:pic>
      <p:pic>
        <p:nvPicPr>
          <p:cNvPr id="32771" name="Picture 3" descr="E:\projects\hud95\ctd\clean\con_long_comb.jpg"/>
          <p:cNvPicPr>
            <a:picLocks noChangeAspect="1" noChangeArrowheads="1"/>
          </p:cNvPicPr>
          <p:nvPr/>
        </p:nvPicPr>
        <p:blipFill>
          <a:blip r:embed="rId2"/>
          <a:srcRect l="6400" t="61856" r="5888" b="2666"/>
          <a:stretch>
            <a:fillRect/>
          </a:stretch>
        </p:blipFill>
        <p:spPr bwMode="auto">
          <a:xfrm>
            <a:off x="1444625" y="4648200"/>
            <a:ext cx="6216650" cy="18859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785813" y="41275"/>
            <a:ext cx="7410450" cy="6886575"/>
          </a:xfrm>
          <a:prstGeom prst="rect">
            <a:avLst/>
          </a:prstGeom>
          <a:noFill/>
          <a:ln w="9525">
            <a:noFill/>
            <a:miter lim="800000"/>
            <a:headEnd/>
            <a:tailEnd/>
          </a:ln>
        </p:spPr>
      </p:pic>
      <p:sp>
        <p:nvSpPr>
          <p:cNvPr id="33794" name="TextBox 1"/>
          <p:cNvSpPr txBox="1">
            <a:spLocks noChangeArrowheads="1"/>
          </p:cNvSpPr>
          <p:nvPr/>
        </p:nvSpPr>
        <p:spPr bwMode="auto">
          <a:xfrm>
            <a:off x="2590800" y="304800"/>
            <a:ext cx="5872163" cy="646113"/>
          </a:xfrm>
          <a:prstGeom prst="rect">
            <a:avLst/>
          </a:prstGeom>
          <a:noFill/>
          <a:ln w="9525">
            <a:noFill/>
            <a:miter lim="800000"/>
            <a:headEnd/>
            <a:tailEnd/>
          </a:ln>
        </p:spPr>
        <p:txBody>
          <a:bodyPr wrap="none">
            <a:spAutoFit/>
          </a:bodyPr>
          <a:lstStyle/>
          <a:p>
            <a:r>
              <a:rPr lang="en-US">
                <a:latin typeface="Calibri" pitchFamily="34" charset="0"/>
              </a:rPr>
              <a:t>Based on Ralston’s modeling of extreme events, big outflows</a:t>
            </a:r>
          </a:p>
          <a:p>
            <a:r>
              <a:rPr lang="en-US">
                <a:latin typeface="Calibri" pitchFamily="34" charset="0"/>
              </a:rPr>
              <a:t>cause big export.</a:t>
            </a:r>
          </a:p>
        </p:txBody>
      </p:sp>
      <p:pic>
        <p:nvPicPr>
          <p:cNvPr id="33795" name="Picture 3"/>
          <p:cNvPicPr>
            <a:picLocks noChangeAspect="1" noChangeArrowheads="1"/>
          </p:cNvPicPr>
          <p:nvPr/>
        </p:nvPicPr>
        <p:blipFill>
          <a:blip r:embed="rId3"/>
          <a:srcRect/>
          <a:stretch>
            <a:fillRect/>
          </a:stretch>
        </p:blipFill>
        <p:spPr bwMode="auto">
          <a:xfrm>
            <a:off x="5045075" y="838200"/>
            <a:ext cx="3643313" cy="1376363"/>
          </a:xfrm>
          <a:prstGeom prst="rect">
            <a:avLst/>
          </a:prstGeom>
          <a:noFill/>
          <a:ln w="9525">
            <a:solidFill>
              <a:schemeClr val="tx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3"/>
          <p:cNvPicPr>
            <a:picLocks noChangeAspect="1" noChangeArrowheads="1"/>
          </p:cNvPicPr>
          <p:nvPr/>
        </p:nvPicPr>
        <p:blipFill>
          <a:blip r:embed="rId2"/>
          <a:srcRect/>
          <a:stretch>
            <a:fillRect/>
          </a:stretch>
        </p:blipFill>
        <p:spPr bwMode="auto">
          <a:xfrm>
            <a:off x="1524000" y="152400"/>
            <a:ext cx="6523038" cy="6496050"/>
          </a:xfrm>
          <a:prstGeom prst="rect">
            <a:avLst/>
          </a:prstGeom>
          <a:noFill/>
          <a:ln w="9525">
            <a:noFill/>
            <a:miter lim="800000"/>
            <a:headEnd/>
            <a:tailEnd/>
          </a:ln>
        </p:spPr>
      </p:pic>
      <p:sp>
        <p:nvSpPr>
          <p:cNvPr id="34818" name="TextBox 1"/>
          <p:cNvSpPr txBox="1">
            <a:spLocks noChangeArrowheads="1"/>
          </p:cNvSpPr>
          <p:nvPr/>
        </p:nvSpPr>
        <p:spPr bwMode="auto">
          <a:xfrm>
            <a:off x="2209800" y="7938"/>
            <a:ext cx="4737100" cy="646112"/>
          </a:xfrm>
          <a:prstGeom prst="rect">
            <a:avLst/>
          </a:prstGeom>
          <a:noFill/>
          <a:ln w="9525">
            <a:noFill/>
            <a:miter lim="800000"/>
            <a:headEnd/>
            <a:tailEnd/>
          </a:ln>
        </p:spPr>
        <p:txBody>
          <a:bodyPr wrap="none">
            <a:spAutoFit/>
          </a:bodyPr>
          <a:lstStyle/>
          <a:p>
            <a:r>
              <a:rPr lang="en-US">
                <a:latin typeface="Calibri" pitchFamily="34" charset="0"/>
              </a:rPr>
              <a:t>but it is not so simple.  More sediment comes in </a:t>
            </a:r>
          </a:p>
          <a:p>
            <a:r>
              <a:rPr lang="en-US">
                <a:latin typeface="Calibri" pitchFamily="34" charset="0"/>
              </a:rPr>
              <a:t>during really big events than leaves!</a:t>
            </a:r>
          </a:p>
        </p:txBody>
      </p:sp>
      <p:sp>
        <p:nvSpPr>
          <p:cNvPr id="3" name="Freeform 2"/>
          <p:cNvSpPr/>
          <p:nvPr/>
        </p:nvSpPr>
        <p:spPr>
          <a:xfrm>
            <a:off x="1978025" y="3148013"/>
            <a:ext cx="5222875" cy="1520825"/>
          </a:xfrm>
          <a:custGeom>
            <a:avLst/>
            <a:gdLst>
              <a:gd name="connsiteX0" fmla="*/ 0 w 5310554"/>
              <a:gd name="connsiteY0" fmla="*/ 0 h 1521069"/>
              <a:gd name="connsiteX1" fmla="*/ 2294793 w 5310554"/>
              <a:gd name="connsiteY1" fmla="*/ 131885 h 1521069"/>
              <a:gd name="connsiteX2" fmla="*/ 3921369 w 5310554"/>
              <a:gd name="connsiteY2" fmla="*/ 518746 h 1521069"/>
              <a:gd name="connsiteX3" fmla="*/ 4879731 w 5310554"/>
              <a:gd name="connsiteY3" fmla="*/ 1099039 h 1521069"/>
              <a:gd name="connsiteX4" fmla="*/ 5310554 w 5310554"/>
              <a:gd name="connsiteY4" fmla="*/ 1521069 h 1521069"/>
              <a:gd name="connsiteX0" fmla="*/ 0 w 5310554"/>
              <a:gd name="connsiteY0" fmla="*/ 0 h 1521069"/>
              <a:gd name="connsiteX1" fmla="*/ 2294793 w 5310554"/>
              <a:gd name="connsiteY1" fmla="*/ 131885 h 1521069"/>
              <a:gd name="connsiteX2" fmla="*/ 3921369 w 5310554"/>
              <a:gd name="connsiteY2" fmla="*/ 518746 h 1521069"/>
              <a:gd name="connsiteX3" fmla="*/ 4572000 w 5310554"/>
              <a:gd name="connsiteY3" fmla="*/ 879231 h 1521069"/>
              <a:gd name="connsiteX4" fmla="*/ 5310554 w 5310554"/>
              <a:gd name="connsiteY4" fmla="*/ 1521069 h 1521069"/>
              <a:gd name="connsiteX0" fmla="*/ 0 w 5222631"/>
              <a:gd name="connsiteY0" fmla="*/ 0 h 1521069"/>
              <a:gd name="connsiteX1" fmla="*/ 2294793 w 5222631"/>
              <a:gd name="connsiteY1" fmla="*/ 131885 h 1521069"/>
              <a:gd name="connsiteX2" fmla="*/ 3921369 w 5222631"/>
              <a:gd name="connsiteY2" fmla="*/ 518746 h 1521069"/>
              <a:gd name="connsiteX3" fmla="*/ 4572000 w 5222631"/>
              <a:gd name="connsiteY3" fmla="*/ 879231 h 1521069"/>
              <a:gd name="connsiteX4" fmla="*/ 5222631 w 5222631"/>
              <a:gd name="connsiteY4" fmla="*/ 1521069 h 1521069"/>
              <a:gd name="connsiteX0" fmla="*/ 0 w 5222631"/>
              <a:gd name="connsiteY0" fmla="*/ 0 h 1521069"/>
              <a:gd name="connsiteX1" fmla="*/ 2294793 w 5222631"/>
              <a:gd name="connsiteY1" fmla="*/ 131885 h 1521069"/>
              <a:gd name="connsiteX2" fmla="*/ 3622431 w 5222631"/>
              <a:gd name="connsiteY2" fmla="*/ 395653 h 1521069"/>
              <a:gd name="connsiteX3" fmla="*/ 4572000 w 5222631"/>
              <a:gd name="connsiteY3" fmla="*/ 879231 h 1521069"/>
              <a:gd name="connsiteX4" fmla="*/ 5222631 w 5222631"/>
              <a:gd name="connsiteY4" fmla="*/ 1521069 h 1521069"/>
              <a:gd name="connsiteX0" fmla="*/ 0 w 5222631"/>
              <a:gd name="connsiteY0" fmla="*/ 0 h 1521069"/>
              <a:gd name="connsiteX1" fmla="*/ 2294793 w 5222631"/>
              <a:gd name="connsiteY1" fmla="*/ 131885 h 1521069"/>
              <a:gd name="connsiteX2" fmla="*/ 3622431 w 5222631"/>
              <a:gd name="connsiteY2" fmla="*/ 395653 h 1521069"/>
              <a:gd name="connsiteX3" fmla="*/ 4572000 w 5222631"/>
              <a:gd name="connsiteY3" fmla="*/ 879231 h 1521069"/>
              <a:gd name="connsiteX4" fmla="*/ 5222631 w 5222631"/>
              <a:gd name="connsiteY4" fmla="*/ 1521069 h 1521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2631" h="1521069">
                <a:moveTo>
                  <a:pt x="0" y="0"/>
                </a:moveTo>
                <a:cubicBezTo>
                  <a:pt x="820616" y="22713"/>
                  <a:pt x="1691055" y="65943"/>
                  <a:pt x="2294793" y="131885"/>
                </a:cubicBezTo>
                <a:cubicBezTo>
                  <a:pt x="2898531" y="197827"/>
                  <a:pt x="3242897" y="271095"/>
                  <a:pt x="3622431" y="395653"/>
                </a:cubicBezTo>
                <a:cubicBezTo>
                  <a:pt x="4001966" y="520211"/>
                  <a:pt x="4305300" y="691662"/>
                  <a:pt x="4572000" y="879231"/>
                </a:cubicBezTo>
                <a:cubicBezTo>
                  <a:pt x="4838700" y="1066800"/>
                  <a:pt x="5155223" y="1427285"/>
                  <a:pt x="5222631" y="152106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4820" name="TextBox 3"/>
          <p:cNvSpPr txBox="1">
            <a:spLocks noChangeArrowheads="1"/>
          </p:cNvSpPr>
          <p:nvPr/>
        </p:nvSpPr>
        <p:spPr bwMode="auto">
          <a:xfrm>
            <a:off x="6840538" y="3859213"/>
            <a:ext cx="1995487" cy="369887"/>
          </a:xfrm>
          <a:prstGeom prst="rect">
            <a:avLst/>
          </a:prstGeom>
          <a:solidFill>
            <a:schemeClr val="bg1"/>
          </a:solidFill>
          <a:ln w="9525">
            <a:noFill/>
            <a:miter lim="800000"/>
            <a:headEnd/>
            <a:tailEnd/>
          </a:ln>
        </p:spPr>
        <p:txBody>
          <a:bodyPr wrap="none">
            <a:spAutoFit/>
          </a:bodyPr>
          <a:lstStyle/>
          <a:p>
            <a:r>
              <a:rPr lang="en-US">
                <a:latin typeface="Calibri" pitchFamily="34" charset="0"/>
              </a:rPr>
              <a:t>estuarine transport</a:t>
            </a:r>
          </a:p>
        </p:txBody>
      </p:sp>
      <p:sp>
        <p:nvSpPr>
          <p:cNvPr id="5" name="Freeform 4"/>
          <p:cNvSpPr/>
          <p:nvPr/>
        </p:nvSpPr>
        <p:spPr>
          <a:xfrm>
            <a:off x="1987550" y="412750"/>
            <a:ext cx="4483100" cy="2855913"/>
          </a:xfrm>
          <a:custGeom>
            <a:avLst/>
            <a:gdLst>
              <a:gd name="connsiteX0" fmla="*/ 0 w 4510453"/>
              <a:gd name="connsiteY0" fmla="*/ 2804746 h 2854008"/>
              <a:gd name="connsiteX1" fmla="*/ 2795953 w 4510453"/>
              <a:gd name="connsiteY1" fmla="*/ 2769577 h 2854008"/>
              <a:gd name="connsiteX2" fmla="*/ 4000500 w 4510453"/>
              <a:gd name="connsiteY2" fmla="*/ 2022231 h 2854008"/>
              <a:gd name="connsiteX3" fmla="*/ 4510453 w 4510453"/>
              <a:gd name="connsiteY3" fmla="*/ 0 h 2854008"/>
              <a:gd name="connsiteX0" fmla="*/ 0 w 4510453"/>
              <a:gd name="connsiteY0" fmla="*/ 2804746 h 2858785"/>
              <a:gd name="connsiteX1" fmla="*/ 2980592 w 4510453"/>
              <a:gd name="connsiteY1" fmla="*/ 2778369 h 2858785"/>
              <a:gd name="connsiteX2" fmla="*/ 4000500 w 4510453"/>
              <a:gd name="connsiteY2" fmla="*/ 2022231 h 2858785"/>
              <a:gd name="connsiteX3" fmla="*/ 4510453 w 4510453"/>
              <a:gd name="connsiteY3" fmla="*/ 0 h 2858785"/>
              <a:gd name="connsiteX0" fmla="*/ 0 w 4510453"/>
              <a:gd name="connsiteY0" fmla="*/ 2804746 h 2836046"/>
              <a:gd name="connsiteX1" fmla="*/ 2980592 w 4510453"/>
              <a:gd name="connsiteY1" fmla="*/ 2778369 h 2836046"/>
              <a:gd name="connsiteX2" fmla="*/ 4000500 w 4510453"/>
              <a:gd name="connsiteY2" fmla="*/ 2022231 h 2836046"/>
              <a:gd name="connsiteX3" fmla="*/ 4510453 w 4510453"/>
              <a:gd name="connsiteY3" fmla="*/ 0 h 2836046"/>
              <a:gd name="connsiteX0" fmla="*/ 0 w 4448907"/>
              <a:gd name="connsiteY0" fmla="*/ 2813538 h 2863369"/>
              <a:gd name="connsiteX1" fmla="*/ 2919046 w 4448907"/>
              <a:gd name="connsiteY1" fmla="*/ 2778369 h 2863369"/>
              <a:gd name="connsiteX2" fmla="*/ 3938954 w 4448907"/>
              <a:gd name="connsiteY2" fmla="*/ 2022231 h 2863369"/>
              <a:gd name="connsiteX3" fmla="*/ 4448907 w 4448907"/>
              <a:gd name="connsiteY3" fmla="*/ 0 h 2863369"/>
              <a:gd name="connsiteX0" fmla="*/ 0 w 4448907"/>
              <a:gd name="connsiteY0" fmla="*/ 2813538 h 2848815"/>
              <a:gd name="connsiteX1" fmla="*/ 2919046 w 4448907"/>
              <a:gd name="connsiteY1" fmla="*/ 2778369 h 2848815"/>
              <a:gd name="connsiteX2" fmla="*/ 3938954 w 4448907"/>
              <a:gd name="connsiteY2" fmla="*/ 2022231 h 2848815"/>
              <a:gd name="connsiteX3" fmla="*/ 4448907 w 4448907"/>
              <a:gd name="connsiteY3" fmla="*/ 0 h 2848815"/>
              <a:gd name="connsiteX0" fmla="*/ 0 w 4484076"/>
              <a:gd name="connsiteY0" fmla="*/ 2839915 h 2861680"/>
              <a:gd name="connsiteX1" fmla="*/ 2954215 w 4484076"/>
              <a:gd name="connsiteY1" fmla="*/ 2778369 h 2861680"/>
              <a:gd name="connsiteX2" fmla="*/ 3974123 w 4484076"/>
              <a:gd name="connsiteY2" fmla="*/ 2022231 h 2861680"/>
              <a:gd name="connsiteX3" fmla="*/ 4484076 w 4484076"/>
              <a:gd name="connsiteY3" fmla="*/ 0 h 2861680"/>
              <a:gd name="connsiteX0" fmla="*/ 0 w 4484076"/>
              <a:gd name="connsiteY0" fmla="*/ 2839915 h 2861680"/>
              <a:gd name="connsiteX1" fmla="*/ 2989384 w 4484076"/>
              <a:gd name="connsiteY1" fmla="*/ 2778369 h 2861680"/>
              <a:gd name="connsiteX2" fmla="*/ 3974123 w 4484076"/>
              <a:gd name="connsiteY2" fmla="*/ 2022231 h 2861680"/>
              <a:gd name="connsiteX3" fmla="*/ 4484076 w 4484076"/>
              <a:gd name="connsiteY3" fmla="*/ 0 h 2861680"/>
              <a:gd name="connsiteX0" fmla="*/ 0 w 4484076"/>
              <a:gd name="connsiteY0" fmla="*/ 2839915 h 2875796"/>
              <a:gd name="connsiteX1" fmla="*/ 2989384 w 4484076"/>
              <a:gd name="connsiteY1" fmla="*/ 2778369 h 2875796"/>
              <a:gd name="connsiteX2" fmla="*/ 3974123 w 4484076"/>
              <a:gd name="connsiteY2" fmla="*/ 2022231 h 2875796"/>
              <a:gd name="connsiteX3" fmla="*/ 4484076 w 4484076"/>
              <a:gd name="connsiteY3" fmla="*/ 0 h 2875796"/>
              <a:gd name="connsiteX0" fmla="*/ 0 w 4484076"/>
              <a:gd name="connsiteY0" fmla="*/ 2839915 h 2846425"/>
              <a:gd name="connsiteX1" fmla="*/ 2989384 w 4484076"/>
              <a:gd name="connsiteY1" fmla="*/ 2778369 h 2846425"/>
              <a:gd name="connsiteX2" fmla="*/ 3974123 w 4484076"/>
              <a:gd name="connsiteY2" fmla="*/ 2022231 h 2846425"/>
              <a:gd name="connsiteX3" fmla="*/ 4484076 w 4484076"/>
              <a:gd name="connsiteY3" fmla="*/ 0 h 2846425"/>
              <a:gd name="connsiteX0" fmla="*/ 0 w 4484076"/>
              <a:gd name="connsiteY0" fmla="*/ 2839915 h 2868629"/>
              <a:gd name="connsiteX1" fmla="*/ 2989384 w 4484076"/>
              <a:gd name="connsiteY1" fmla="*/ 2778369 h 2868629"/>
              <a:gd name="connsiteX2" fmla="*/ 3974123 w 4484076"/>
              <a:gd name="connsiteY2" fmla="*/ 2022231 h 2868629"/>
              <a:gd name="connsiteX3" fmla="*/ 4484076 w 4484076"/>
              <a:gd name="connsiteY3" fmla="*/ 0 h 2868629"/>
              <a:gd name="connsiteX0" fmla="*/ 0 w 4484076"/>
              <a:gd name="connsiteY0" fmla="*/ 2839915 h 2842392"/>
              <a:gd name="connsiteX1" fmla="*/ 2989384 w 4484076"/>
              <a:gd name="connsiteY1" fmla="*/ 2778369 h 2842392"/>
              <a:gd name="connsiteX2" fmla="*/ 3974123 w 4484076"/>
              <a:gd name="connsiteY2" fmla="*/ 2022231 h 2842392"/>
              <a:gd name="connsiteX3" fmla="*/ 4484076 w 4484076"/>
              <a:gd name="connsiteY3" fmla="*/ 0 h 2842392"/>
              <a:gd name="connsiteX0" fmla="*/ 0 w 4484076"/>
              <a:gd name="connsiteY0" fmla="*/ 2839915 h 2855077"/>
              <a:gd name="connsiteX1" fmla="*/ 2989384 w 4484076"/>
              <a:gd name="connsiteY1" fmla="*/ 2778369 h 2855077"/>
              <a:gd name="connsiteX2" fmla="*/ 3974123 w 4484076"/>
              <a:gd name="connsiteY2" fmla="*/ 2022231 h 2855077"/>
              <a:gd name="connsiteX3" fmla="*/ 4484076 w 4484076"/>
              <a:gd name="connsiteY3" fmla="*/ 0 h 2855077"/>
            </a:gdLst>
            <a:ahLst/>
            <a:cxnLst>
              <a:cxn ang="0">
                <a:pos x="connsiteX0" y="connsiteY0"/>
              </a:cxn>
              <a:cxn ang="0">
                <a:pos x="connsiteX1" y="connsiteY1"/>
              </a:cxn>
              <a:cxn ang="0">
                <a:pos x="connsiteX2" y="connsiteY2"/>
              </a:cxn>
              <a:cxn ang="0">
                <a:pos x="connsiteX3" y="connsiteY3"/>
              </a:cxn>
            </a:cxnLst>
            <a:rect l="l" t="t" r="r" b="b"/>
            <a:pathLst>
              <a:path w="4484076" h="2855077">
                <a:moveTo>
                  <a:pt x="0" y="2839915"/>
                </a:moveTo>
                <a:cubicBezTo>
                  <a:pt x="1152524" y="2843578"/>
                  <a:pt x="2397369" y="2897064"/>
                  <a:pt x="2989384" y="2778369"/>
                </a:cubicBezTo>
                <a:cubicBezTo>
                  <a:pt x="3581399" y="2659674"/>
                  <a:pt x="3725008" y="2485292"/>
                  <a:pt x="3974123" y="2022231"/>
                </a:cubicBezTo>
                <a:cubicBezTo>
                  <a:pt x="4223238" y="1559170"/>
                  <a:pt x="4371974" y="780317"/>
                  <a:pt x="4484076" y="0"/>
                </a:cubicBezTo>
              </a:path>
            </a:pathLst>
          </a:cu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4822" name="TextBox 6"/>
          <p:cNvSpPr txBox="1">
            <a:spLocks noChangeArrowheads="1"/>
          </p:cNvSpPr>
          <p:nvPr/>
        </p:nvSpPr>
        <p:spPr bwMode="auto">
          <a:xfrm>
            <a:off x="5029200" y="828675"/>
            <a:ext cx="1163638" cy="369888"/>
          </a:xfrm>
          <a:prstGeom prst="rect">
            <a:avLst/>
          </a:prstGeom>
          <a:solidFill>
            <a:schemeClr val="bg1"/>
          </a:solidFill>
          <a:ln w="9525">
            <a:noFill/>
            <a:miter lim="800000"/>
            <a:headEnd/>
            <a:tailEnd/>
          </a:ln>
        </p:spPr>
        <p:txBody>
          <a:bodyPr wrap="none">
            <a:spAutoFit/>
          </a:bodyPr>
          <a:lstStyle/>
          <a:p>
            <a:r>
              <a:rPr lang="en-US">
                <a:latin typeface="Calibri" pitchFamily="34" charset="0"/>
              </a:rPr>
              <a:t>river input</a:t>
            </a:r>
          </a:p>
        </p:txBody>
      </p:sp>
      <p:sp>
        <p:nvSpPr>
          <p:cNvPr id="34823" name="TextBox 7"/>
          <p:cNvSpPr txBox="1">
            <a:spLocks noChangeArrowheads="1"/>
          </p:cNvSpPr>
          <p:nvPr/>
        </p:nvSpPr>
        <p:spPr bwMode="auto">
          <a:xfrm>
            <a:off x="6223000" y="2362200"/>
            <a:ext cx="496888" cy="369888"/>
          </a:xfrm>
          <a:prstGeom prst="rect">
            <a:avLst/>
          </a:prstGeom>
          <a:solidFill>
            <a:schemeClr val="bg1"/>
          </a:solidFill>
          <a:ln w="9525">
            <a:noFill/>
            <a:miter lim="800000"/>
            <a:headEnd/>
            <a:tailEnd/>
          </a:ln>
        </p:spPr>
        <p:txBody>
          <a:bodyPr wrap="none">
            <a:spAutoFit/>
          </a:bodyPr>
          <a:lstStyle/>
          <a:p>
            <a:r>
              <a:rPr lang="en-US">
                <a:latin typeface="Calibri" pitchFamily="34" charset="0"/>
              </a:rPr>
              <a:t>net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sat map base.jpg                                               00035ECCMacintosh HD                   ABA78158:"/>
          <p:cNvPicPr>
            <a:picLocks noChangeAspect="1" noChangeArrowheads="1"/>
          </p:cNvPicPr>
          <p:nvPr/>
        </p:nvPicPr>
        <p:blipFill>
          <a:blip r:embed="rId3"/>
          <a:srcRect/>
          <a:stretch>
            <a:fillRect/>
          </a:stretch>
        </p:blipFill>
        <p:spPr bwMode="auto">
          <a:xfrm>
            <a:off x="1655763" y="109538"/>
            <a:ext cx="5832475" cy="6637337"/>
          </a:xfrm>
          <a:prstGeom prst="rect">
            <a:avLst/>
          </a:prstGeom>
          <a:noFill/>
          <a:ln w="9525">
            <a:noFill/>
            <a:miter lim="800000"/>
            <a:headEnd/>
            <a:tailEnd/>
          </a:ln>
        </p:spPr>
      </p:pic>
      <p:pic>
        <p:nvPicPr>
          <p:cNvPr id="35842" name="Picture 3" descr="depths alone.jpg                                               00035ECCMacintosh HD                   ABA7815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727200" y="0"/>
            <a:ext cx="5816600" cy="6640513"/>
          </a:xfrm>
          <a:prstGeom prst="rect">
            <a:avLst/>
          </a:prstGeom>
          <a:noFill/>
          <a:ln w="9525">
            <a:noFill/>
            <a:miter lim="800000"/>
            <a:headEnd/>
            <a:tailEnd/>
          </a:ln>
        </p:spPr>
      </p:pic>
      <p:sp>
        <p:nvSpPr>
          <p:cNvPr id="35843" name="Rectangle 4"/>
          <p:cNvSpPr>
            <a:spLocks noChangeArrowheads="1"/>
          </p:cNvSpPr>
          <p:nvPr/>
        </p:nvSpPr>
        <p:spPr bwMode="auto">
          <a:xfrm>
            <a:off x="6019800" y="152400"/>
            <a:ext cx="1371600" cy="685800"/>
          </a:xfrm>
          <a:prstGeom prst="rect">
            <a:avLst/>
          </a:prstGeom>
          <a:solidFill>
            <a:srgbClr val="333399"/>
          </a:solidFill>
          <a:ln w="9525">
            <a:noFill/>
            <a:miter lim="800000"/>
            <a:headEnd/>
            <a:tailEnd/>
          </a:ln>
        </p:spPr>
        <p:txBody>
          <a:bodyPr wrap="none" anchor="ctr"/>
          <a:lstStyle/>
          <a:p>
            <a:pPr algn="ctr"/>
            <a:r>
              <a:rPr lang="en-US">
                <a:solidFill>
                  <a:srgbClr val="FFFF99"/>
                </a:solidFill>
                <a:latin typeface="Calibri" pitchFamily="34" charset="0"/>
              </a:rPr>
              <a:t>Depth, m</a:t>
            </a:r>
          </a:p>
        </p:txBody>
      </p:sp>
      <p:sp>
        <p:nvSpPr>
          <p:cNvPr id="35844" name="Line 5"/>
          <p:cNvSpPr>
            <a:spLocks noChangeShapeType="1"/>
          </p:cNvSpPr>
          <p:nvPr/>
        </p:nvSpPr>
        <p:spPr bwMode="auto">
          <a:xfrm flipV="1">
            <a:off x="5105400" y="3048000"/>
            <a:ext cx="762000" cy="838200"/>
          </a:xfrm>
          <a:prstGeom prst="line">
            <a:avLst/>
          </a:prstGeom>
          <a:noFill/>
          <a:ln w="38100">
            <a:solidFill>
              <a:srgbClr val="00FF00"/>
            </a:solidFill>
            <a:round/>
            <a:headEnd/>
            <a:tailEnd/>
          </a:ln>
        </p:spPr>
        <p:txBody>
          <a:bodyPr wrap="none" anchor="ctr"/>
          <a:lstStyle/>
          <a:p>
            <a:endParaRPr lang="en-US"/>
          </a:p>
        </p:txBody>
      </p:sp>
      <p:sp>
        <p:nvSpPr>
          <p:cNvPr id="35845" name="Text Box 6"/>
          <p:cNvSpPr txBox="1">
            <a:spLocks noChangeArrowheads="1"/>
          </p:cNvSpPr>
          <p:nvPr/>
        </p:nvSpPr>
        <p:spPr bwMode="auto">
          <a:xfrm rot="-2840926">
            <a:off x="5128418" y="3405982"/>
            <a:ext cx="1020763" cy="457200"/>
          </a:xfrm>
          <a:prstGeom prst="rect">
            <a:avLst/>
          </a:prstGeom>
          <a:noFill/>
          <a:ln w="9525">
            <a:noFill/>
            <a:miter lim="800000"/>
            <a:headEnd/>
            <a:tailEnd/>
          </a:ln>
        </p:spPr>
        <p:txBody>
          <a:bodyPr wrap="none">
            <a:spAutoFit/>
          </a:bodyPr>
          <a:lstStyle/>
          <a:p>
            <a:r>
              <a:rPr lang="en-US">
                <a:solidFill>
                  <a:srgbClr val="66FF33"/>
                </a:solidFill>
                <a:latin typeface="Calibri" pitchFamily="34" charset="0"/>
              </a:rPr>
              <a:t>80 km</a:t>
            </a:r>
            <a:endParaRPr lang="en-US">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52400" y="1322388"/>
            <a:ext cx="8696325" cy="1344612"/>
          </a:xfrm>
          <a:custGeom>
            <a:avLst/>
            <a:gdLst>
              <a:gd name="connsiteX0" fmla="*/ 0 w 8387861"/>
              <a:gd name="connsiteY0" fmla="*/ 0 h 694593"/>
              <a:gd name="connsiteX1" fmla="*/ 70338 w 8387861"/>
              <a:gd name="connsiteY1" fmla="*/ 8793 h 694593"/>
              <a:gd name="connsiteX2" fmla="*/ 1978269 w 8387861"/>
              <a:gd name="connsiteY2" fmla="*/ 131885 h 694593"/>
              <a:gd name="connsiteX3" fmla="*/ 4088423 w 8387861"/>
              <a:gd name="connsiteY3" fmla="*/ 281354 h 694593"/>
              <a:gd name="connsiteX4" fmla="*/ 6286500 w 8387861"/>
              <a:gd name="connsiteY4" fmla="*/ 509954 h 694593"/>
              <a:gd name="connsiteX5" fmla="*/ 8387861 w 8387861"/>
              <a:gd name="connsiteY5" fmla="*/ 694593 h 694593"/>
              <a:gd name="connsiteX0" fmla="*/ 0 w 8387861"/>
              <a:gd name="connsiteY0" fmla="*/ 0 h 694593"/>
              <a:gd name="connsiteX1" fmla="*/ 70338 w 8387861"/>
              <a:gd name="connsiteY1" fmla="*/ 8793 h 694593"/>
              <a:gd name="connsiteX2" fmla="*/ 1978269 w 8387861"/>
              <a:gd name="connsiteY2" fmla="*/ 131885 h 694593"/>
              <a:gd name="connsiteX3" fmla="*/ 4088423 w 8387861"/>
              <a:gd name="connsiteY3" fmla="*/ 281354 h 694593"/>
              <a:gd name="connsiteX4" fmla="*/ 6286500 w 8387861"/>
              <a:gd name="connsiteY4" fmla="*/ 509954 h 694593"/>
              <a:gd name="connsiteX5" fmla="*/ 7385538 w 8387861"/>
              <a:gd name="connsiteY5" fmla="*/ 650631 h 694593"/>
              <a:gd name="connsiteX6" fmla="*/ 8387861 w 8387861"/>
              <a:gd name="connsiteY6" fmla="*/ 694593 h 694593"/>
              <a:gd name="connsiteX0" fmla="*/ 0 w 8695591"/>
              <a:gd name="connsiteY0" fmla="*/ 0 h 1345224"/>
              <a:gd name="connsiteX1" fmla="*/ 70338 w 8695591"/>
              <a:gd name="connsiteY1" fmla="*/ 8793 h 1345224"/>
              <a:gd name="connsiteX2" fmla="*/ 1978269 w 8695591"/>
              <a:gd name="connsiteY2" fmla="*/ 131885 h 1345224"/>
              <a:gd name="connsiteX3" fmla="*/ 4088423 w 8695591"/>
              <a:gd name="connsiteY3" fmla="*/ 281354 h 1345224"/>
              <a:gd name="connsiteX4" fmla="*/ 6286500 w 8695591"/>
              <a:gd name="connsiteY4" fmla="*/ 509954 h 1345224"/>
              <a:gd name="connsiteX5" fmla="*/ 7385538 w 8695591"/>
              <a:gd name="connsiteY5" fmla="*/ 650631 h 1345224"/>
              <a:gd name="connsiteX6" fmla="*/ 8695591 w 8695591"/>
              <a:gd name="connsiteY6" fmla="*/ 1345224 h 1345224"/>
              <a:gd name="connsiteX0" fmla="*/ 0 w 8695591"/>
              <a:gd name="connsiteY0" fmla="*/ 0 h 1345224"/>
              <a:gd name="connsiteX1" fmla="*/ 70338 w 8695591"/>
              <a:gd name="connsiteY1" fmla="*/ 8793 h 1345224"/>
              <a:gd name="connsiteX2" fmla="*/ 1978269 w 8695591"/>
              <a:gd name="connsiteY2" fmla="*/ 131885 h 1345224"/>
              <a:gd name="connsiteX3" fmla="*/ 4088423 w 8695591"/>
              <a:gd name="connsiteY3" fmla="*/ 281354 h 1345224"/>
              <a:gd name="connsiteX4" fmla="*/ 6286500 w 8695591"/>
              <a:gd name="connsiteY4" fmla="*/ 509954 h 1345224"/>
              <a:gd name="connsiteX5" fmla="*/ 6866792 w 8695591"/>
              <a:gd name="connsiteY5" fmla="*/ 518746 h 1345224"/>
              <a:gd name="connsiteX6" fmla="*/ 7385538 w 8695591"/>
              <a:gd name="connsiteY6" fmla="*/ 650631 h 1345224"/>
              <a:gd name="connsiteX7" fmla="*/ 8695591 w 8695591"/>
              <a:gd name="connsiteY7" fmla="*/ 1345224 h 134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95591" h="1345224">
                <a:moveTo>
                  <a:pt x="0" y="0"/>
                </a:moveTo>
                <a:lnTo>
                  <a:pt x="70338" y="8793"/>
                </a:lnTo>
                <a:lnTo>
                  <a:pt x="1978269" y="131885"/>
                </a:lnTo>
                <a:lnTo>
                  <a:pt x="4088423" y="281354"/>
                </a:lnTo>
                <a:cubicBezTo>
                  <a:pt x="4806462" y="344366"/>
                  <a:pt x="5823438" y="470389"/>
                  <a:pt x="6286500" y="509954"/>
                </a:cubicBezTo>
                <a:cubicBezTo>
                  <a:pt x="6749562" y="549519"/>
                  <a:pt x="6683619" y="495300"/>
                  <a:pt x="6866792" y="518746"/>
                </a:cubicBezTo>
                <a:cubicBezTo>
                  <a:pt x="7049965" y="542192"/>
                  <a:pt x="7063153" y="520211"/>
                  <a:pt x="7385538" y="650631"/>
                </a:cubicBezTo>
                <a:lnTo>
                  <a:pt x="8695591" y="1345224"/>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 name="Freeform 2"/>
          <p:cNvSpPr/>
          <p:nvPr/>
        </p:nvSpPr>
        <p:spPr>
          <a:xfrm>
            <a:off x="238125" y="539750"/>
            <a:ext cx="8615363" cy="527050"/>
          </a:xfrm>
          <a:custGeom>
            <a:avLst/>
            <a:gdLst>
              <a:gd name="connsiteX0" fmla="*/ 0 w 8387861"/>
              <a:gd name="connsiteY0" fmla="*/ 0 h 694593"/>
              <a:gd name="connsiteX1" fmla="*/ 70338 w 8387861"/>
              <a:gd name="connsiteY1" fmla="*/ 8793 h 694593"/>
              <a:gd name="connsiteX2" fmla="*/ 1978269 w 8387861"/>
              <a:gd name="connsiteY2" fmla="*/ 131885 h 694593"/>
              <a:gd name="connsiteX3" fmla="*/ 4088423 w 8387861"/>
              <a:gd name="connsiteY3" fmla="*/ 281354 h 694593"/>
              <a:gd name="connsiteX4" fmla="*/ 6286500 w 8387861"/>
              <a:gd name="connsiteY4" fmla="*/ 509954 h 694593"/>
              <a:gd name="connsiteX5" fmla="*/ 8387861 w 8387861"/>
              <a:gd name="connsiteY5" fmla="*/ 694593 h 694593"/>
              <a:gd name="connsiteX0" fmla="*/ 0 w 8616461"/>
              <a:gd name="connsiteY0" fmla="*/ 0 h 532255"/>
              <a:gd name="connsiteX1" fmla="*/ 70338 w 8616461"/>
              <a:gd name="connsiteY1" fmla="*/ 8793 h 532255"/>
              <a:gd name="connsiteX2" fmla="*/ 1978269 w 8616461"/>
              <a:gd name="connsiteY2" fmla="*/ 131885 h 532255"/>
              <a:gd name="connsiteX3" fmla="*/ 4088423 w 8616461"/>
              <a:gd name="connsiteY3" fmla="*/ 281354 h 532255"/>
              <a:gd name="connsiteX4" fmla="*/ 6286500 w 8616461"/>
              <a:gd name="connsiteY4" fmla="*/ 509954 h 532255"/>
              <a:gd name="connsiteX5" fmla="*/ 8616461 w 8616461"/>
              <a:gd name="connsiteY5" fmla="*/ 527539 h 532255"/>
              <a:gd name="connsiteX0" fmla="*/ 0 w 8616461"/>
              <a:gd name="connsiteY0" fmla="*/ 0 h 527539"/>
              <a:gd name="connsiteX1" fmla="*/ 70338 w 8616461"/>
              <a:gd name="connsiteY1" fmla="*/ 8793 h 527539"/>
              <a:gd name="connsiteX2" fmla="*/ 1978269 w 8616461"/>
              <a:gd name="connsiteY2" fmla="*/ 131885 h 527539"/>
              <a:gd name="connsiteX3" fmla="*/ 4088423 w 8616461"/>
              <a:gd name="connsiteY3" fmla="*/ 281354 h 527539"/>
              <a:gd name="connsiteX4" fmla="*/ 6286500 w 8616461"/>
              <a:gd name="connsiteY4" fmla="*/ 509954 h 527539"/>
              <a:gd name="connsiteX5" fmla="*/ 6289431 w 8616461"/>
              <a:gd name="connsiteY5" fmla="*/ 474785 h 527539"/>
              <a:gd name="connsiteX6" fmla="*/ 8616461 w 8616461"/>
              <a:gd name="connsiteY6" fmla="*/ 527539 h 527539"/>
              <a:gd name="connsiteX0" fmla="*/ 0 w 8616461"/>
              <a:gd name="connsiteY0" fmla="*/ 0 h 527539"/>
              <a:gd name="connsiteX1" fmla="*/ 70338 w 8616461"/>
              <a:gd name="connsiteY1" fmla="*/ 8793 h 527539"/>
              <a:gd name="connsiteX2" fmla="*/ 1978269 w 8616461"/>
              <a:gd name="connsiteY2" fmla="*/ 131885 h 527539"/>
              <a:gd name="connsiteX3" fmla="*/ 4088423 w 8616461"/>
              <a:gd name="connsiteY3" fmla="*/ 281354 h 527539"/>
              <a:gd name="connsiteX4" fmla="*/ 6286500 w 8616461"/>
              <a:gd name="connsiteY4" fmla="*/ 509954 h 527539"/>
              <a:gd name="connsiteX5" fmla="*/ 6289431 w 8616461"/>
              <a:gd name="connsiteY5" fmla="*/ 474785 h 527539"/>
              <a:gd name="connsiteX6" fmla="*/ 8616461 w 8616461"/>
              <a:gd name="connsiteY6" fmla="*/ 527539 h 527539"/>
              <a:gd name="connsiteX0" fmla="*/ 0 w 8616461"/>
              <a:gd name="connsiteY0" fmla="*/ 0 h 527539"/>
              <a:gd name="connsiteX1" fmla="*/ 70338 w 8616461"/>
              <a:gd name="connsiteY1" fmla="*/ 8793 h 527539"/>
              <a:gd name="connsiteX2" fmla="*/ 1978269 w 8616461"/>
              <a:gd name="connsiteY2" fmla="*/ 131885 h 527539"/>
              <a:gd name="connsiteX3" fmla="*/ 4088423 w 8616461"/>
              <a:gd name="connsiteY3" fmla="*/ 281354 h 527539"/>
              <a:gd name="connsiteX4" fmla="*/ 6289431 w 8616461"/>
              <a:gd name="connsiteY4" fmla="*/ 474785 h 527539"/>
              <a:gd name="connsiteX5" fmla="*/ 8616461 w 8616461"/>
              <a:gd name="connsiteY5" fmla="*/ 527539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6461" h="527539">
                <a:moveTo>
                  <a:pt x="0" y="0"/>
                </a:moveTo>
                <a:lnTo>
                  <a:pt x="70338" y="8793"/>
                </a:lnTo>
                <a:lnTo>
                  <a:pt x="1978269" y="131885"/>
                </a:lnTo>
                <a:lnTo>
                  <a:pt x="4088423" y="281354"/>
                </a:lnTo>
                <a:cubicBezTo>
                  <a:pt x="4806950" y="338504"/>
                  <a:pt x="5534758" y="433754"/>
                  <a:pt x="6289431" y="474785"/>
                </a:cubicBezTo>
                <a:cubicBezTo>
                  <a:pt x="6677758" y="477716"/>
                  <a:pt x="8233019" y="523143"/>
                  <a:pt x="8616461" y="527539"/>
                </a:cubicBezTo>
              </a:path>
            </a:pathLst>
          </a:cu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4" name="Right Arrow 3"/>
          <p:cNvSpPr/>
          <p:nvPr/>
        </p:nvSpPr>
        <p:spPr>
          <a:xfrm rot="279838">
            <a:off x="1995488" y="941388"/>
            <a:ext cx="533400" cy="161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ight Arrow 4"/>
          <p:cNvSpPr/>
          <p:nvPr/>
        </p:nvSpPr>
        <p:spPr>
          <a:xfrm rot="279838">
            <a:off x="5729288" y="1268413"/>
            <a:ext cx="382587"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365" name="TextBox 5"/>
          <p:cNvSpPr txBox="1">
            <a:spLocks noChangeArrowheads="1"/>
          </p:cNvSpPr>
          <p:nvPr/>
        </p:nvSpPr>
        <p:spPr bwMode="auto">
          <a:xfrm>
            <a:off x="7048500" y="1181100"/>
            <a:ext cx="352425" cy="523875"/>
          </a:xfrm>
          <a:prstGeom prst="rect">
            <a:avLst/>
          </a:prstGeom>
          <a:noFill/>
          <a:ln w="9525">
            <a:noFill/>
            <a:miter lim="800000"/>
            <a:headEnd/>
            <a:tailEnd/>
          </a:ln>
        </p:spPr>
        <p:txBody>
          <a:bodyPr wrap="none">
            <a:spAutoFit/>
          </a:bodyPr>
          <a:lstStyle/>
          <a:p>
            <a:r>
              <a:rPr lang="en-US" sz="2800" b="1">
                <a:latin typeface="Calibri" pitchFamily="34" charset="0"/>
              </a:rPr>
              <a:t>?</a:t>
            </a:r>
          </a:p>
        </p:txBody>
      </p:sp>
      <p:cxnSp>
        <p:nvCxnSpPr>
          <p:cNvPr id="8" name="Straight Connector 7"/>
          <p:cNvCxnSpPr>
            <a:stCxn id="3" idx="5"/>
          </p:cNvCxnSpPr>
          <p:nvPr/>
        </p:nvCxnSpPr>
        <p:spPr>
          <a:xfrm flipH="1" flipV="1">
            <a:off x="4962525" y="1044575"/>
            <a:ext cx="3890963" cy="222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Left Brace 11"/>
          <p:cNvSpPr/>
          <p:nvPr/>
        </p:nvSpPr>
        <p:spPr>
          <a:xfrm rot="5700000">
            <a:off x="6615113" y="123825"/>
            <a:ext cx="152400" cy="14097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5368" name="TextBox 12"/>
          <p:cNvSpPr txBox="1">
            <a:spLocks noChangeArrowheads="1"/>
          </p:cNvSpPr>
          <p:nvPr/>
        </p:nvSpPr>
        <p:spPr bwMode="auto">
          <a:xfrm rot="355372">
            <a:off x="6115050" y="539750"/>
            <a:ext cx="1219200" cy="276225"/>
          </a:xfrm>
          <a:prstGeom prst="rect">
            <a:avLst/>
          </a:prstGeom>
          <a:noFill/>
          <a:ln w="9525">
            <a:noFill/>
            <a:miter lim="800000"/>
            <a:headEnd/>
            <a:tailEnd/>
          </a:ln>
        </p:spPr>
        <p:txBody>
          <a:bodyPr wrap="none">
            <a:spAutoFit/>
          </a:bodyPr>
          <a:lstStyle/>
          <a:p>
            <a:r>
              <a:rPr lang="en-US" sz="1200">
                <a:latin typeface="Calibri" pitchFamily="34" charset="0"/>
              </a:rPr>
              <a:t>Backwater curve</a:t>
            </a:r>
          </a:p>
        </p:txBody>
      </p:sp>
      <p:sp>
        <p:nvSpPr>
          <p:cNvPr id="15369" name="TextBox 13"/>
          <p:cNvSpPr txBox="1">
            <a:spLocks noChangeArrowheads="1"/>
          </p:cNvSpPr>
          <p:nvPr/>
        </p:nvSpPr>
        <p:spPr bwMode="auto">
          <a:xfrm>
            <a:off x="7966075" y="830263"/>
            <a:ext cx="806450" cy="277812"/>
          </a:xfrm>
          <a:prstGeom prst="rect">
            <a:avLst/>
          </a:prstGeom>
          <a:noFill/>
          <a:ln w="9525">
            <a:noFill/>
            <a:miter lim="800000"/>
            <a:headEnd/>
            <a:tailEnd/>
          </a:ln>
        </p:spPr>
        <p:txBody>
          <a:bodyPr wrap="none">
            <a:spAutoFit/>
          </a:bodyPr>
          <a:lstStyle/>
          <a:p>
            <a:r>
              <a:rPr lang="en-US" sz="1200">
                <a:latin typeface="Calibri" pitchFamily="34" charset="0"/>
              </a:rPr>
              <a:t>Base level</a:t>
            </a:r>
          </a:p>
        </p:txBody>
      </p:sp>
      <p:sp>
        <p:nvSpPr>
          <p:cNvPr id="15370" name="TextBox 14"/>
          <p:cNvSpPr txBox="1">
            <a:spLocks noChangeArrowheads="1"/>
          </p:cNvSpPr>
          <p:nvPr/>
        </p:nvSpPr>
        <p:spPr bwMode="auto">
          <a:xfrm>
            <a:off x="838200" y="811213"/>
            <a:ext cx="615950" cy="369887"/>
          </a:xfrm>
          <a:prstGeom prst="rect">
            <a:avLst/>
          </a:prstGeom>
          <a:noFill/>
          <a:ln w="9525">
            <a:noFill/>
            <a:miter lim="800000"/>
            <a:headEnd/>
            <a:tailEnd/>
          </a:ln>
        </p:spPr>
        <p:txBody>
          <a:bodyPr wrap="none">
            <a:spAutoFit/>
          </a:bodyPr>
          <a:lstStyle/>
          <a:p>
            <a:r>
              <a:rPr lang="en-US">
                <a:latin typeface="Calibri" pitchFamily="34" charset="0"/>
              </a:rPr>
              <a:t>river</a:t>
            </a:r>
          </a:p>
        </p:txBody>
      </p:sp>
      <p:sp>
        <p:nvSpPr>
          <p:cNvPr id="15371" name="TextBox 15"/>
          <p:cNvSpPr txBox="1">
            <a:spLocks noChangeArrowheads="1"/>
          </p:cNvSpPr>
          <p:nvPr/>
        </p:nvSpPr>
        <p:spPr bwMode="auto">
          <a:xfrm>
            <a:off x="8369300" y="1520825"/>
            <a:ext cx="750888" cy="368300"/>
          </a:xfrm>
          <a:prstGeom prst="rect">
            <a:avLst/>
          </a:prstGeom>
          <a:noFill/>
          <a:ln w="9525">
            <a:noFill/>
            <a:miter lim="800000"/>
            <a:headEnd/>
            <a:tailEnd/>
          </a:ln>
        </p:spPr>
        <p:txBody>
          <a:bodyPr wrap="none">
            <a:spAutoFit/>
          </a:bodyPr>
          <a:lstStyle/>
          <a:p>
            <a:r>
              <a:rPr lang="en-US">
                <a:latin typeface="Calibri" pitchFamily="34" charset="0"/>
              </a:rPr>
              <a:t>ocean</a:t>
            </a:r>
          </a:p>
        </p:txBody>
      </p:sp>
      <p:sp>
        <p:nvSpPr>
          <p:cNvPr id="15372" name="TextBox 16"/>
          <p:cNvSpPr txBox="1">
            <a:spLocks noChangeArrowheads="1"/>
          </p:cNvSpPr>
          <p:nvPr/>
        </p:nvSpPr>
        <p:spPr bwMode="auto">
          <a:xfrm>
            <a:off x="1371600" y="2438400"/>
            <a:ext cx="3887788" cy="369888"/>
          </a:xfrm>
          <a:prstGeom prst="rect">
            <a:avLst/>
          </a:prstGeom>
          <a:noFill/>
          <a:ln w="9525">
            <a:noFill/>
            <a:miter lim="800000"/>
            <a:headEnd/>
            <a:tailEnd/>
          </a:ln>
        </p:spPr>
        <p:txBody>
          <a:bodyPr wrap="none">
            <a:spAutoFit/>
          </a:bodyPr>
          <a:lstStyle/>
          <a:p>
            <a:r>
              <a:rPr lang="en-US">
                <a:latin typeface="Calibri" pitchFamily="34" charset="0"/>
              </a:rPr>
              <a:t>Hydrodynamic “equilibrium”:  Q</a:t>
            </a:r>
            <a:r>
              <a:rPr lang="en-US" baseline="-25000">
                <a:latin typeface="Calibri" pitchFamily="34" charset="0"/>
              </a:rPr>
              <a:t>in</a:t>
            </a:r>
            <a:r>
              <a:rPr lang="en-US">
                <a:latin typeface="Calibri" pitchFamily="34" charset="0"/>
              </a:rPr>
              <a:t> = Q</a:t>
            </a:r>
            <a:r>
              <a:rPr lang="en-US" baseline="-25000">
                <a:latin typeface="Calibri" pitchFamily="34" charset="0"/>
              </a:rPr>
              <a:t>out</a:t>
            </a:r>
            <a:endParaRPr lang="en-US">
              <a:latin typeface="Calibri" pitchFamily="34" charset="0"/>
            </a:endParaRPr>
          </a:p>
        </p:txBody>
      </p:sp>
      <p:sp>
        <p:nvSpPr>
          <p:cNvPr id="15373" name="TextBox 17"/>
          <p:cNvSpPr txBox="1">
            <a:spLocks noChangeArrowheads="1"/>
          </p:cNvSpPr>
          <p:nvPr/>
        </p:nvSpPr>
        <p:spPr bwMode="auto">
          <a:xfrm>
            <a:off x="1371600" y="3048000"/>
            <a:ext cx="4418013" cy="369888"/>
          </a:xfrm>
          <a:prstGeom prst="rect">
            <a:avLst/>
          </a:prstGeom>
          <a:noFill/>
          <a:ln w="9525">
            <a:noFill/>
            <a:miter lim="800000"/>
            <a:headEnd/>
            <a:tailEnd/>
          </a:ln>
        </p:spPr>
        <p:txBody>
          <a:bodyPr wrap="none">
            <a:spAutoFit/>
          </a:bodyPr>
          <a:lstStyle/>
          <a:p>
            <a:r>
              <a:rPr lang="en-US">
                <a:latin typeface="Calibri" pitchFamily="34" charset="0"/>
              </a:rPr>
              <a:t>Morphological “equilibrium”:  (QC)</a:t>
            </a:r>
            <a:r>
              <a:rPr lang="en-US" baseline="-25000">
                <a:latin typeface="Calibri" pitchFamily="34" charset="0"/>
              </a:rPr>
              <a:t>in</a:t>
            </a:r>
            <a:r>
              <a:rPr lang="en-US">
                <a:latin typeface="Calibri" pitchFamily="34" charset="0"/>
              </a:rPr>
              <a:t> = (QC)</a:t>
            </a:r>
            <a:r>
              <a:rPr lang="en-US" baseline="-25000">
                <a:latin typeface="Calibri" pitchFamily="34" charset="0"/>
              </a:rPr>
              <a:t>out</a:t>
            </a:r>
            <a:endParaRPr lang="en-US">
              <a:latin typeface="Calibri" pitchFamily="34" charset="0"/>
            </a:endParaRPr>
          </a:p>
        </p:txBody>
      </p:sp>
      <p:sp>
        <p:nvSpPr>
          <p:cNvPr id="15374" name="TextBox 18"/>
          <p:cNvSpPr txBox="1">
            <a:spLocks noChangeArrowheads="1"/>
          </p:cNvSpPr>
          <p:nvPr/>
        </p:nvSpPr>
        <p:spPr bwMode="auto">
          <a:xfrm>
            <a:off x="1454150" y="3733800"/>
            <a:ext cx="4311650" cy="646113"/>
          </a:xfrm>
          <a:prstGeom prst="rect">
            <a:avLst/>
          </a:prstGeom>
          <a:noFill/>
          <a:ln w="9525">
            <a:noFill/>
            <a:miter lim="800000"/>
            <a:headEnd/>
            <a:tailEnd/>
          </a:ln>
        </p:spPr>
        <p:txBody>
          <a:bodyPr wrap="none">
            <a:spAutoFit/>
          </a:bodyPr>
          <a:lstStyle/>
          <a:p>
            <a:r>
              <a:rPr lang="en-US">
                <a:latin typeface="Calibri" pitchFamily="34" charset="0"/>
              </a:rPr>
              <a:t>Q is volume flux of water (e.g., m</a:t>
            </a:r>
            <a:r>
              <a:rPr lang="en-US" baseline="30000">
                <a:latin typeface="Calibri" pitchFamily="34" charset="0"/>
              </a:rPr>
              <a:t>3</a:t>
            </a:r>
            <a:r>
              <a:rPr lang="en-US">
                <a:latin typeface="Calibri" pitchFamily="34" charset="0"/>
              </a:rPr>
              <a:t>/s)</a:t>
            </a:r>
          </a:p>
          <a:p>
            <a:r>
              <a:rPr lang="en-US">
                <a:latin typeface="Calibri" pitchFamily="34" charset="0"/>
              </a:rPr>
              <a:t>C is concentration of sediment (e.g., kg/m</a:t>
            </a:r>
            <a:r>
              <a:rPr lang="en-US" baseline="30000">
                <a:latin typeface="Calibri" pitchFamily="34" charset="0"/>
              </a:rPr>
              <a:t>3</a:t>
            </a:r>
            <a:r>
              <a:rPr lang="en-US">
                <a:latin typeface="Calibri"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C:\rocky\powerpoint\estuary.jpg"/>
          <p:cNvPicPr>
            <a:picLocks noChangeAspect="1" noChangeArrowheads="1"/>
          </p:cNvPicPr>
          <p:nvPr/>
        </p:nvPicPr>
        <p:blipFill>
          <a:blip r:embed="rId3"/>
          <a:srcRect l="3209" t="7031" b="7031"/>
          <a:stretch>
            <a:fillRect/>
          </a:stretch>
        </p:blipFill>
        <p:spPr bwMode="auto">
          <a:xfrm>
            <a:off x="-112713" y="1803400"/>
            <a:ext cx="9821863" cy="39814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2"/>
          <a:srcRect/>
          <a:stretch>
            <a:fillRect/>
          </a:stretch>
        </p:blipFill>
        <p:spPr bwMode="auto">
          <a:xfrm>
            <a:off x="0" y="152400"/>
            <a:ext cx="6648450" cy="3409950"/>
          </a:xfrm>
          <a:prstGeom prst="rect">
            <a:avLst/>
          </a:prstGeom>
          <a:noFill/>
          <a:ln w="9525">
            <a:noFill/>
            <a:miter lim="800000"/>
            <a:headEnd/>
            <a:tailEnd/>
          </a:ln>
        </p:spPr>
      </p:pic>
      <p:pic>
        <p:nvPicPr>
          <p:cNvPr id="15362" name="Picture 2" descr="mudslide on deck"/>
          <p:cNvPicPr>
            <a:picLocks noChangeAspect="1" noChangeArrowheads="1"/>
          </p:cNvPicPr>
          <p:nvPr/>
        </p:nvPicPr>
        <p:blipFill>
          <a:blip r:embed="rId3"/>
          <a:srcRect/>
          <a:stretch>
            <a:fillRect/>
          </a:stretch>
        </p:blipFill>
        <p:spPr bwMode="auto">
          <a:xfrm>
            <a:off x="6013450" y="1143000"/>
            <a:ext cx="3133725" cy="2089150"/>
          </a:xfrm>
          <a:prstGeom prst="rect">
            <a:avLst/>
          </a:prstGeom>
          <a:noFill/>
          <a:effectLst>
            <a:outerShdw dist="53882" dir="2700000" algn="ctr" rotWithShape="0">
              <a:srgbClr val="545454"/>
            </a:outerShdw>
          </a:effectLst>
          <a:extLst>
            <a:ext uri="{909E8E84-426E-40DD-AFC4-6F175D3DCCD1}"/>
          </a:extLst>
        </p:spPr>
      </p:pic>
      <p:pic>
        <p:nvPicPr>
          <p:cNvPr id="39939" name="Picture 3"/>
          <p:cNvPicPr>
            <a:picLocks noChangeAspect="1" noChangeArrowheads="1"/>
          </p:cNvPicPr>
          <p:nvPr/>
        </p:nvPicPr>
        <p:blipFill>
          <a:blip r:embed="rId4"/>
          <a:srcRect/>
          <a:stretch>
            <a:fillRect/>
          </a:stretch>
        </p:blipFill>
        <p:spPr bwMode="auto">
          <a:xfrm>
            <a:off x="295275" y="3678238"/>
            <a:ext cx="6057900" cy="2724150"/>
          </a:xfrm>
          <a:prstGeom prst="rect">
            <a:avLst/>
          </a:prstGeom>
          <a:noFill/>
          <a:ln w="9525">
            <a:noFill/>
            <a:miter lim="800000"/>
            <a:headEnd/>
            <a:tailEnd/>
          </a:ln>
        </p:spPr>
      </p:pic>
      <p:sp>
        <p:nvSpPr>
          <p:cNvPr id="39940" name="TextBox 1"/>
          <p:cNvSpPr txBox="1">
            <a:spLocks noChangeArrowheads="1"/>
          </p:cNvSpPr>
          <p:nvPr/>
        </p:nvSpPr>
        <p:spPr bwMode="auto">
          <a:xfrm>
            <a:off x="6470650" y="3962400"/>
            <a:ext cx="2225675" cy="1200150"/>
          </a:xfrm>
          <a:prstGeom prst="rect">
            <a:avLst/>
          </a:prstGeom>
          <a:noFill/>
          <a:ln w="9525">
            <a:noFill/>
            <a:miter lim="800000"/>
            <a:headEnd/>
            <a:tailEnd/>
          </a:ln>
        </p:spPr>
        <p:txBody>
          <a:bodyPr wrap="none">
            <a:spAutoFit/>
          </a:bodyPr>
          <a:lstStyle/>
          <a:p>
            <a:r>
              <a:rPr lang="en-US">
                <a:latin typeface="Calibri" pitchFamily="34" charset="0"/>
              </a:rPr>
              <a:t>Kineke et al., 1996: </a:t>
            </a:r>
          </a:p>
          <a:p>
            <a:r>
              <a:rPr lang="en-US">
                <a:latin typeface="Calibri" pitchFamily="34" charset="0"/>
              </a:rPr>
              <a:t>Fluid-mud processes</a:t>
            </a:r>
          </a:p>
          <a:p>
            <a:r>
              <a:rPr lang="en-US">
                <a:latin typeface="Calibri" pitchFamily="34" charset="0"/>
              </a:rPr>
              <a:t>on the Amazon cont-</a:t>
            </a:r>
            <a:br>
              <a:rPr lang="en-US">
                <a:latin typeface="Calibri" pitchFamily="34" charset="0"/>
              </a:rPr>
            </a:br>
            <a:r>
              <a:rPr lang="en-US">
                <a:latin typeface="Calibri" pitchFamily="34" charset="0"/>
              </a:rPr>
              <a:t>inental shelf.  CSR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a:blip r:embed="rId2"/>
          <a:srcRect/>
          <a:stretch>
            <a:fillRect/>
          </a:stretch>
        </p:blipFill>
        <p:spPr bwMode="auto">
          <a:xfrm>
            <a:off x="166688" y="1590675"/>
            <a:ext cx="8810625" cy="36766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EelRiver"/>
          <p:cNvPicPr>
            <a:picLocks noChangeAspect="1" noChangeArrowheads="1"/>
          </p:cNvPicPr>
          <p:nvPr/>
        </p:nvPicPr>
        <p:blipFill>
          <a:blip r:embed="rId2"/>
          <a:srcRect r="12627"/>
          <a:stretch>
            <a:fillRect/>
          </a:stretch>
        </p:blipFill>
        <p:spPr bwMode="auto">
          <a:xfrm>
            <a:off x="-304800" y="0"/>
            <a:ext cx="9829800" cy="6983413"/>
          </a:xfrm>
          <a:prstGeom prst="rect">
            <a:avLst/>
          </a:prstGeom>
          <a:noFill/>
          <a:ln w="9525">
            <a:noFill/>
            <a:miter lim="800000"/>
            <a:headEnd/>
            <a:tailEnd/>
          </a:ln>
        </p:spPr>
      </p:pic>
      <p:pic>
        <p:nvPicPr>
          <p:cNvPr id="41986" name="Picture 2"/>
          <p:cNvPicPr>
            <a:picLocks noChangeAspect="1" noChangeArrowheads="1"/>
          </p:cNvPicPr>
          <p:nvPr/>
        </p:nvPicPr>
        <p:blipFill>
          <a:blip r:embed="rId3"/>
          <a:srcRect/>
          <a:stretch>
            <a:fillRect/>
          </a:stretch>
        </p:blipFill>
        <p:spPr bwMode="auto">
          <a:xfrm>
            <a:off x="6781800" y="3886200"/>
            <a:ext cx="2362200" cy="2600325"/>
          </a:xfrm>
          <a:prstGeom prst="rect">
            <a:avLst/>
          </a:prstGeom>
          <a:noFill/>
          <a:ln w="9525">
            <a:noFill/>
            <a:miter lim="800000"/>
            <a:headEnd/>
            <a:tailEnd/>
          </a:ln>
        </p:spPr>
      </p:pic>
      <p:sp>
        <p:nvSpPr>
          <p:cNvPr id="41987" name="TextBox 2"/>
          <p:cNvSpPr txBox="1">
            <a:spLocks noChangeArrowheads="1"/>
          </p:cNvSpPr>
          <p:nvPr/>
        </p:nvSpPr>
        <p:spPr bwMode="auto">
          <a:xfrm>
            <a:off x="1143000" y="2819400"/>
            <a:ext cx="2841625" cy="369888"/>
          </a:xfrm>
          <a:prstGeom prst="rect">
            <a:avLst/>
          </a:prstGeom>
          <a:noFill/>
          <a:ln w="9525">
            <a:noFill/>
            <a:miter lim="800000"/>
            <a:headEnd/>
            <a:tailEnd/>
          </a:ln>
        </p:spPr>
        <p:txBody>
          <a:bodyPr wrap="none">
            <a:spAutoFit/>
          </a:bodyPr>
          <a:lstStyle/>
          <a:p>
            <a:r>
              <a:rPr lang="en-US">
                <a:latin typeface="Calibri" pitchFamily="34" charset="0"/>
              </a:rPr>
              <a:t>Eel River plume during flood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E:\projects\eel\figures\shelf_proc.jpg"/>
          <p:cNvPicPr>
            <a:picLocks noChangeAspect="1" noChangeArrowheads="1"/>
          </p:cNvPicPr>
          <p:nvPr/>
        </p:nvPicPr>
        <p:blipFill>
          <a:blip r:embed="rId3"/>
          <a:srcRect l="8942"/>
          <a:stretch>
            <a:fillRect/>
          </a:stretch>
        </p:blipFill>
        <p:spPr bwMode="auto">
          <a:xfrm>
            <a:off x="0" y="0"/>
            <a:ext cx="9396413" cy="6897688"/>
          </a:xfrm>
          <a:prstGeom prst="rect">
            <a:avLst/>
          </a:prstGeom>
          <a:noFill/>
          <a:ln w="9525">
            <a:noFill/>
            <a:miter lim="800000"/>
            <a:headEnd/>
            <a:tailEnd/>
          </a:ln>
        </p:spPr>
      </p:pic>
      <p:sp>
        <p:nvSpPr>
          <p:cNvPr id="43010" name="Text Box 3"/>
          <p:cNvSpPr txBox="1">
            <a:spLocks noChangeArrowheads="1"/>
          </p:cNvSpPr>
          <p:nvPr/>
        </p:nvSpPr>
        <p:spPr bwMode="auto">
          <a:xfrm>
            <a:off x="7375525" y="2624138"/>
            <a:ext cx="808038" cy="457200"/>
          </a:xfrm>
          <a:prstGeom prst="rect">
            <a:avLst/>
          </a:prstGeom>
          <a:noFill/>
          <a:ln w="9525">
            <a:noFill/>
            <a:miter lim="800000"/>
            <a:headEnd/>
            <a:tailEnd/>
          </a:ln>
        </p:spPr>
        <p:txBody>
          <a:bodyPr wrap="none">
            <a:spAutoFit/>
          </a:bodyPr>
          <a:lstStyle/>
          <a:p>
            <a:r>
              <a:rPr lang="en-US">
                <a:latin typeface="Calibri" pitchFamily="34" charset="0"/>
              </a:rPr>
              <a:t>K-20</a:t>
            </a:r>
          </a:p>
        </p:txBody>
      </p:sp>
      <p:sp>
        <p:nvSpPr>
          <p:cNvPr id="43011" name="Rectangle 4"/>
          <p:cNvSpPr>
            <a:spLocks noChangeArrowheads="1"/>
          </p:cNvSpPr>
          <p:nvPr/>
        </p:nvSpPr>
        <p:spPr bwMode="auto">
          <a:xfrm>
            <a:off x="4038600" y="4495800"/>
            <a:ext cx="808038" cy="457200"/>
          </a:xfrm>
          <a:prstGeom prst="rect">
            <a:avLst/>
          </a:prstGeom>
          <a:noFill/>
          <a:ln w="9525">
            <a:noFill/>
            <a:miter lim="800000"/>
            <a:headEnd/>
            <a:tailEnd/>
          </a:ln>
        </p:spPr>
        <p:txBody>
          <a:bodyPr wrap="none">
            <a:spAutoFit/>
          </a:bodyPr>
          <a:lstStyle/>
          <a:p>
            <a:r>
              <a:rPr lang="en-US">
                <a:latin typeface="Calibri" pitchFamily="34" charset="0"/>
              </a:rPr>
              <a:t>K-60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6"/>
          <p:cNvGrpSpPr>
            <a:grpSpLocks/>
          </p:cNvGrpSpPr>
          <p:nvPr/>
        </p:nvGrpSpPr>
        <p:grpSpPr bwMode="auto">
          <a:xfrm>
            <a:off x="1676400" y="-152400"/>
            <a:ext cx="5334000" cy="7285038"/>
            <a:chOff x="2016" y="0"/>
            <a:chExt cx="2769" cy="3792"/>
          </a:xfrm>
        </p:grpSpPr>
        <p:pic>
          <p:nvPicPr>
            <p:cNvPr id="45058" name="Picture 2" descr="C:\My Documents\Presentations\Oceans00\dep_ckh_sm3.BMP"/>
            <p:cNvPicPr>
              <a:picLocks noChangeAspect="1" noChangeArrowheads="1"/>
            </p:cNvPicPr>
            <p:nvPr/>
          </p:nvPicPr>
          <p:blipFill>
            <a:blip r:embed="rId2"/>
            <a:srcRect l="29359" t="14682"/>
            <a:stretch>
              <a:fillRect/>
            </a:stretch>
          </p:blipFill>
          <p:spPr bwMode="auto">
            <a:xfrm>
              <a:off x="2016" y="0"/>
              <a:ext cx="2769" cy="3792"/>
            </a:xfrm>
            <a:prstGeom prst="rect">
              <a:avLst/>
            </a:prstGeom>
            <a:noFill/>
            <a:ln w="9525">
              <a:noFill/>
              <a:miter lim="800000"/>
              <a:headEnd/>
              <a:tailEnd/>
            </a:ln>
          </p:spPr>
        </p:pic>
        <p:sp>
          <p:nvSpPr>
            <p:cNvPr id="45059" name="Text Box 3"/>
            <p:cNvSpPr txBox="1">
              <a:spLocks noChangeArrowheads="1"/>
            </p:cNvSpPr>
            <p:nvPr/>
          </p:nvSpPr>
          <p:spPr bwMode="auto">
            <a:xfrm rot="-3300000">
              <a:off x="3122" y="1508"/>
              <a:ext cx="435" cy="237"/>
            </a:xfrm>
            <a:prstGeom prst="rect">
              <a:avLst/>
            </a:prstGeom>
            <a:noFill/>
            <a:ln w="9525">
              <a:noFill/>
              <a:miter lim="800000"/>
              <a:headEnd/>
              <a:tailEnd/>
            </a:ln>
          </p:spPr>
          <p:txBody>
            <a:bodyPr wrap="none">
              <a:spAutoFit/>
            </a:bodyPr>
            <a:lstStyle/>
            <a:p>
              <a:r>
                <a:rPr lang="en-US">
                  <a:latin typeface="Calibri" pitchFamily="34" charset="0"/>
                </a:rPr>
                <a:t>9</a:t>
              </a:r>
              <a:r>
                <a:rPr lang="en-US">
                  <a:latin typeface="Times New Roman" pitchFamily="18" charset="0"/>
                </a:rPr>
                <a:t> </a:t>
              </a:r>
              <a:r>
                <a:rPr lang="en-US">
                  <a:latin typeface="Calibri" pitchFamily="34" charset="0"/>
                </a:rPr>
                <a:t>cm</a:t>
              </a:r>
              <a:endParaRPr lang="en-US">
                <a:latin typeface="Times New Roman" pitchFamily="18" charset="0"/>
              </a:endParaRPr>
            </a:p>
          </p:txBody>
        </p:sp>
        <p:sp>
          <p:nvSpPr>
            <p:cNvPr id="45060" name="Rectangle 4"/>
            <p:cNvSpPr>
              <a:spLocks noChangeArrowheads="1"/>
            </p:cNvSpPr>
            <p:nvPr/>
          </p:nvSpPr>
          <p:spPr bwMode="auto">
            <a:xfrm>
              <a:off x="2812" y="1620"/>
              <a:ext cx="135" cy="238"/>
            </a:xfrm>
            <a:prstGeom prst="rect">
              <a:avLst/>
            </a:prstGeom>
            <a:noFill/>
            <a:ln w="9525">
              <a:noFill/>
              <a:miter lim="800000"/>
              <a:headEnd/>
              <a:tailEnd/>
            </a:ln>
          </p:spPr>
          <p:txBody>
            <a:bodyPr wrap="none">
              <a:spAutoFit/>
            </a:bodyPr>
            <a:lstStyle/>
            <a:p>
              <a:r>
                <a:rPr lang="en-US">
                  <a:latin typeface="Times New Roman" pitchFamily="18" charset="0"/>
                </a:rPr>
                <a:t> </a:t>
              </a:r>
            </a:p>
          </p:txBody>
        </p:sp>
        <p:sp>
          <p:nvSpPr>
            <p:cNvPr id="45061" name="Text Box 5"/>
            <p:cNvSpPr txBox="1">
              <a:spLocks noChangeArrowheads="1"/>
            </p:cNvSpPr>
            <p:nvPr/>
          </p:nvSpPr>
          <p:spPr bwMode="auto">
            <a:xfrm rot="-3300000">
              <a:off x="2536" y="2210"/>
              <a:ext cx="713" cy="206"/>
            </a:xfrm>
            <a:prstGeom prst="rect">
              <a:avLst/>
            </a:prstGeom>
            <a:noFill/>
            <a:ln w="9525">
              <a:noFill/>
              <a:miter lim="800000"/>
              <a:headEnd/>
              <a:tailEnd/>
            </a:ln>
          </p:spPr>
          <p:txBody>
            <a:bodyPr>
              <a:spAutoFit/>
            </a:bodyPr>
            <a:lstStyle/>
            <a:p>
              <a:r>
                <a:rPr lang="en-US" sz="2000">
                  <a:latin typeface="Calibri" pitchFamily="34" charset="0"/>
                </a:rPr>
                <a:t>&lt;1 cm</a:t>
              </a:r>
              <a:endParaRPr lang="en-US">
                <a:latin typeface="Times New Roman" pitchFamily="18" charset="0"/>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E:\usr\dgm\work\Fraser\Figures\Fraserlower.jpg"/>
          <p:cNvPicPr>
            <a:picLocks noChangeAspect="1" noChangeArrowheads="1"/>
          </p:cNvPicPr>
          <p:nvPr/>
        </p:nvPicPr>
        <p:blipFill>
          <a:blip r:embed="rId2"/>
          <a:srcRect t="2782" r="278" b="2782"/>
          <a:stretch>
            <a:fillRect/>
          </a:stretch>
        </p:blipFill>
        <p:spPr bwMode="auto">
          <a:xfrm>
            <a:off x="228600" y="1619250"/>
            <a:ext cx="8586788" cy="3255963"/>
          </a:xfrm>
          <a:prstGeom prst="rect">
            <a:avLst/>
          </a:prstGeom>
          <a:noFill/>
          <a:ln w="9525">
            <a:noFill/>
            <a:miter lim="800000"/>
            <a:headEnd/>
            <a:tailEnd/>
          </a:ln>
        </p:spPr>
      </p:pic>
      <p:sp>
        <p:nvSpPr>
          <p:cNvPr id="46082" name="Freeform 3"/>
          <p:cNvSpPr>
            <a:spLocks/>
          </p:cNvSpPr>
          <p:nvPr/>
        </p:nvSpPr>
        <p:spPr bwMode="auto">
          <a:xfrm>
            <a:off x="152400" y="1447800"/>
            <a:ext cx="4953000" cy="1752600"/>
          </a:xfrm>
          <a:custGeom>
            <a:avLst/>
            <a:gdLst>
              <a:gd name="T0" fmla="*/ 76200 w 3120"/>
              <a:gd name="T1" fmla="*/ 1752600 h 1104"/>
              <a:gd name="T2" fmla="*/ 0 w 3120"/>
              <a:gd name="T3" fmla="*/ 0 h 1104"/>
              <a:gd name="T4" fmla="*/ 4953000 w 3120"/>
              <a:gd name="T5" fmla="*/ 152400 h 1104"/>
              <a:gd name="T6" fmla="*/ 0 60000 65536"/>
              <a:gd name="T7" fmla="*/ 0 60000 65536"/>
              <a:gd name="T8" fmla="*/ 0 60000 65536"/>
              <a:gd name="T9" fmla="*/ 0 w 3120"/>
              <a:gd name="T10" fmla="*/ 0 h 1104"/>
              <a:gd name="T11" fmla="*/ 3120 w 3120"/>
              <a:gd name="T12" fmla="*/ 1104 h 1104"/>
            </a:gdLst>
            <a:ahLst/>
            <a:cxnLst>
              <a:cxn ang="T6">
                <a:pos x="T0" y="T1"/>
              </a:cxn>
              <a:cxn ang="T7">
                <a:pos x="T2" y="T3"/>
              </a:cxn>
              <a:cxn ang="T8">
                <a:pos x="T4" y="T5"/>
              </a:cxn>
            </a:cxnLst>
            <a:rect l="T9" t="T10" r="T11" b="T12"/>
            <a:pathLst>
              <a:path w="3120" h="1104">
                <a:moveTo>
                  <a:pt x="48" y="1104"/>
                </a:moveTo>
                <a:lnTo>
                  <a:pt x="0" y="0"/>
                </a:lnTo>
                <a:lnTo>
                  <a:pt x="3120" y="96"/>
                </a:lnTo>
              </a:path>
            </a:pathLst>
          </a:custGeom>
          <a:solidFill>
            <a:schemeClr val="tx2"/>
          </a:solidFill>
          <a:ln w="9525">
            <a:solidFill>
              <a:schemeClr val="tx1"/>
            </a:solidFill>
            <a:round/>
            <a:headEnd/>
            <a:tailEnd/>
          </a:ln>
        </p:spPr>
        <p:txBody>
          <a:bodyPr wrap="none" anchor="ctr"/>
          <a:lstStyle/>
          <a:p>
            <a:endParaRPr lang="en-US"/>
          </a:p>
        </p:txBody>
      </p:sp>
      <p:sp>
        <p:nvSpPr>
          <p:cNvPr id="46083" name="Line 4"/>
          <p:cNvSpPr>
            <a:spLocks noChangeShapeType="1"/>
          </p:cNvSpPr>
          <p:nvPr/>
        </p:nvSpPr>
        <p:spPr bwMode="auto">
          <a:xfrm flipV="1">
            <a:off x="533400" y="3962400"/>
            <a:ext cx="304800" cy="152400"/>
          </a:xfrm>
          <a:prstGeom prst="line">
            <a:avLst/>
          </a:prstGeom>
          <a:noFill/>
          <a:ln w="25400">
            <a:solidFill>
              <a:srgbClr val="FF0000"/>
            </a:solidFill>
            <a:round/>
            <a:headEnd/>
            <a:tailEnd/>
          </a:ln>
        </p:spPr>
        <p:txBody>
          <a:bodyPr wrap="none" anchor="ctr"/>
          <a:lstStyle/>
          <a:p>
            <a:endParaRPr lang="en-US"/>
          </a:p>
        </p:txBody>
      </p:sp>
      <p:sp>
        <p:nvSpPr>
          <p:cNvPr id="46084" name="Text Box 5"/>
          <p:cNvSpPr txBox="1">
            <a:spLocks noChangeArrowheads="1"/>
          </p:cNvSpPr>
          <p:nvPr/>
        </p:nvSpPr>
        <p:spPr bwMode="auto">
          <a:xfrm>
            <a:off x="3260725" y="541338"/>
            <a:ext cx="2333625" cy="579437"/>
          </a:xfrm>
          <a:prstGeom prst="rect">
            <a:avLst/>
          </a:prstGeom>
          <a:noFill/>
          <a:ln w="9525">
            <a:noFill/>
            <a:miter lim="800000"/>
            <a:headEnd/>
            <a:tailEnd/>
          </a:ln>
        </p:spPr>
        <p:txBody>
          <a:bodyPr wrap="none">
            <a:spAutoFit/>
          </a:bodyPr>
          <a:lstStyle/>
          <a:p>
            <a:r>
              <a:rPr lang="en-US" sz="3200">
                <a:solidFill>
                  <a:schemeClr val="accent1"/>
                </a:solidFill>
                <a:latin typeface="Calibri" pitchFamily="34" charset="0"/>
              </a:rPr>
              <a:t>Fraser River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TEMP\onr_703f21.jpg"/>
          <p:cNvPicPr>
            <a:picLocks noChangeAspect="1" noChangeArrowheads="1"/>
          </p:cNvPicPr>
          <p:nvPr/>
        </p:nvPicPr>
        <p:blipFill>
          <a:blip r:embed="rId2"/>
          <a:srcRect l="6400" t="3658" r="6400" b="5486"/>
          <a:stretch>
            <a:fillRect/>
          </a:stretch>
        </p:blipFill>
        <p:spPr bwMode="auto">
          <a:xfrm>
            <a:off x="87313" y="114300"/>
            <a:ext cx="4864100" cy="6650038"/>
          </a:xfrm>
          <a:prstGeom prst="rect">
            <a:avLst/>
          </a:prstGeom>
          <a:noFill/>
          <a:ln w="9525">
            <a:noFill/>
            <a:miter lim="800000"/>
            <a:headEnd/>
            <a:tailEnd/>
          </a:ln>
        </p:spPr>
      </p:pic>
      <p:sp>
        <p:nvSpPr>
          <p:cNvPr id="47106" name="Text Box 3"/>
          <p:cNvSpPr txBox="1">
            <a:spLocks noChangeArrowheads="1"/>
          </p:cNvSpPr>
          <p:nvPr/>
        </p:nvSpPr>
        <p:spPr bwMode="auto">
          <a:xfrm>
            <a:off x="2738438" y="3386138"/>
            <a:ext cx="777875" cy="457200"/>
          </a:xfrm>
          <a:prstGeom prst="rect">
            <a:avLst/>
          </a:prstGeom>
          <a:noFill/>
          <a:ln w="9525">
            <a:noFill/>
            <a:miter lim="800000"/>
            <a:headEnd/>
            <a:tailEnd/>
          </a:ln>
        </p:spPr>
        <p:txBody>
          <a:bodyPr wrap="none">
            <a:spAutoFit/>
          </a:bodyPr>
          <a:lstStyle/>
          <a:p>
            <a:r>
              <a:rPr lang="en-US">
                <a:latin typeface="Calibri" pitchFamily="34" charset="0"/>
              </a:rPr>
              <a:t>mud</a:t>
            </a:r>
          </a:p>
        </p:txBody>
      </p:sp>
      <p:sp>
        <p:nvSpPr>
          <p:cNvPr id="47107" name="Text Box 4"/>
          <p:cNvSpPr txBox="1">
            <a:spLocks noChangeArrowheads="1"/>
          </p:cNvSpPr>
          <p:nvPr/>
        </p:nvSpPr>
        <p:spPr bwMode="auto">
          <a:xfrm>
            <a:off x="2963863" y="5157788"/>
            <a:ext cx="819150" cy="457200"/>
          </a:xfrm>
          <a:prstGeom prst="rect">
            <a:avLst/>
          </a:prstGeom>
          <a:noFill/>
          <a:ln w="9525">
            <a:noFill/>
            <a:miter lim="800000"/>
            <a:headEnd/>
            <a:tailEnd/>
          </a:ln>
        </p:spPr>
        <p:txBody>
          <a:bodyPr wrap="none">
            <a:spAutoFit/>
          </a:bodyPr>
          <a:lstStyle/>
          <a:p>
            <a:r>
              <a:rPr lang="en-US">
                <a:latin typeface="Calibri" pitchFamily="34" charset="0"/>
              </a:rPr>
              <a:t>sand</a:t>
            </a:r>
          </a:p>
        </p:txBody>
      </p:sp>
      <p:sp>
        <p:nvSpPr>
          <p:cNvPr id="47108" name="Text Box 5"/>
          <p:cNvSpPr txBox="1">
            <a:spLocks noChangeArrowheads="1"/>
          </p:cNvSpPr>
          <p:nvPr/>
        </p:nvSpPr>
        <p:spPr bwMode="auto">
          <a:xfrm>
            <a:off x="2738438" y="1100138"/>
            <a:ext cx="1196975" cy="457200"/>
          </a:xfrm>
          <a:prstGeom prst="rect">
            <a:avLst/>
          </a:prstGeom>
          <a:noFill/>
          <a:ln w="9525">
            <a:noFill/>
            <a:miter lim="800000"/>
            <a:headEnd/>
            <a:tailEnd/>
          </a:ln>
        </p:spPr>
        <p:txBody>
          <a:bodyPr wrap="none">
            <a:spAutoFit/>
          </a:bodyPr>
          <a:lstStyle/>
          <a:p>
            <a:r>
              <a:rPr lang="en-US">
                <a:latin typeface="Calibri" pitchFamily="34" charset="0"/>
              </a:rPr>
              <a:t>velocity</a:t>
            </a:r>
          </a:p>
        </p:txBody>
      </p:sp>
      <p:pic>
        <p:nvPicPr>
          <p:cNvPr id="47109" name="Picture 2"/>
          <p:cNvPicPr>
            <a:picLocks noChangeAspect="1" noChangeArrowheads="1"/>
          </p:cNvPicPr>
          <p:nvPr/>
        </p:nvPicPr>
        <p:blipFill>
          <a:blip r:embed="rId3"/>
          <a:srcRect l="3818" r="-1462"/>
          <a:stretch>
            <a:fillRect/>
          </a:stretch>
        </p:blipFill>
        <p:spPr bwMode="auto">
          <a:xfrm>
            <a:off x="5081588" y="539750"/>
            <a:ext cx="4073525" cy="5514975"/>
          </a:xfrm>
          <a:prstGeom prst="rect">
            <a:avLst/>
          </a:prstGeom>
          <a:noFill/>
          <a:ln w="9525">
            <a:noFill/>
            <a:miter lim="800000"/>
            <a:headEnd/>
            <a:tailEnd/>
          </a:ln>
        </p:spPr>
      </p:pic>
      <p:sp>
        <p:nvSpPr>
          <p:cNvPr id="47110" name="TextBox 1"/>
          <p:cNvSpPr txBox="1">
            <a:spLocks noChangeArrowheads="1"/>
          </p:cNvSpPr>
          <p:nvPr/>
        </p:nvSpPr>
        <p:spPr bwMode="auto">
          <a:xfrm>
            <a:off x="555625" y="1154113"/>
            <a:ext cx="1970088" cy="369887"/>
          </a:xfrm>
          <a:prstGeom prst="rect">
            <a:avLst/>
          </a:prstGeom>
          <a:noFill/>
          <a:ln w="9525">
            <a:noFill/>
            <a:miter lim="800000"/>
            <a:headEnd/>
            <a:tailEnd/>
          </a:ln>
        </p:spPr>
        <p:txBody>
          <a:bodyPr wrap="none">
            <a:spAutoFit/>
          </a:bodyPr>
          <a:lstStyle/>
          <a:p>
            <a:r>
              <a:rPr lang="en-US">
                <a:latin typeface="Calibri" pitchFamily="34" charset="0"/>
              </a:rPr>
              <a:t>Fraser River mouth</a:t>
            </a:r>
          </a:p>
        </p:txBody>
      </p:sp>
      <p:sp>
        <p:nvSpPr>
          <p:cNvPr id="47111" name="TextBox 7"/>
          <p:cNvSpPr txBox="1">
            <a:spLocks noChangeArrowheads="1"/>
          </p:cNvSpPr>
          <p:nvPr/>
        </p:nvSpPr>
        <p:spPr bwMode="auto">
          <a:xfrm>
            <a:off x="6019800" y="1211263"/>
            <a:ext cx="1989138" cy="369887"/>
          </a:xfrm>
          <a:prstGeom prst="rect">
            <a:avLst/>
          </a:prstGeom>
          <a:noFill/>
          <a:ln w="9525">
            <a:noFill/>
            <a:miter lim="800000"/>
            <a:headEnd/>
            <a:tailEnd/>
          </a:ln>
        </p:spPr>
        <p:txBody>
          <a:bodyPr wrap="none">
            <a:spAutoFit/>
          </a:bodyPr>
          <a:lstStyle/>
          <a:p>
            <a:r>
              <a:rPr lang="en-US">
                <a:latin typeface="Calibri" pitchFamily="34" charset="0"/>
              </a:rPr>
              <a:t>Congo River mouth</a:t>
            </a:r>
          </a:p>
        </p:txBody>
      </p:sp>
      <p:sp>
        <p:nvSpPr>
          <p:cNvPr id="3" name="Right Arrow 2"/>
          <p:cNvSpPr/>
          <p:nvPr/>
        </p:nvSpPr>
        <p:spPr>
          <a:xfrm rot="10800000">
            <a:off x="2479675" y="5614988"/>
            <a:ext cx="377825" cy="304800"/>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3" name="TextBox 3"/>
          <p:cNvSpPr txBox="1">
            <a:spLocks noChangeArrowheads="1"/>
          </p:cNvSpPr>
          <p:nvPr/>
        </p:nvSpPr>
        <p:spPr bwMode="auto">
          <a:xfrm>
            <a:off x="2635250" y="5580063"/>
            <a:ext cx="1177925" cy="646112"/>
          </a:xfrm>
          <a:prstGeom prst="rect">
            <a:avLst/>
          </a:prstGeom>
          <a:noFill/>
          <a:ln w="9525">
            <a:noFill/>
            <a:miter lim="800000"/>
            <a:headEnd/>
            <a:tailEnd/>
          </a:ln>
        </p:spPr>
        <p:txBody>
          <a:bodyPr wrap="none">
            <a:spAutoFit/>
          </a:bodyPr>
          <a:lstStyle/>
          <a:p>
            <a:pPr algn="r"/>
            <a:r>
              <a:rPr lang="en-US">
                <a:latin typeface="Calibri" pitchFamily="34" charset="0"/>
              </a:rPr>
              <a:t>growing</a:t>
            </a:r>
          </a:p>
          <a:p>
            <a:pPr algn="r"/>
            <a:r>
              <a:rPr lang="en-US">
                <a:latin typeface="Calibri" pitchFamily="34" charset="0"/>
              </a:rPr>
              <a:t>delta front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penobscot_ctd_map_2.png"/>
          <p:cNvPicPr>
            <a:picLocks noChangeAspect="1"/>
          </p:cNvPicPr>
          <p:nvPr/>
        </p:nvPicPr>
        <p:blipFill>
          <a:blip r:embed="rId2"/>
          <a:srcRect l="35001" t="8333" r="42500" b="11667"/>
          <a:stretch>
            <a:fillRect/>
          </a:stretch>
        </p:blipFill>
        <p:spPr bwMode="auto">
          <a:xfrm>
            <a:off x="228600" y="836613"/>
            <a:ext cx="2195513" cy="5851525"/>
          </a:xfrm>
          <a:prstGeom prst="rect">
            <a:avLst/>
          </a:prstGeom>
          <a:noFill/>
          <a:ln w="9525">
            <a:noFill/>
            <a:miter lim="800000"/>
            <a:headEnd/>
            <a:tailEnd/>
          </a:ln>
        </p:spPr>
      </p:pic>
      <p:sp>
        <p:nvSpPr>
          <p:cNvPr id="2" name="Rectangle 1"/>
          <p:cNvSpPr/>
          <p:nvPr/>
        </p:nvSpPr>
        <p:spPr>
          <a:xfrm>
            <a:off x="457200" y="3200400"/>
            <a:ext cx="13716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8131" name="Group 2"/>
          <p:cNvGrpSpPr>
            <a:grpSpLocks/>
          </p:cNvGrpSpPr>
          <p:nvPr/>
        </p:nvGrpSpPr>
        <p:grpSpPr bwMode="auto">
          <a:xfrm>
            <a:off x="3276600" y="228600"/>
            <a:ext cx="5534025" cy="4067175"/>
            <a:chOff x="2743200" y="923927"/>
            <a:chExt cx="5534025" cy="4067173"/>
          </a:xfrm>
        </p:grpSpPr>
        <p:pic>
          <p:nvPicPr>
            <p:cNvPr id="48138" name="Picture 4"/>
            <p:cNvPicPr>
              <a:picLocks noChangeAspect="1"/>
            </p:cNvPicPr>
            <p:nvPr/>
          </p:nvPicPr>
          <p:blipFill>
            <a:blip r:embed="rId3"/>
            <a:srcRect l="3366" t="25307" r="10786" b="58812"/>
            <a:stretch>
              <a:fillRect/>
            </a:stretch>
          </p:blipFill>
          <p:spPr bwMode="auto">
            <a:xfrm>
              <a:off x="2743200" y="923927"/>
              <a:ext cx="5457825" cy="1009650"/>
            </a:xfrm>
            <a:prstGeom prst="rect">
              <a:avLst/>
            </a:prstGeom>
            <a:noFill/>
            <a:ln w="9525">
              <a:noFill/>
              <a:miter lim="800000"/>
              <a:headEnd/>
              <a:tailEnd/>
            </a:ln>
          </p:spPr>
        </p:pic>
        <p:pic>
          <p:nvPicPr>
            <p:cNvPr id="48139" name="Picture 5"/>
            <p:cNvPicPr>
              <a:picLocks noChangeAspect="1"/>
            </p:cNvPicPr>
            <p:nvPr/>
          </p:nvPicPr>
          <p:blipFill>
            <a:blip r:embed="rId3"/>
            <a:srcRect l="4115" t="42059" r="10037" b="42059"/>
            <a:stretch>
              <a:fillRect/>
            </a:stretch>
          </p:blipFill>
          <p:spPr bwMode="auto">
            <a:xfrm>
              <a:off x="2781299" y="2971800"/>
              <a:ext cx="5457825" cy="1009650"/>
            </a:xfrm>
            <a:prstGeom prst="rect">
              <a:avLst/>
            </a:prstGeom>
            <a:noFill/>
            <a:ln w="9525">
              <a:noFill/>
              <a:miter lim="800000"/>
              <a:headEnd/>
              <a:tailEnd/>
            </a:ln>
          </p:spPr>
        </p:pic>
        <p:pic>
          <p:nvPicPr>
            <p:cNvPr id="48140" name="Picture 6"/>
            <p:cNvPicPr>
              <a:picLocks noChangeAspect="1"/>
            </p:cNvPicPr>
            <p:nvPr/>
          </p:nvPicPr>
          <p:blipFill>
            <a:blip r:embed="rId4"/>
            <a:srcRect l="10149" t="25002" r="9549" b="58517"/>
            <a:stretch>
              <a:fillRect/>
            </a:stretch>
          </p:blipFill>
          <p:spPr bwMode="auto">
            <a:xfrm>
              <a:off x="3171825" y="1914525"/>
              <a:ext cx="5105400" cy="1047750"/>
            </a:xfrm>
            <a:prstGeom prst="rect">
              <a:avLst/>
            </a:prstGeom>
            <a:noFill/>
            <a:ln w="9525">
              <a:noFill/>
              <a:miter lim="800000"/>
              <a:headEnd/>
              <a:tailEnd/>
            </a:ln>
          </p:spPr>
        </p:pic>
        <p:pic>
          <p:nvPicPr>
            <p:cNvPr id="48141" name="Picture 7"/>
            <p:cNvPicPr>
              <a:picLocks noChangeAspect="1"/>
            </p:cNvPicPr>
            <p:nvPr/>
          </p:nvPicPr>
          <p:blipFill>
            <a:blip r:embed="rId4"/>
            <a:srcRect l="9848" t="41124" r="9848" b="42395"/>
            <a:stretch>
              <a:fillRect/>
            </a:stretch>
          </p:blipFill>
          <p:spPr bwMode="auto">
            <a:xfrm>
              <a:off x="3142646" y="3943350"/>
              <a:ext cx="5105400" cy="1047750"/>
            </a:xfrm>
            <a:prstGeom prst="rect">
              <a:avLst/>
            </a:prstGeom>
            <a:noFill/>
            <a:ln w="9525">
              <a:noFill/>
              <a:miter lim="800000"/>
              <a:headEnd/>
              <a:tailEnd/>
            </a:ln>
          </p:spPr>
        </p:pic>
      </p:grpSp>
      <p:pic>
        <p:nvPicPr>
          <p:cNvPr id="48132" name="Picture 2"/>
          <p:cNvPicPr>
            <a:picLocks noChangeAspect="1" noChangeArrowheads="1"/>
          </p:cNvPicPr>
          <p:nvPr/>
        </p:nvPicPr>
        <p:blipFill>
          <a:blip r:embed="rId5"/>
          <a:srcRect/>
          <a:stretch>
            <a:fillRect/>
          </a:stretch>
        </p:blipFill>
        <p:spPr bwMode="auto">
          <a:xfrm>
            <a:off x="1728788" y="0"/>
            <a:ext cx="2100262" cy="3095625"/>
          </a:xfrm>
          <a:prstGeom prst="rect">
            <a:avLst/>
          </a:prstGeom>
          <a:noFill/>
          <a:ln w="9525">
            <a:noFill/>
            <a:miter lim="800000"/>
            <a:headEnd/>
            <a:tailEnd/>
          </a:ln>
        </p:spPr>
      </p:pic>
      <p:sp>
        <p:nvSpPr>
          <p:cNvPr id="10" name="Rectangle 9"/>
          <p:cNvSpPr/>
          <p:nvPr/>
        </p:nvSpPr>
        <p:spPr>
          <a:xfrm>
            <a:off x="2819400" y="1943100"/>
            <a:ext cx="58738" cy="166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8134" name="Picture 10"/>
          <p:cNvPicPr>
            <a:picLocks noChangeAspect="1"/>
          </p:cNvPicPr>
          <p:nvPr/>
        </p:nvPicPr>
        <p:blipFill>
          <a:blip r:embed="rId6"/>
          <a:srcRect l="32587" t="36179" r="19609" b="23338"/>
          <a:stretch>
            <a:fillRect/>
          </a:stretch>
        </p:blipFill>
        <p:spPr bwMode="auto">
          <a:xfrm>
            <a:off x="5715000" y="4495800"/>
            <a:ext cx="2341563" cy="1487488"/>
          </a:xfrm>
          <a:prstGeom prst="rect">
            <a:avLst/>
          </a:prstGeom>
          <a:noFill/>
          <a:ln w="9525">
            <a:noFill/>
            <a:miter lim="800000"/>
            <a:headEnd/>
            <a:tailEnd/>
          </a:ln>
        </p:spPr>
      </p:pic>
      <p:pic>
        <p:nvPicPr>
          <p:cNvPr id="48135" name="Picture 2"/>
          <p:cNvPicPr>
            <a:picLocks noChangeAspect="1" noChangeArrowheads="1"/>
          </p:cNvPicPr>
          <p:nvPr/>
        </p:nvPicPr>
        <p:blipFill>
          <a:blip r:embed="rId7"/>
          <a:srcRect/>
          <a:stretch>
            <a:fillRect/>
          </a:stretch>
        </p:blipFill>
        <p:spPr bwMode="auto">
          <a:xfrm>
            <a:off x="2105025" y="4554538"/>
            <a:ext cx="3200400" cy="2133600"/>
          </a:xfrm>
          <a:prstGeom prst="rect">
            <a:avLst/>
          </a:prstGeom>
          <a:noFill/>
          <a:ln w="9525">
            <a:noFill/>
            <a:miter lim="800000"/>
            <a:headEnd/>
            <a:tailEnd/>
          </a:ln>
        </p:spPr>
      </p:pic>
      <p:cxnSp>
        <p:nvCxnSpPr>
          <p:cNvPr id="13" name="Straight Connector 12"/>
          <p:cNvCxnSpPr/>
          <p:nvPr/>
        </p:nvCxnSpPr>
        <p:spPr>
          <a:xfrm>
            <a:off x="4343400" y="4724400"/>
            <a:ext cx="0" cy="1600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2514600" y="5410200"/>
            <a:ext cx="333375" cy="211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3"/>
          <p:cNvSpPr txBox="1">
            <a:spLocks noChangeArrowheads="1"/>
          </p:cNvSpPr>
          <p:nvPr/>
        </p:nvSpPr>
        <p:spPr bwMode="auto">
          <a:xfrm>
            <a:off x="4114800" y="381000"/>
            <a:ext cx="1066800" cy="369888"/>
          </a:xfrm>
          <a:prstGeom prst="rect">
            <a:avLst/>
          </a:prstGeom>
          <a:noFill/>
          <a:ln w="9525">
            <a:noFill/>
            <a:miter lim="800000"/>
            <a:headEnd/>
            <a:tailEnd/>
          </a:ln>
        </p:spPr>
        <p:txBody>
          <a:bodyPr wrap="none">
            <a:spAutoFit/>
          </a:bodyPr>
          <a:lstStyle/>
          <a:p>
            <a:r>
              <a:rPr lang="en-US">
                <a:latin typeface="Calibri" pitchFamily="34" charset="0"/>
              </a:rPr>
              <a:t>Key Ideas</a:t>
            </a:r>
          </a:p>
        </p:txBody>
      </p:sp>
      <p:sp>
        <p:nvSpPr>
          <p:cNvPr id="20" name="TextBox 19"/>
          <p:cNvSpPr txBox="1"/>
          <p:nvPr/>
        </p:nvSpPr>
        <p:spPr>
          <a:xfrm>
            <a:off x="990600" y="1187450"/>
            <a:ext cx="7723188" cy="2308225"/>
          </a:xfrm>
          <a:prstGeom prst="rect">
            <a:avLst/>
          </a:prstGeom>
          <a:noFill/>
        </p:spPr>
        <p:txBody>
          <a:bodyPr wrap="none">
            <a:spAutoFit/>
          </a:bodyPr>
          <a:lstStyle/>
          <a:p>
            <a:pPr marL="342900" indent="-342900" fontAlgn="auto">
              <a:spcBef>
                <a:spcPts val="0"/>
              </a:spcBef>
              <a:spcAft>
                <a:spcPts val="0"/>
              </a:spcAft>
              <a:buFontTx/>
              <a:buAutoNum type="arabicPeriod"/>
              <a:defRPr/>
            </a:pPr>
            <a:r>
              <a:rPr lang="en-US" dirty="0">
                <a:latin typeface="+mn-lt"/>
              </a:rPr>
              <a:t>Estuaries are the regions where freshwater river outflow runs into salt water.</a:t>
            </a:r>
          </a:p>
          <a:p>
            <a:pPr marL="342900" indent="-342900" fontAlgn="auto">
              <a:spcBef>
                <a:spcPts val="0"/>
              </a:spcBef>
              <a:spcAft>
                <a:spcPts val="0"/>
              </a:spcAft>
              <a:buFontTx/>
              <a:buAutoNum type="arabicPeriod"/>
              <a:defRPr/>
            </a:pPr>
            <a:r>
              <a:rPr lang="en-US" dirty="0">
                <a:latin typeface="+mn-lt"/>
              </a:rPr>
              <a:t>Estuaries all have roughly the same dynamics and structure, but </a:t>
            </a:r>
          </a:p>
          <a:p>
            <a:pPr marL="342900" indent="-342900" fontAlgn="auto">
              <a:spcBef>
                <a:spcPts val="0"/>
              </a:spcBef>
              <a:spcAft>
                <a:spcPts val="0"/>
              </a:spcAft>
              <a:buFontTx/>
              <a:buAutoNum type="arabicPeriod"/>
              <a:defRPr/>
            </a:pPr>
            <a:r>
              <a:rPr lang="en-US" dirty="0">
                <a:latin typeface="+mn-lt"/>
              </a:rPr>
              <a:t>Big rivers and flooding rivers push the estuary onto the continental shelf. </a:t>
            </a:r>
          </a:p>
          <a:p>
            <a:pPr marL="342900" indent="-342900" fontAlgn="auto">
              <a:spcBef>
                <a:spcPts val="0"/>
              </a:spcBef>
              <a:spcAft>
                <a:spcPts val="0"/>
              </a:spcAft>
              <a:buFontTx/>
              <a:buAutoNum type="arabicPeriod"/>
              <a:defRPr/>
            </a:pPr>
            <a:r>
              <a:rPr lang="en-US" dirty="0">
                <a:latin typeface="+mn-lt"/>
              </a:rPr>
              <a:t>The salt front traps sediment.</a:t>
            </a:r>
          </a:p>
          <a:p>
            <a:pPr marL="342900" indent="-342900" fontAlgn="auto">
              <a:spcBef>
                <a:spcPts val="0"/>
              </a:spcBef>
              <a:spcAft>
                <a:spcPts val="0"/>
              </a:spcAft>
              <a:buFontTx/>
              <a:buAutoNum type="arabicPeriod"/>
              <a:defRPr/>
            </a:pPr>
            <a:r>
              <a:rPr lang="en-US" dirty="0">
                <a:latin typeface="+mn-lt"/>
              </a:rPr>
              <a:t> </a:t>
            </a:r>
            <a:r>
              <a:rPr lang="en-US" dirty="0">
                <a:latin typeface="+mn-lt"/>
              </a:rPr>
              <a:t>The far-field transport of sediment depends on other processes, such as</a:t>
            </a:r>
          </a:p>
          <a:p>
            <a:pPr fontAlgn="auto">
              <a:spcBef>
                <a:spcPts val="0"/>
              </a:spcBef>
              <a:spcAft>
                <a:spcPts val="0"/>
              </a:spcAft>
              <a:defRPr/>
            </a:pPr>
            <a:r>
              <a:rPr lang="en-US" dirty="0">
                <a:latin typeface="+mn-lt"/>
              </a:rPr>
              <a:t> </a:t>
            </a:r>
            <a:r>
              <a:rPr lang="en-US" dirty="0">
                <a:latin typeface="+mn-lt"/>
              </a:rPr>
              <a:t>         -   coastal currents</a:t>
            </a:r>
          </a:p>
          <a:p>
            <a:pPr fontAlgn="auto">
              <a:spcBef>
                <a:spcPts val="0"/>
              </a:spcBef>
              <a:spcAft>
                <a:spcPts val="0"/>
              </a:spcAft>
              <a:defRPr/>
            </a:pPr>
            <a:r>
              <a:rPr lang="en-US" dirty="0">
                <a:latin typeface="+mn-lt"/>
              </a:rPr>
              <a:t> </a:t>
            </a:r>
            <a:r>
              <a:rPr lang="en-US" dirty="0">
                <a:latin typeface="+mn-lt"/>
              </a:rPr>
              <a:t>         -   wave-supported gravity currents</a:t>
            </a:r>
          </a:p>
          <a:p>
            <a:pPr fontAlgn="auto">
              <a:spcBef>
                <a:spcPts val="0"/>
              </a:spcBef>
              <a:spcAft>
                <a:spcPts val="0"/>
              </a:spcAft>
              <a:defRPr/>
            </a:pPr>
            <a:r>
              <a:rPr lang="en-US" dirty="0">
                <a:latin typeface="+mn-lt"/>
              </a:rPr>
              <a:t> </a:t>
            </a:r>
            <a:r>
              <a:rPr lang="en-US" dirty="0">
                <a:latin typeface="+mn-lt"/>
              </a:rPr>
              <a:t>         -   turbidity currents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geyer_farmer_fig3"/>
          <p:cNvPicPr>
            <a:picLocks noChangeAspect="1" noChangeArrowheads="1"/>
          </p:cNvPicPr>
          <p:nvPr/>
        </p:nvPicPr>
        <p:blipFill>
          <a:blip r:embed="rId2"/>
          <a:srcRect t="51219" r="1942" b="31335"/>
          <a:stretch>
            <a:fillRect/>
          </a:stretch>
        </p:blipFill>
        <p:spPr bwMode="auto">
          <a:xfrm>
            <a:off x="-152400" y="1350963"/>
            <a:ext cx="8013700" cy="2479675"/>
          </a:xfrm>
          <a:prstGeom prst="rect">
            <a:avLst/>
          </a:prstGeom>
          <a:noFill/>
          <a:ln w="9525">
            <a:noFill/>
            <a:miter lim="800000"/>
            <a:headEnd/>
            <a:tailEnd/>
          </a:ln>
        </p:spPr>
      </p:pic>
      <p:sp>
        <p:nvSpPr>
          <p:cNvPr id="9" name="Right Arrow 8"/>
          <p:cNvSpPr/>
          <p:nvPr/>
        </p:nvSpPr>
        <p:spPr>
          <a:xfrm>
            <a:off x="1295400" y="2136775"/>
            <a:ext cx="530225" cy="204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4648200" y="1931988"/>
            <a:ext cx="719138" cy="173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ight Arrow 11"/>
          <p:cNvSpPr/>
          <p:nvPr/>
        </p:nvSpPr>
        <p:spPr>
          <a:xfrm rot="10800000">
            <a:off x="4876800" y="2590800"/>
            <a:ext cx="228600" cy="1635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6389" name="Picture 12" descr="plot_sed_flux3_2.png"/>
          <p:cNvPicPr>
            <a:picLocks noChangeAspect="1"/>
          </p:cNvPicPr>
          <p:nvPr/>
        </p:nvPicPr>
        <p:blipFill>
          <a:blip r:embed="rId3"/>
          <a:srcRect l="14632" t="10683" r="56126" b="75526"/>
          <a:stretch>
            <a:fillRect/>
          </a:stretch>
        </p:blipFill>
        <p:spPr bwMode="auto">
          <a:xfrm>
            <a:off x="7315200" y="1619250"/>
            <a:ext cx="1616075" cy="3937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noChangeArrowheads="1"/>
          </p:cNvPicPr>
          <p:nvPr/>
        </p:nvPicPr>
        <p:blipFill>
          <a:blip r:embed="rId2"/>
          <a:srcRect l="24506" t="15344" r="3648" b="-1524"/>
          <a:stretch>
            <a:fillRect/>
          </a:stretch>
        </p:blipFill>
        <p:spPr bwMode="auto">
          <a:xfrm>
            <a:off x="1011238" y="76200"/>
            <a:ext cx="6870700" cy="7502525"/>
          </a:xfrm>
          <a:prstGeom prst="rect">
            <a:avLst/>
          </a:prstGeom>
          <a:noFill/>
          <a:ln w="9525">
            <a:noFill/>
            <a:miter lim="800000"/>
            <a:headEnd/>
            <a:tailEnd/>
          </a:ln>
        </p:spPr>
      </p:pic>
      <p:sp>
        <p:nvSpPr>
          <p:cNvPr id="2" name="Freeform 1"/>
          <p:cNvSpPr/>
          <p:nvPr/>
        </p:nvSpPr>
        <p:spPr>
          <a:xfrm>
            <a:off x="2987675" y="26988"/>
            <a:ext cx="4473575" cy="5407025"/>
          </a:xfrm>
          <a:custGeom>
            <a:avLst/>
            <a:gdLst>
              <a:gd name="connsiteX0" fmla="*/ 4466602 w 4466602"/>
              <a:gd name="connsiteY0" fmla="*/ 4413738 h 4413738"/>
              <a:gd name="connsiteX1" fmla="*/ 2101471 w 4466602"/>
              <a:gd name="connsiteY1" fmla="*/ 3077307 h 4413738"/>
              <a:gd name="connsiteX2" fmla="*/ 729871 w 4466602"/>
              <a:gd name="connsiteY2" fmla="*/ 2435469 h 4413738"/>
              <a:gd name="connsiteX3" fmla="*/ 193540 w 4466602"/>
              <a:gd name="connsiteY3" fmla="*/ 1652954 h 4413738"/>
              <a:gd name="connsiteX4" fmla="*/ 44071 w 4466602"/>
              <a:gd name="connsiteY4" fmla="*/ 1441938 h 4413738"/>
              <a:gd name="connsiteX5" fmla="*/ 109 w 4466602"/>
              <a:gd name="connsiteY5" fmla="*/ 1257300 h 4413738"/>
              <a:gd name="connsiteX6" fmla="*/ 52863 w 4466602"/>
              <a:gd name="connsiteY6" fmla="*/ 949569 h 4413738"/>
              <a:gd name="connsiteX7" fmla="*/ 211125 w 4466602"/>
              <a:gd name="connsiteY7" fmla="*/ 624254 h 4413738"/>
              <a:gd name="connsiteX8" fmla="*/ 263879 w 4466602"/>
              <a:gd name="connsiteY8" fmla="*/ 0 h 4413738"/>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198195 w 4466602"/>
              <a:gd name="connsiteY8" fmla="*/ 0 h 5608629"/>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70448 w 4466602"/>
              <a:gd name="connsiteY8" fmla="*/ 825615 h 5608629"/>
              <a:gd name="connsiteX9" fmla="*/ 198195 w 4466602"/>
              <a:gd name="connsiteY9" fmla="*/ 0 h 5608629"/>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70448 w 4466602"/>
              <a:gd name="connsiteY8" fmla="*/ 825615 h 5608629"/>
              <a:gd name="connsiteX9" fmla="*/ 246294 w 4466602"/>
              <a:gd name="connsiteY9" fmla="*/ 517884 h 5608629"/>
              <a:gd name="connsiteX10" fmla="*/ 198195 w 4466602"/>
              <a:gd name="connsiteY10" fmla="*/ 0 h 5608629"/>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237502 w 4466602"/>
              <a:gd name="connsiteY8" fmla="*/ 1071799 h 5608629"/>
              <a:gd name="connsiteX9" fmla="*/ 70448 w 4466602"/>
              <a:gd name="connsiteY9" fmla="*/ 825615 h 5608629"/>
              <a:gd name="connsiteX10" fmla="*/ 246294 w 4466602"/>
              <a:gd name="connsiteY10" fmla="*/ 517884 h 5608629"/>
              <a:gd name="connsiteX11" fmla="*/ 198195 w 4466602"/>
              <a:gd name="connsiteY11" fmla="*/ 0 h 5608629"/>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237502 w 4466602"/>
              <a:gd name="connsiteY8" fmla="*/ 1071799 h 5608629"/>
              <a:gd name="connsiteX9" fmla="*/ 70448 w 4466602"/>
              <a:gd name="connsiteY9" fmla="*/ 825615 h 5608629"/>
              <a:gd name="connsiteX10" fmla="*/ 26486 w 4466602"/>
              <a:gd name="connsiteY10" fmla="*/ 491507 h 5608629"/>
              <a:gd name="connsiteX11" fmla="*/ 198195 w 4466602"/>
              <a:gd name="connsiteY11" fmla="*/ 0 h 5608629"/>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202333 w 4466602"/>
              <a:gd name="connsiteY8" fmla="*/ 1089384 h 5608629"/>
              <a:gd name="connsiteX9" fmla="*/ 70448 w 4466602"/>
              <a:gd name="connsiteY9" fmla="*/ 825615 h 5608629"/>
              <a:gd name="connsiteX10" fmla="*/ 26486 w 4466602"/>
              <a:gd name="connsiteY10" fmla="*/ 491507 h 5608629"/>
              <a:gd name="connsiteX11" fmla="*/ 198195 w 4466602"/>
              <a:gd name="connsiteY11" fmla="*/ 0 h 5608629"/>
              <a:gd name="connsiteX0" fmla="*/ 4466602 w 4466602"/>
              <a:gd name="connsiteY0" fmla="*/ 5608629 h 5608629"/>
              <a:gd name="connsiteX1" fmla="*/ 2101471 w 4466602"/>
              <a:gd name="connsiteY1" fmla="*/ 4272198 h 5608629"/>
              <a:gd name="connsiteX2" fmla="*/ 729871 w 4466602"/>
              <a:gd name="connsiteY2" fmla="*/ 3630360 h 5608629"/>
              <a:gd name="connsiteX3" fmla="*/ 193540 w 4466602"/>
              <a:gd name="connsiteY3" fmla="*/ 2847845 h 5608629"/>
              <a:gd name="connsiteX4" fmla="*/ 44071 w 4466602"/>
              <a:gd name="connsiteY4" fmla="*/ 2636829 h 5608629"/>
              <a:gd name="connsiteX5" fmla="*/ 109 w 4466602"/>
              <a:gd name="connsiteY5" fmla="*/ 2452191 h 5608629"/>
              <a:gd name="connsiteX6" fmla="*/ 52863 w 4466602"/>
              <a:gd name="connsiteY6" fmla="*/ 2144460 h 5608629"/>
              <a:gd name="connsiteX7" fmla="*/ 211125 w 4466602"/>
              <a:gd name="connsiteY7" fmla="*/ 1819145 h 5608629"/>
              <a:gd name="connsiteX8" fmla="*/ 266809 w 4466602"/>
              <a:gd name="connsiteY8" fmla="*/ 1423492 h 5608629"/>
              <a:gd name="connsiteX9" fmla="*/ 202333 w 4466602"/>
              <a:gd name="connsiteY9" fmla="*/ 1089384 h 5608629"/>
              <a:gd name="connsiteX10" fmla="*/ 70448 w 4466602"/>
              <a:gd name="connsiteY10" fmla="*/ 825615 h 5608629"/>
              <a:gd name="connsiteX11" fmla="*/ 26486 w 4466602"/>
              <a:gd name="connsiteY11" fmla="*/ 491507 h 5608629"/>
              <a:gd name="connsiteX12" fmla="*/ 198195 w 4466602"/>
              <a:gd name="connsiteY12" fmla="*/ 0 h 5608629"/>
              <a:gd name="connsiteX0" fmla="*/ 4473332 w 4473332"/>
              <a:gd name="connsiteY0" fmla="*/ 5406406 h 5406406"/>
              <a:gd name="connsiteX1" fmla="*/ 2108201 w 4473332"/>
              <a:gd name="connsiteY1" fmla="*/ 4069975 h 5406406"/>
              <a:gd name="connsiteX2" fmla="*/ 736601 w 4473332"/>
              <a:gd name="connsiteY2" fmla="*/ 3428137 h 5406406"/>
              <a:gd name="connsiteX3" fmla="*/ 200270 w 4473332"/>
              <a:gd name="connsiteY3" fmla="*/ 2645622 h 5406406"/>
              <a:gd name="connsiteX4" fmla="*/ 50801 w 4473332"/>
              <a:gd name="connsiteY4" fmla="*/ 2434606 h 5406406"/>
              <a:gd name="connsiteX5" fmla="*/ 6839 w 4473332"/>
              <a:gd name="connsiteY5" fmla="*/ 2249968 h 5406406"/>
              <a:gd name="connsiteX6" fmla="*/ 59593 w 4473332"/>
              <a:gd name="connsiteY6" fmla="*/ 1942237 h 5406406"/>
              <a:gd name="connsiteX7" fmla="*/ 217855 w 4473332"/>
              <a:gd name="connsiteY7" fmla="*/ 1616922 h 5406406"/>
              <a:gd name="connsiteX8" fmla="*/ 273539 w 4473332"/>
              <a:gd name="connsiteY8" fmla="*/ 1221269 h 5406406"/>
              <a:gd name="connsiteX9" fmla="*/ 209063 w 4473332"/>
              <a:gd name="connsiteY9" fmla="*/ 887161 h 5406406"/>
              <a:gd name="connsiteX10" fmla="*/ 77178 w 4473332"/>
              <a:gd name="connsiteY10" fmla="*/ 623392 h 5406406"/>
              <a:gd name="connsiteX11" fmla="*/ 33216 w 4473332"/>
              <a:gd name="connsiteY11" fmla="*/ 289284 h 5406406"/>
              <a:gd name="connsiteX12" fmla="*/ 2702 w 4473332"/>
              <a:gd name="connsiteY12" fmla="*/ 0 h 540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3332" h="5406406">
                <a:moveTo>
                  <a:pt x="4473332" y="5406406"/>
                </a:moveTo>
                <a:cubicBezTo>
                  <a:pt x="3602160" y="4903046"/>
                  <a:pt x="2730989" y="4399686"/>
                  <a:pt x="2108201" y="4069975"/>
                </a:cubicBezTo>
                <a:cubicBezTo>
                  <a:pt x="1485413" y="3740264"/>
                  <a:pt x="1054590" y="3665529"/>
                  <a:pt x="736601" y="3428137"/>
                </a:cubicBezTo>
                <a:cubicBezTo>
                  <a:pt x="418612" y="3190745"/>
                  <a:pt x="314570" y="2811210"/>
                  <a:pt x="200270" y="2645622"/>
                </a:cubicBezTo>
                <a:cubicBezTo>
                  <a:pt x="85970" y="2480034"/>
                  <a:pt x="83039" y="2500548"/>
                  <a:pt x="50801" y="2434606"/>
                </a:cubicBezTo>
                <a:cubicBezTo>
                  <a:pt x="18563" y="2368664"/>
                  <a:pt x="5374" y="2332029"/>
                  <a:pt x="6839" y="2249968"/>
                </a:cubicBezTo>
                <a:cubicBezTo>
                  <a:pt x="8304" y="2167907"/>
                  <a:pt x="24424" y="2047745"/>
                  <a:pt x="59593" y="1942237"/>
                </a:cubicBezTo>
                <a:cubicBezTo>
                  <a:pt x="94762" y="1836729"/>
                  <a:pt x="182197" y="1737083"/>
                  <a:pt x="217855" y="1616922"/>
                </a:cubicBezTo>
                <a:cubicBezTo>
                  <a:pt x="253513" y="1496761"/>
                  <a:pt x="275004" y="1342896"/>
                  <a:pt x="273539" y="1221269"/>
                </a:cubicBezTo>
                <a:cubicBezTo>
                  <a:pt x="272074" y="1099642"/>
                  <a:pt x="234463" y="986807"/>
                  <a:pt x="209063" y="887161"/>
                </a:cubicBezTo>
                <a:cubicBezTo>
                  <a:pt x="183663" y="787515"/>
                  <a:pt x="58128" y="733296"/>
                  <a:pt x="77178" y="623392"/>
                </a:cubicBezTo>
                <a:cubicBezTo>
                  <a:pt x="96228" y="513488"/>
                  <a:pt x="11925" y="426886"/>
                  <a:pt x="33216" y="289284"/>
                </a:cubicBezTo>
                <a:cubicBezTo>
                  <a:pt x="54507" y="151682"/>
                  <a:pt x="-14193" y="80453"/>
                  <a:pt x="2702"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50179" name="Picture 2"/>
          <p:cNvPicPr>
            <a:picLocks noChangeAspect="1"/>
          </p:cNvPicPr>
          <p:nvPr/>
        </p:nvPicPr>
        <p:blipFill>
          <a:blip r:embed="rId3"/>
          <a:srcRect l="-208" r="-2" b="35501"/>
          <a:stretch>
            <a:fillRect/>
          </a:stretch>
        </p:blipFill>
        <p:spPr bwMode="auto">
          <a:xfrm>
            <a:off x="5224463" y="381000"/>
            <a:ext cx="4105275" cy="2774950"/>
          </a:xfrm>
          <a:prstGeom prst="rect">
            <a:avLst/>
          </a:prstGeom>
          <a:noFill/>
          <a:ln w="9525">
            <a:noFill/>
            <a:miter lim="800000"/>
            <a:headEnd/>
            <a:tailEnd/>
          </a:ln>
        </p:spPr>
      </p:pic>
      <p:sp>
        <p:nvSpPr>
          <p:cNvPr id="50180" name="TextBox 3"/>
          <p:cNvSpPr txBox="1">
            <a:spLocks noChangeArrowheads="1"/>
          </p:cNvSpPr>
          <p:nvPr/>
        </p:nvSpPr>
        <p:spPr bwMode="auto">
          <a:xfrm>
            <a:off x="6923088" y="5248275"/>
            <a:ext cx="317500" cy="369888"/>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A</a:t>
            </a:r>
          </a:p>
        </p:txBody>
      </p:sp>
      <p:sp>
        <p:nvSpPr>
          <p:cNvPr id="50181" name="TextBox 6"/>
          <p:cNvSpPr txBox="1">
            <a:spLocks noChangeArrowheads="1"/>
          </p:cNvSpPr>
          <p:nvPr/>
        </p:nvSpPr>
        <p:spPr bwMode="auto">
          <a:xfrm>
            <a:off x="2971800" y="1916113"/>
            <a:ext cx="317500" cy="369887"/>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B</a:t>
            </a:r>
          </a:p>
        </p:txBody>
      </p:sp>
      <p:sp>
        <p:nvSpPr>
          <p:cNvPr id="50182" name="TextBox 7"/>
          <p:cNvSpPr txBox="1">
            <a:spLocks noChangeArrowheads="1"/>
          </p:cNvSpPr>
          <p:nvPr/>
        </p:nvSpPr>
        <p:spPr bwMode="auto">
          <a:xfrm>
            <a:off x="2743200" y="163513"/>
            <a:ext cx="317500" cy="369887"/>
          </a:xfrm>
          <a:prstGeom prst="rect">
            <a:avLst/>
          </a:prstGeom>
          <a:noFill/>
          <a:ln w="9525">
            <a:noFill/>
            <a:miter lim="800000"/>
            <a:headEnd/>
            <a:tailEnd/>
          </a:ln>
        </p:spPr>
        <p:txBody>
          <a:bodyPr wrap="none">
            <a:spAutoFit/>
          </a:bodyPr>
          <a:lstStyle/>
          <a:p>
            <a:r>
              <a:rPr lang="en-US">
                <a:solidFill>
                  <a:srgbClr val="FF0000"/>
                </a:solidFill>
                <a:latin typeface="Calibri" pitchFamily="34" charset="0"/>
              </a:rPr>
              <a:t>C</a:t>
            </a:r>
          </a:p>
        </p:txBody>
      </p:sp>
      <p:sp>
        <p:nvSpPr>
          <p:cNvPr id="50183" name="TextBox 4"/>
          <p:cNvSpPr txBox="1">
            <a:spLocks noChangeArrowheads="1"/>
          </p:cNvSpPr>
          <p:nvPr/>
        </p:nvSpPr>
        <p:spPr bwMode="auto">
          <a:xfrm>
            <a:off x="6400800" y="2101850"/>
            <a:ext cx="317500" cy="368300"/>
          </a:xfrm>
          <a:prstGeom prst="rect">
            <a:avLst/>
          </a:prstGeom>
          <a:noFill/>
          <a:ln w="9525">
            <a:noFill/>
            <a:miter lim="800000"/>
            <a:headEnd/>
            <a:tailEnd/>
          </a:ln>
        </p:spPr>
        <p:txBody>
          <a:bodyPr wrap="none">
            <a:spAutoFit/>
          </a:bodyPr>
          <a:lstStyle/>
          <a:p>
            <a:r>
              <a:rPr lang="en-US">
                <a:latin typeface="Calibri" pitchFamily="34" charset="0"/>
              </a:rPr>
              <a:t>A</a:t>
            </a:r>
          </a:p>
        </p:txBody>
      </p:sp>
      <p:sp>
        <p:nvSpPr>
          <p:cNvPr id="50184" name="TextBox 9"/>
          <p:cNvSpPr txBox="1">
            <a:spLocks noChangeArrowheads="1"/>
          </p:cNvSpPr>
          <p:nvPr/>
        </p:nvSpPr>
        <p:spPr bwMode="auto">
          <a:xfrm>
            <a:off x="7920038" y="1971675"/>
            <a:ext cx="319087" cy="369888"/>
          </a:xfrm>
          <a:prstGeom prst="rect">
            <a:avLst/>
          </a:prstGeom>
          <a:noFill/>
          <a:ln w="9525">
            <a:noFill/>
            <a:miter lim="800000"/>
            <a:headEnd/>
            <a:tailEnd/>
          </a:ln>
        </p:spPr>
        <p:txBody>
          <a:bodyPr wrap="none">
            <a:spAutoFit/>
          </a:bodyPr>
          <a:lstStyle/>
          <a:p>
            <a:r>
              <a:rPr lang="en-US">
                <a:latin typeface="Calibri" pitchFamily="34" charset="0"/>
              </a:rPr>
              <a:t>B</a:t>
            </a:r>
          </a:p>
        </p:txBody>
      </p:sp>
      <p:sp>
        <p:nvSpPr>
          <p:cNvPr id="50185" name="TextBox 10"/>
          <p:cNvSpPr txBox="1">
            <a:spLocks noChangeArrowheads="1"/>
          </p:cNvSpPr>
          <p:nvPr/>
        </p:nvSpPr>
        <p:spPr bwMode="auto">
          <a:xfrm>
            <a:off x="8597900" y="1916113"/>
            <a:ext cx="317500" cy="369887"/>
          </a:xfrm>
          <a:prstGeom prst="rect">
            <a:avLst/>
          </a:prstGeom>
          <a:noFill/>
          <a:ln w="9525">
            <a:noFill/>
            <a:miter lim="800000"/>
            <a:headEnd/>
            <a:tailEnd/>
          </a:ln>
        </p:spPr>
        <p:txBody>
          <a:bodyPr wrap="none">
            <a:spAutoFit/>
          </a:bodyPr>
          <a:lstStyle/>
          <a:p>
            <a:r>
              <a:rPr lang="en-US">
                <a:latin typeface="Calibri" pitchFamily="34" charset="0"/>
              </a:rPr>
              <a:t>C</a:t>
            </a:r>
          </a:p>
        </p:txBody>
      </p:sp>
      <p:sp>
        <p:nvSpPr>
          <p:cNvPr id="6" name="Oval 5"/>
          <p:cNvSpPr/>
          <p:nvPr/>
        </p:nvSpPr>
        <p:spPr>
          <a:xfrm>
            <a:off x="5334000" y="1828800"/>
            <a:ext cx="685800" cy="512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srcRect/>
          <a:stretch>
            <a:fillRect/>
          </a:stretch>
        </p:blipFill>
        <p:spPr bwMode="auto">
          <a:xfrm>
            <a:off x="712788" y="-152400"/>
            <a:ext cx="7696200" cy="5676900"/>
          </a:xfrm>
          <a:prstGeom prst="rect">
            <a:avLst/>
          </a:prstGeom>
          <a:noFill/>
          <a:ln w="9525">
            <a:noFill/>
            <a:miter lim="800000"/>
            <a:headEnd/>
            <a:tailEnd/>
          </a:ln>
        </p:spPr>
      </p:pic>
      <p:sp>
        <p:nvSpPr>
          <p:cNvPr id="17410" name="TextBox 1"/>
          <p:cNvSpPr txBox="1">
            <a:spLocks noChangeArrowheads="1"/>
          </p:cNvSpPr>
          <p:nvPr/>
        </p:nvSpPr>
        <p:spPr bwMode="auto">
          <a:xfrm>
            <a:off x="3048000" y="5486400"/>
            <a:ext cx="4713288" cy="646113"/>
          </a:xfrm>
          <a:prstGeom prst="rect">
            <a:avLst/>
          </a:prstGeom>
          <a:noFill/>
          <a:ln w="9525">
            <a:noFill/>
            <a:miter lim="800000"/>
            <a:headEnd/>
            <a:tailEnd/>
          </a:ln>
        </p:spPr>
        <p:txBody>
          <a:bodyPr wrap="none">
            <a:spAutoFit/>
          </a:bodyPr>
          <a:lstStyle/>
          <a:p>
            <a:r>
              <a:rPr lang="en-US">
                <a:latin typeface="Calibri" pitchFamily="34" charset="0"/>
              </a:rPr>
              <a:t>Timescales: 5,000 to 100,000 years</a:t>
            </a:r>
          </a:p>
          <a:p>
            <a:r>
              <a:rPr lang="en-US">
                <a:latin typeface="Calibri" pitchFamily="34" charset="0"/>
              </a:rPr>
              <a:t>Max. amplitude of dh/dt: 10 mm/y (1 m/100 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5" descr="geyer_farmer_fig3"/>
          <p:cNvPicPr>
            <a:picLocks noChangeAspect="1" noChangeArrowheads="1"/>
          </p:cNvPicPr>
          <p:nvPr/>
        </p:nvPicPr>
        <p:blipFill>
          <a:blip r:embed="rId2"/>
          <a:srcRect t="51219" r="1942" b="31335"/>
          <a:stretch>
            <a:fillRect/>
          </a:stretch>
        </p:blipFill>
        <p:spPr bwMode="auto">
          <a:xfrm>
            <a:off x="2395538" y="1863725"/>
            <a:ext cx="4248150" cy="1314450"/>
          </a:xfrm>
          <a:prstGeom prst="rect">
            <a:avLst/>
          </a:prstGeom>
          <a:noFill/>
          <a:ln w="9525">
            <a:noFill/>
            <a:miter lim="800000"/>
            <a:headEnd/>
            <a:tailEnd/>
          </a:ln>
        </p:spPr>
      </p:pic>
      <p:sp>
        <p:nvSpPr>
          <p:cNvPr id="18434" name="TextBox 11"/>
          <p:cNvSpPr txBox="1">
            <a:spLocks noChangeArrowheads="1"/>
          </p:cNvSpPr>
          <p:nvPr/>
        </p:nvSpPr>
        <p:spPr bwMode="auto">
          <a:xfrm>
            <a:off x="490538" y="533400"/>
            <a:ext cx="1692275" cy="369888"/>
          </a:xfrm>
          <a:prstGeom prst="rect">
            <a:avLst/>
          </a:prstGeom>
          <a:noFill/>
          <a:ln w="9525">
            <a:noFill/>
            <a:miter lim="800000"/>
            <a:headEnd/>
            <a:tailEnd/>
          </a:ln>
        </p:spPr>
        <p:txBody>
          <a:bodyPr wrap="none">
            <a:spAutoFit/>
          </a:bodyPr>
          <a:lstStyle/>
          <a:p>
            <a:r>
              <a:rPr lang="en-US">
                <a:latin typeface="Calibri" pitchFamily="34" charset="0"/>
              </a:rPr>
              <a:t>Amazon estuary</a:t>
            </a:r>
          </a:p>
        </p:txBody>
      </p:sp>
      <p:sp>
        <p:nvSpPr>
          <p:cNvPr id="18435" name="TextBox 13"/>
          <p:cNvSpPr txBox="1">
            <a:spLocks noChangeArrowheads="1"/>
          </p:cNvSpPr>
          <p:nvPr/>
        </p:nvSpPr>
        <p:spPr bwMode="auto">
          <a:xfrm>
            <a:off x="396875" y="2176463"/>
            <a:ext cx="1512888" cy="369887"/>
          </a:xfrm>
          <a:prstGeom prst="rect">
            <a:avLst/>
          </a:prstGeom>
          <a:noFill/>
          <a:ln w="9525">
            <a:noFill/>
            <a:miter lim="800000"/>
            <a:headEnd/>
            <a:tailEnd/>
          </a:ln>
        </p:spPr>
        <p:txBody>
          <a:bodyPr wrap="none">
            <a:spAutoFit/>
          </a:bodyPr>
          <a:lstStyle/>
          <a:p>
            <a:r>
              <a:rPr lang="en-US">
                <a:latin typeface="Calibri" pitchFamily="34" charset="0"/>
              </a:rPr>
              <a:t>Fraser estuary</a:t>
            </a:r>
          </a:p>
        </p:txBody>
      </p:sp>
      <p:sp>
        <p:nvSpPr>
          <p:cNvPr id="18436" name="TextBox 14"/>
          <p:cNvSpPr txBox="1">
            <a:spLocks noChangeArrowheads="1"/>
          </p:cNvSpPr>
          <p:nvPr/>
        </p:nvSpPr>
        <p:spPr bwMode="auto">
          <a:xfrm>
            <a:off x="273050" y="3429000"/>
            <a:ext cx="1655763" cy="369888"/>
          </a:xfrm>
          <a:prstGeom prst="rect">
            <a:avLst/>
          </a:prstGeom>
          <a:noFill/>
          <a:ln w="9525">
            <a:noFill/>
            <a:miter lim="800000"/>
            <a:headEnd/>
            <a:tailEnd/>
          </a:ln>
        </p:spPr>
        <p:txBody>
          <a:bodyPr wrap="none">
            <a:spAutoFit/>
          </a:bodyPr>
          <a:lstStyle/>
          <a:p>
            <a:r>
              <a:rPr lang="en-US">
                <a:latin typeface="Calibri" pitchFamily="34" charset="0"/>
              </a:rPr>
              <a:t>Hudson estuary</a:t>
            </a:r>
          </a:p>
        </p:txBody>
      </p:sp>
      <p:sp>
        <p:nvSpPr>
          <p:cNvPr id="18437" name="TextBox 15"/>
          <p:cNvSpPr txBox="1">
            <a:spLocks noChangeArrowheads="1"/>
          </p:cNvSpPr>
          <p:nvPr/>
        </p:nvSpPr>
        <p:spPr bwMode="auto">
          <a:xfrm>
            <a:off x="425450" y="4687888"/>
            <a:ext cx="1370013" cy="646112"/>
          </a:xfrm>
          <a:prstGeom prst="rect">
            <a:avLst/>
          </a:prstGeom>
          <a:noFill/>
          <a:ln w="9525">
            <a:noFill/>
            <a:miter lim="800000"/>
            <a:headEnd/>
            <a:tailEnd/>
          </a:ln>
        </p:spPr>
        <p:txBody>
          <a:bodyPr wrap="none">
            <a:spAutoFit/>
          </a:bodyPr>
          <a:lstStyle/>
          <a:p>
            <a:r>
              <a:rPr lang="en-US">
                <a:latin typeface="Calibri" pitchFamily="34" charset="0"/>
              </a:rPr>
              <a:t>Puget Sound</a:t>
            </a:r>
          </a:p>
          <a:p>
            <a:endParaRPr lang="en-US">
              <a:latin typeface="Calibri" pitchFamily="34" charset="0"/>
            </a:endParaRPr>
          </a:p>
        </p:txBody>
      </p:sp>
      <p:sp>
        <p:nvSpPr>
          <p:cNvPr id="18438" name="TextBox 12"/>
          <p:cNvSpPr txBox="1">
            <a:spLocks noChangeArrowheads="1"/>
          </p:cNvSpPr>
          <p:nvPr/>
        </p:nvSpPr>
        <p:spPr bwMode="auto">
          <a:xfrm>
            <a:off x="6670675" y="609600"/>
            <a:ext cx="2419350" cy="923925"/>
          </a:xfrm>
          <a:prstGeom prst="rect">
            <a:avLst/>
          </a:prstGeom>
          <a:noFill/>
          <a:ln w="9525">
            <a:noFill/>
            <a:miter lim="800000"/>
            <a:headEnd/>
            <a:tailEnd/>
          </a:ln>
        </p:spPr>
        <p:txBody>
          <a:bodyPr wrap="none">
            <a:spAutoFit/>
          </a:bodyPr>
          <a:lstStyle/>
          <a:p>
            <a:r>
              <a:rPr lang="en-US">
                <a:latin typeface="Calibri" pitchFamily="34" charset="0"/>
              </a:rPr>
              <a:t>Q=80,000-250,000 m</a:t>
            </a:r>
            <a:r>
              <a:rPr lang="en-US" baseline="30000">
                <a:latin typeface="Calibri" pitchFamily="34" charset="0"/>
              </a:rPr>
              <a:t>3</a:t>
            </a:r>
            <a:r>
              <a:rPr lang="en-US">
                <a:latin typeface="Calibri" pitchFamily="34" charset="0"/>
              </a:rPr>
              <a:t>/s</a:t>
            </a:r>
          </a:p>
          <a:p>
            <a:r>
              <a:rPr lang="en-US">
                <a:latin typeface="Calibri" pitchFamily="34" charset="0"/>
              </a:rPr>
              <a:t>Q</a:t>
            </a:r>
            <a:r>
              <a:rPr lang="en-US" baseline="-25000">
                <a:latin typeface="Calibri" pitchFamily="34" charset="0"/>
              </a:rPr>
              <a:t>s</a:t>
            </a:r>
            <a:r>
              <a:rPr lang="en-US">
                <a:latin typeface="Calibri" pitchFamily="34" charset="0"/>
              </a:rPr>
              <a:t>=10</a:t>
            </a:r>
            <a:r>
              <a:rPr lang="en-US" baseline="30000">
                <a:latin typeface="Calibri" pitchFamily="34" charset="0"/>
              </a:rPr>
              <a:t>9</a:t>
            </a:r>
            <a:r>
              <a:rPr lang="en-US">
                <a:latin typeface="Calibri" pitchFamily="34" charset="0"/>
              </a:rPr>
              <a:t> tons/y</a:t>
            </a:r>
          </a:p>
          <a:p>
            <a:r>
              <a:rPr lang="en-US">
                <a:latin typeface="Calibri" pitchFamily="34" charset="0"/>
              </a:rPr>
              <a:t>Fill time = 20 y</a:t>
            </a:r>
          </a:p>
        </p:txBody>
      </p:sp>
      <p:sp>
        <p:nvSpPr>
          <p:cNvPr id="18439" name="TextBox 17"/>
          <p:cNvSpPr txBox="1">
            <a:spLocks noChangeArrowheads="1"/>
          </p:cNvSpPr>
          <p:nvPr/>
        </p:nvSpPr>
        <p:spPr bwMode="auto">
          <a:xfrm>
            <a:off x="6738938" y="2160588"/>
            <a:ext cx="2068512" cy="923925"/>
          </a:xfrm>
          <a:prstGeom prst="rect">
            <a:avLst/>
          </a:prstGeom>
          <a:noFill/>
          <a:ln w="9525">
            <a:noFill/>
            <a:miter lim="800000"/>
            <a:headEnd/>
            <a:tailEnd/>
          </a:ln>
        </p:spPr>
        <p:txBody>
          <a:bodyPr wrap="none">
            <a:spAutoFit/>
          </a:bodyPr>
          <a:lstStyle/>
          <a:p>
            <a:r>
              <a:rPr lang="en-US">
                <a:latin typeface="Calibri" pitchFamily="34" charset="0"/>
              </a:rPr>
              <a:t>Q=1,000-8,000 m</a:t>
            </a:r>
            <a:r>
              <a:rPr lang="en-US" baseline="30000">
                <a:latin typeface="Calibri" pitchFamily="34" charset="0"/>
              </a:rPr>
              <a:t>3</a:t>
            </a:r>
            <a:r>
              <a:rPr lang="en-US">
                <a:latin typeface="Calibri" pitchFamily="34" charset="0"/>
              </a:rPr>
              <a:t>/s</a:t>
            </a:r>
          </a:p>
          <a:p>
            <a:r>
              <a:rPr lang="en-US">
                <a:latin typeface="Calibri" pitchFamily="34" charset="0"/>
              </a:rPr>
              <a:t>Q</a:t>
            </a:r>
            <a:r>
              <a:rPr lang="en-US" baseline="-25000">
                <a:latin typeface="Calibri" pitchFamily="34" charset="0"/>
              </a:rPr>
              <a:t>s</a:t>
            </a:r>
            <a:r>
              <a:rPr lang="en-US">
                <a:latin typeface="Calibri" pitchFamily="34" charset="0"/>
              </a:rPr>
              <a:t>=10</a:t>
            </a:r>
            <a:r>
              <a:rPr lang="en-US" baseline="30000">
                <a:latin typeface="Calibri" pitchFamily="34" charset="0"/>
              </a:rPr>
              <a:t>7</a:t>
            </a:r>
            <a:r>
              <a:rPr lang="en-US">
                <a:latin typeface="Calibri" pitchFamily="34" charset="0"/>
              </a:rPr>
              <a:t> tons/y</a:t>
            </a:r>
          </a:p>
          <a:p>
            <a:r>
              <a:rPr lang="en-US">
                <a:latin typeface="Calibri" pitchFamily="34" charset="0"/>
              </a:rPr>
              <a:t>Fill time = 5 y</a:t>
            </a:r>
          </a:p>
        </p:txBody>
      </p:sp>
      <p:sp>
        <p:nvSpPr>
          <p:cNvPr id="18440" name="TextBox 18"/>
          <p:cNvSpPr txBox="1">
            <a:spLocks noChangeArrowheads="1"/>
          </p:cNvSpPr>
          <p:nvPr/>
        </p:nvSpPr>
        <p:spPr bwMode="auto">
          <a:xfrm>
            <a:off x="6845300" y="3352800"/>
            <a:ext cx="1893888" cy="923925"/>
          </a:xfrm>
          <a:prstGeom prst="rect">
            <a:avLst/>
          </a:prstGeom>
          <a:noFill/>
          <a:ln w="9525">
            <a:noFill/>
            <a:miter lim="800000"/>
            <a:headEnd/>
            <a:tailEnd/>
          </a:ln>
        </p:spPr>
        <p:txBody>
          <a:bodyPr wrap="none">
            <a:spAutoFit/>
          </a:bodyPr>
          <a:lstStyle/>
          <a:p>
            <a:r>
              <a:rPr lang="en-US">
                <a:latin typeface="Calibri" pitchFamily="34" charset="0"/>
              </a:rPr>
              <a:t>Q=200-2,000 m</a:t>
            </a:r>
            <a:r>
              <a:rPr lang="en-US" baseline="30000">
                <a:latin typeface="Calibri" pitchFamily="34" charset="0"/>
              </a:rPr>
              <a:t>3</a:t>
            </a:r>
            <a:r>
              <a:rPr lang="en-US">
                <a:latin typeface="Calibri" pitchFamily="34" charset="0"/>
              </a:rPr>
              <a:t>/s</a:t>
            </a:r>
          </a:p>
          <a:p>
            <a:r>
              <a:rPr lang="en-US">
                <a:latin typeface="Calibri" pitchFamily="34" charset="0"/>
              </a:rPr>
              <a:t>Q</a:t>
            </a:r>
            <a:r>
              <a:rPr lang="en-US" baseline="-25000">
                <a:latin typeface="Calibri" pitchFamily="34" charset="0"/>
              </a:rPr>
              <a:t>s</a:t>
            </a:r>
            <a:r>
              <a:rPr lang="en-US">
                <a:latin typeface="Calibri" pitchFamily="34" charset="0"/>
              </a:rPr>
              <a:t>=10</a:t>
            </a:r>
            <a:r>
              <a:rPr lang="en-US" baseline="30000">
                <a:latin typeface="Calibri" pitchFamily="34" charset="0"/>
              </a:rPr>
              <a:t>6</a:t>
            </a:r>
            <a:r>
              <a:rPr lang="en-US">
                <a:latin typeface="Calibri" pitchFamily="34" charset="0"/>
              </a:rPr>
              <a:t> tons/y</a:t>
            </a:r>
          </a:p>
          <a:p>
            <a:r>
              <a:rPr lang="en-US">
                <a:latin typeface="Calibri" pitchFamily="34" charset="0"/>
              </a:rPr>
              <a:t>Fill time = 300 y</a:t>
            </a:r>
          </a:p>
        </p:txBody>
      </p:sp>
      <p:pic>
        <p:nvPicPr>
          <p:cNvPr id="18441" name="Picture 3"/>
          <p:cNvPicPr>
            <a:picLocks noChangeAspect="1" noChangeArrowheads="1"/>
          </p:cNvPicPr>
          <p:nvPr/>
        </p:nvPicPr>
        <p:blipFill>
          <a:blip r:embed="rId3"/>
          <a:srcRect l="46980" t="1878" r="-200" b="79623"/>
          <a:stretch>
            <a:fillRect/>
          </a:stretch>
        </p:blipFill>
        <p:spPr bwMode="auto">
          <a:xfrm>
            <a:off x="2185988" y="5722938"/>
            <a:ext cx="4605337" cy="1160462"/>
          </a:xfrm>
          <a:prstGeom prst="rect">
            <a:avLst/>
          </a:prstGeom>
          <a:noFill/>
          <a:ln w="9525">
            <a:noFill/>
            <a:miter lim="800000"/>
            <a:headEnd/>
            <a:tailEnd/>
          </a:ln>
        </p:spPr>
      </p:pic>
      <p:pic>
        <p:nvPicPr>
          <p:cNvPr id="18442" name="Picture 2"/>
          <p:cNvPicPr>
            <a:picLocks noChangeAspect="1" noChangeArrowheads="1"/>
          </p:cNvPicPr>
          <p:nvPr/>
        </p:nvPicPr>
        <p:blipFill>
          <a:blip r:embed="rId4"/>
          <a:srcRect l="598" b="6029"/>
          <a:stretch>
            <a:fillRect/>
          </a:stretch>
        </p:blipFill>
        <p:spPr bwMode="auto">
          <a:xfrm>
            <a:off x="2122488" y="4343400"/>
            <a:ext cx="4521200" cy="1379538"/>
          </a:xfrm>
          <a:prstGeom prst="rect">
            <a:avLst/>
          </a:prstGeom>
          <a:noFill/>
          <a:ln w="9525">
            <a:noFill/>
            <a:miter lim="800000"/>
            <a:headEnd/>
            <a:tailEnd/>
          </a:ln>
        </p:spPr>
      </p:pic>
      <p:grpSp>
        <p:nvGrpSpPr>
          <p:cNvPr id="18443" name="Group 16"/>
          <p:cNvGrpSpPr>
            <a:grpSpLocks/>
          </p:cNvGrpSpPr>
          <p:nvPr/>
        </p:nvGrpSpPr>
        <p:grpSpPr bwMode="auto">
          <a:xfrm>
            <a:off x="1909763" y="3048000"/>
            <a:ext cx="5210175" cy="1443038"/>
            <a:chOff x="1910367" y="3339191"/>
            <a:chExt cx="5210022" cy="1442539"/>
          </a:xfrm>
        </p:grpSpPr>
        <p:pic>
          <p:nvPicPr>
            <p:cNvPr id="18448" name="Picture 4" descr="Ssection_fig2"/>
            <p:cNvPicPr>
              <a:picLocks noChangeAspect="1" noChangeArrowheads="1"/>
            </p:cNvPicPr>
            <p:nvPr/>
          </p:nvPicPr>
          <p:blipFill>
            <a:blip r:embed="rId5"/>
            <a:srcRect l="9155" t="31139" r="-3105" b="37132"/>
            <a:stretch>
              <a:fillRect/>
            </a:stretch>
          </p:blipFill>
          <p:spPr bwMode="auto">
            <a:xfrm flipH="1">
              <a:off x="2090585" y="3339191"/>
              <a:ext cx="4611562" cy="1267287"/>
            </a:xfrm>
            <a:prstGeom prst="rect">
              <a:avLst/>
            </a:prstGeom>
            <a:noFill/>
            <a:ln w="9525">
              <a:noFill/>
              <a:miter lim="800000"/>
              <a:headEnd/>
              <a:tailEnd/>
            </a:ln>
          </p:spPr>
        </p:pic>
        <p:sp>
          <p:nvSpPr>
            <p:cNvPr id="5" name="TextBox 4"/>
            <p:cNvSpPr txBox="1"/>
            <p:nvPr/>
          </p:nvSpPr>
          <p:spPr>
            <a:xfrm>
              <a:off x="2396128" y="4519883"/>
              <a:ext cx="4724261" cy="261847"/>
            </a:xfrm>
            <a:prstGeom prst="rect">
              <a:avLst/>
            </a:prstGeom>
            <a:noFill/>
          </p:spPr>
          <p:txBody>
            <a:bodyPr>
              <a:spAutoFit/>
            </a:bodyPr>
            <a:lstStyle/>
            <a:p>
              <a:pPr fontAlgn="auto">
                <a:spcBef>
                  <a:spcPts val="0"/>
                </a:spcBef>
                <a:spcAft>
                  <a:spcPts val="0"/>
                </a:spcAft>
                <a:defRPr/>
              </a:pPr>
              <a:r>
                <a:rPr lang="en-US" sz="1050" dirty="0">
                  <a:latin typeface="+mn-lt"/>
                </a:rPr>
                <a:t>80                           60                                  40                            20                             0</a:t>
              </a:r>
              <a:endParaRPr lang="en-US" sz="1050" dirty="0">
                <a:latin typeface="+mn-lt"/>
              </a:endParaRPr>
            </a:p>
          </p:txBody>
        </p:sp>
        <p:sp>
          <p:nvSpPr>
            <p:cNvPr id="8" name="TextBox 7"/>
            <p:cNvSpPr txBox="1"/>
            <p:nvPr/>
          </p:nvSpPr>
          <p:spPr>
            <a:xfrm>
              <a:off x="2075462" y="3339191"/>
              <a:ext cx="228593" cy="253912"/>
            </a:xfrm>
            <a:prstGeom prst="rect">
              <a:avLst/>
            </a:prstGeom>
            <a:noFill/>
          </p:spPr>
          <p:txBody>
            <a:bodyPr>
              <a:spAutoFit/>
            </a:bodyPr>
            <a:lstStyle/>
            <a:p>
              <a:pPr fontAlgn="auto">
                <a:spcBef>
                  <a:spcPts val="0"/>
                </a:spcBef>
                <a:spcAft>
                  <a:spcPts val="0"/>
                </a:spcAft>
                <a:defRPr/>
              </a:pPr>
              <a:r>
                <a:rPr lang="en-US" sz="1050" dirty="0">
                  <a:latin typeface="+mn-lt"/>
                </a:rPr>
                <a:t>0</a:t>
              </a:r>
            </a:p>
          </p:txBody>
        </p:sp>
        <p:sp>
          <p:nvSpPr>
            <p:cNvPr id="9" name="TextBox 8"/>
            <p:cNvSpPr txBox="1"/>
            <p:nvPr/>
          </p:nvSpPr>
          <p:spPr>
            <a:xfrm>
              <a:off x="2089749" y="3608973"/>
              <a:ext cx="228593" cy="253912"/>
            </a:xfrm>
            <a:prstGeom prst="rect">
              <a:avLst/>
            </a:prstGeom>
            <a:noFill/>
          </p:spPr>
          <p:txBody>
            <a:bodyPr>
              <a:spAutoFit/>
            </a:bodyPr>
            <a:lstStyle/>
            <a:p>
              <a:pPr fontAlgn="auto">
                <a:spcBef>
                  <a:spcPts val="0"/>
                </a:spcBef>
                <a:spcAft>
                  <a:spcPts val="0"/>
                </a:spcAft>
                <a:defRPr/>
              </a:pPr>
              <a:r>
                <a:rPr lang="en-US" sz="1050" dirty="0">
                  <a:latin typeface="+mn-lt"/>
                </a:rPr>
                <a:t>5</a:t>
              </a:r>
            </a:p>
          </p:txBody>
        </p:sp>
        <p:sp>
          <p:nvSpPr>
            <p:cNvPr id="10" name="TextBox 9"/>
            <p:cNvSpPr txBox="1"/>
            <p:nvPr/>
          </p:nvSpPr>
          <p:spPr>
            <a:xfrm>
              <a:off x="2048475" y="3878754"/>
              <a:ext cx="357178" cy="253912"/>
            </a:xfrm>
            <a:prstGeom prst="rect">
              <a:avLst/>
            </a:prstGeom>
            <a:noFill/>
          </p:spPr>
          <p:txBody>
            <a:bodyPr>
              <a:spAutoFit/>
            </a:bodyPr>
            <a:lstStyle/>
            <a:p>
              <a:pPr fontAlgn="auto">
                <a:spcBef>
                  <a:spcPts val="0"/>
                </a:spcBef>
                <a:spcAft>
                  <a:spcPts val="0"/>
                </a:spcAft>
                <a:defRPr/>
              </a:pPr>
              <a:r>
                <a:rPr lang="en-US" sz="1050" dirty="0">
                  <a:latin typeface="+mn-lt"/>
                </a:rPr>
                <a:t>10</a:t>
              </a:r>
            </a:p>
          </p:txBody>
        </p:sp>
        <p:sp>
          <p:nvSpPr>
            <p:cNvPr id="11" name="TextBox 10"/>
            <p:cNvSpPr txBox="1"/>
            <p:nvPr/>
          </p:nvSpPr>
          <p:spPr>
            <a:xfrm>
              <a:off x="2054825" y="4150123"/>
              <a:ext cx="357178" cy="253912"/>
            </a:xfrm>
            <a:prstGeom prst="rect">
              <a:avLst/>
            </a:prstGeom>
            <a:noFill/>
          </p:spPr>
          <p:txBody>
            <a:bodyPr>
              <a:spAutoFit/>
            </a:bodyPr>
            <a:lstStyle/>
            <a:p>
              <a:pPr fontAlgn="auto">
                <a:spcBef>
                  <a:spcPts val="0"/>
                </a:spcBef>
                <a:spcAft>
                  <a:spcPts val="0"/>
                </a:spcAft>
                <a:defRPr/>
              </a:pPr>
              <a:r>
                <a:rPr lang="en-US" sz="1050" dirty="0">
                  <a:latin typeface="+mn-lt"/>
                </a:rPr>
                <a:t>15</a:t>
              </a:r>
            </a:p>
          </p:txBody>
        </p:sp>
        <p:sp>
          <p:nvSpPr>
            <p:cNvPr id="7" name="TextBox 6"/>
            <p:cNvSpPr txBox="1"/>
            <p:nvPr/>
          </p:nvSpPr>
          <p:spPr>
            <a:xfrm rot="16200000">
              <a:off x="1590637" y="3825552"/>
              <a:ext cx="893453" cy="253993"/>
            </a:xfrm>
            <a:prstGeom prst="rect">
              <a:avLst/>
            </a:prstGeom>
            <a:noFill/>
          </p:spPr>
          <p:txBody>
            <a:bodyPr>
              <a:spAutoFit/>
            </a:bodyPr>
            <a:lstStyle/>
            <a:p>
              <a:pPr algn="ctr" fontAlgn="auto">
                <a:spcBef>
                  <a:spcPts val="0"/>
                </a:spcBef>
                <a:spcAft>
                  <a:spcPts val="0"/>
                </a:spcAft>
                <a:defRPr/>
              </a:pPr>
              <a:r>
                <a:rPr lang="en-US" sz="1050" dirty="0">
                  <a:latin typeface="+mn-lt"/>
                </a:rPr>
                <a:t>Depth, m</a:t>
              </a:r>
              <a:endParaRPr lang="en-US" sz="1050" dirty="0">
                <a:latin typeface="+mn-lt"/>
              </a:endParaRPr>
            </a:p>
          </p:txBody>
        </p:sp>
      </p:grpSp>
      <p:sp>
        <p:nvSpPr>
          <p:cNvPr id="18444" name="TextBox 21"/>
          <p:cNvSpPr txBox="1">
            <a:spLocks noChangeArrowheads="1"/>
          </p:cNvSpPr>
          <p:nvPr/>
        </p:nvSpPr>
        <p:spPr bwMode="auto">
          <a:xfrm>
            <a:off x="533400" y="5867400"/>
            <a:ext cx="1268413" cy="646113"/>
          </a:xfrm>
          <a:prstGeom prst="rect">
            <a:avLst/>
          </a:prstGeom>
          <a:noFill/>
          <a:ln w="9525">
            <a:noFill/>
            <a:miter lim="800000"/>
            <a:headEnd/>
            <a:tailEnd/>
          </a:ln>
        </p:spPr>
        <p:txBody>
          <a:bodyPr wrap="none">
            <a:spAutoFit/>
          </a:bodyPr>
          <a:lstStyle/>
          <a:p>
            <a:r>
              <a:rPr lang="en-US">
                <a:latin typeface="Calibri" pitchFamily="34" charset="0"/>
              </a:rPr>
              <a:t>Skagit River</a:t>
            </a:r>
          </a:p>
          <a:p>
            <a:r>
              <a:rPr lang="en-US">
                <a:latin typeface="Calibri" pitchFamily="34" charset="0"/>
              </a:rPr>
              <a:t>tidal flats </a:t>
            </a:r>
          </a:p>
        </p:txBody>
      </p:sp>
      <p:sp>
        <p:nvSpPr>
          <p:cNvPr id="18445" name="TextBox 22"/>
          <p:cNvSpPr txBox="1">
            <a:spLocks noChangeArrowheads="1"/>
          </p:cNvSpPr>
          <p:nvPr/>
        </p:nvSpPr>
        <p:spPr bwMode="auto">
          <a:xfrm>
            <a:off x="6815138" y="4665663"/>
            <a:ext cx="1893887" cy="923925"/>
          </a:xfrm>
          <a:prstGeom prst="rect">
            <a:avLst/>
          </a:prstGeom>
          <a:noFill/>
          <a:ln w="9525">
            <a:noFill/>
            <a:miter lim="800000"/>
            <a:headEnd/>
            <a:tailEnd/>
          </a:ln>
        </p:spPr>
        <p:txBody>
          <a:bodyPr wrap="none">
            <a:spAutoFit/>
          </a:bodyPr>
          <a:lstStyle/>
          <a:p>
            <a:r>
              <a:rPr lang="en-US">
                <a:latin typeface="Calibri" pitchFamily="34" charset="0"/>
              </a:rPr>
              <a:t>Q=500-4,000 m</a:t>
            </a:r>
            <a:r>
              <a:rPr lang="en-US" baseline="30000">
                <a:latin typeface="Calibri" pitchFamily="34" charset="0"/>
              </a:rPr>
              <a:t>3</a:t>
            </a:r>
            <a:r>
              <a:rPr lang="en-US">
                <a:latin typeface="Calibri" pitchFamily="34" charset="0"/>
              </a:rPr>
              <a:t>/s</a:t>
            </a:r>
          </a:p>
          <a:p>
            <a:r>
              <a:rPr lang="en-US">
                <a:latin typeface="Calibri" pitchFamily="34" charset="0"/>
              </a:rPr>
              <a:t>Q</a:t>
            </a:r>
            <a:r>
              <a:rPr lang="en-US" baseline="-25000">
                <a:latin typeface="Calibri" pitchFamily="34" charset="0"/>
              </a:rPr>
              <a:t>s</a:t>
            </a:r>
            <a:r>
              <a:rPr lang="en-US">
                <a:latin typeface="Calibri" pitchFamily="34" charset="0"/>
              </a:rPr>
              <a:t>=4×10</a:t>
            </a:r>
            <a:r>
              <a:rPr lang="en-US" baseline="30000">
                <a:latin typeface="Calibri" pitchFamily="34" charset="0"/>
              </a:rPr>
              <a:t>6</a:t>
            </a:r>
            <a:r>
              <a:rPr lang="en-US">
                <a:latin typeface="Calibri" pitchFamily="34" charset="0"/>
              </a:rPr>
              <a:t> tons/y</a:t>
            </a:r>
          </a:p>
          <a:p>
            <a:r>
              <a:rPr lang="en-US">
                <a:latin typeface="Calibri" pitchFamily="34" charset="0"/>
              </a:rPr>
              <a:t>Fill time = 5,000 y</a:t>
            </a:r>
          </a:p>
        </p:txBody>
      </p:sp>
      <p:sp>
        <p:nvSpPr>
          <p:cNvPr id="18446" name="TextBox 23"/>
          <p:cNvSpPr txBox="1">
            <a:spLocks noChangeArrowheads="1"/>
          </p:cNvSpPr>
          <p:nvPr/>
        </p:nvSpPr>
        <p:spPr bwMode="auto">
          <a:xfrm>
            <a:off x="6783388" y="5867400"/>
            <a:ext cx="1893887" cy="923925"/>
          </a:xfrm>
          <a:prstGeom prst="rect">
            <a:avLst/>
          </a:prstGeom>
          <a:noFill/>
          <a:ln w="9525">
            <a:noFill/>
            <a:miter lim="800000"/>
            <a:headEnd/>
            <a:tailEnd/>
          </a:ln>
        </p:spPr>
        <p:txBody>
          <a:bodyPr wrap="none">
            <a:spAutoFit/>
          </a:bodyPr>
          <a:lstStyle/>
          <a:p>
            <a:r>
              <a:rPr lang="en-US">
                <a:latin typeface="Calibri" pitchFamily="34" charset="0"/>
              </a:rPr>
              <a:t>Q=200-2,000 m</a:t>
            </a:r>
            <a:r>
              <a:rPr lang="en-US" baseline="30000">
                <a:latin typeface="Calibri" pitchFamily="34" charset="0"/>
              </a:rPr>
              <a:t>3</a:t>
            </a:r>
            <a:r>
              <a:rPr lang="en-US">
                <a:latin typeface="Calibri" pitchFamily="34" charset="0"/>
              </a:rPr>
              <a:t>/s</a:t>
            </a:r>
          </a:p>
          <a:p>
            <a:r>
              <a:rPr lang="en-US">
                <a:latin typeface="Calibri" pitchFamily="34" charset="0"/>
              </a:rPr>
              <a:t>Q</a:t>
            </a:r>
            <a:r>
              <a:rPr lang="en-US" baseline="-25000">
                <a:latin typeface="Calibri" pitchFamily="34" charset="0"/>
              </a:rPr>
              <a:t>s</a:t>
            </a:r>
            <a:r>
              <a:rPr lang="en-US">
                <a:latin typeface="Calibri" pitchFamily="34" charset="0"/>
              </a:rPr>
              <a:t>=2.5×10</a:t>
            </a:r>
            <a:r>
              <a:rPr lang="en-US" baseline="30000">
                <a:latin typeface="Calibri" pitchFamily="34" charset="0"/>
              </a:rPr>
              <a:t>6</a:t>
            </a:r>
            <a:r>
              <a:rPr lang="en-US">
                <a:latin typeface="Calibri" pitchFamily="34" charset="0"/>
              </a:rPr>
              <a:t> tons/y</a:t>
            </a:r>
          </a:p>
          <a:p>
            <a:r>
              <a:rPr lang="en-US">
                <a:latin typeface="Calibri" pitchFamily="34" charset="0"/>
              </a:rPr>
              <a:t>Fill time = 10 y</a:t>
            </a:r>
          </a:p>
        </p:txBody>
      </p:sp>
      <p:pic>
        <p:nvPicPr>
          <p:cNvPr id="18447" name="Picture 3"/>
          <p:cNvPicPr>
            <a:picLocks noChangeAspect="1" noChangeArrowheads="1"/>
          </p:cNvPicPr>
          <p:nvPr/>
        </p:nvPicPr>
        <p:blipFill>
          <a:blip r:embed="rId6"/>
          <a:srcRect/>
          <a:stretch>
            <a:fillRect/>
          </a:stretch>
        </p:blipFill>
        <p:spPr bwMode="auto">
          <a:xfrm>
            <a:off x="2233613" y="30163"/>
            <a:ext cx="4468812" cy="181133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2"/>
          <a:srcRect/>
          <a:stretch>
            <a:fillRect/>
          </a:stretch>
        </p:blipFill>
        <p:spPr bwMode="auto">
          <a:xfrm>
            <a:off x="3552825" y="15875"/>
            <a:ext cx="5265738" cy="6705600"/>
          </a:xfrm>
          <a:prstGeom prst="rect">
            <a:avLst/>
          </a:prstGeom>
          <a:noFill/>
          <a:ln w="9525">
            <a:noFill/>
            <a:miter lim="800000"/>
            <a:headEnd/>
            <a:tailEnd/>
          </a:ln>
        </p:spPr>
      </p:pic>
      <p:pic>
        <p:nvPicPr>
          <p:cNvPr id="19458" name="Picture 3"/>
          <p:cNvPicPr>
            <a:picLocks noChangeAspect="1" noChangeArrowheads="1"/>
          </p:cNvPicPr>
          <p:nvPr/>
        </p:nvPicPr>
        <p:blipFill>
          <a:blip r:embed="rId3"/>
          <a:srcRect/>
          <a:stretch>
            <a:fillRect/>
          </a:stretch>
        </p:blipFill>
        <p:spPr bwMode="auto">
          <a:xfrm>
            <a:off x="271463" y="381000"/>
            <a:ext cx="3552825" cy="1570038"/>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ctrTitle"/>
          </p:nvPr>
        </p:nvSpPr>
        <p:spPr>
          <a:xfrm>
            <a:off x="685800" y="2286000"/>
            <a:ext cx="7772400" cy="1143000"/>
          </a:xfrm>
        </p:spPr>
        <p:txBody>
          <a:bodyPr/>
          <a:lstStyle/>
          <a:p>
            <a:r>
              <a:rPr lang="en-US" smtClean="0"/>
              <a:t>                                                                                                                                                                                                                                                                                                                                                                                                                                                                                                                                                                                                                                                                                                                                                                                                                                                                                                                                                                                                                                                                                                                                                                                                                                                                                                                                                                                                                                                                                                                                                                                                             </a:t>
            </a:r>
          </a:p>
        </p:txBody>
      </p:sp>
      <p:grpSp>
        <p:nvGrpSpPr>
          <p:cNvPr id="20482" name="Group 3"/>
          <p:cNvGrpSpPr>
            <a:grpSpLocks/>
          </p:cNvGrpSpPr>
          <p:nvPr/>
        </p:nvGrpSpPr>
        <p:grpSpPr bwMode="auto">
          <a:xfrm>
            <a:off x="2971800" y="0"/>
            <a:ext cx="4114800" cy="6524625"/>
            <a:chOff x="2208" y="-1152"/>
            <a:chExt cx="2592" cy="4110"/>
          </a:xfrm>
        </p:grpSpPr>
        <p:pic>
          <p:nvPicPr>
            <p:cNvPr id="20484" name="Picture 4" descr="E:\projects\HUD_FLUX\bath\hud_region.jpg"/>
            <p:cNvPicPr>
              <a:picLocks noChangeAspect="1" noChangeArrowheads="1"/>
            </p:cNvPicPr>
            <p:nvPr/>
          </p:nvPicPr>
          <p:blipFill>
            <a:blip r:embed="rId2"/>
            <a:srcRect l="23529" t="6146" r="23529" b="6146"/>
            <a:stretch>
              <a:fillRect/>
            </a:stretch>
          </p:blipFill>
          <p:spPr bwMode="auto">
            <a:xfrm>
              <a:off x="2208" y="-1152"/>
              <a:ext cx="2592" cy="4110"/>
            </a:xfrm>
            <a:prstGeom prst="rect">
              <a:avLst/>
            </a:prstGeom>
            <a:solidFill>
              <a:schemeClr val="tx2"/>
            </a:solidFill>
            <a:ln w="9525">
              <a:noFill/>
              <a:miter lim="800000"/>
              <a:headEnd/>
              <a:tailEnd/>
            </a:ln>
          </p:spPr>
        </p:pic>
        <p:sp>
          <p:nvSpPr>
            <p:cNvPr id="20485" name="Freeform 5"/>
            <p:cNvSpPr>
              <a:spLocks/>
            </p:cNvSpPr>
            <p:nvPr/>
          </p:nvSpPr>
          <p:spPr bwMode="auto">
            <a:xfrm>
              <a:off x="3504" y="225"/>
              <a:ext cx="348" cy="1653"/>
            </a:xfrm>
            <a:custGeom>
              <a:avLst/>
              <a:gdLst>
                <a:gd name="T0" fmla="*/ 348 w 348"/>
                <a:gd name="T1" fmla="*/ 0 h 1653"/>
                <a:gd name="T2" fmla="*/ 300 w 348"/>
                <a:gd name="T3" fmla="*/ 228 h 1653"/>
                <a:gd name="T4" fmla="*/ 198 w 348"/>
                <a:gd name="T5" fmla="*/ 498 h 1653"/>
                <a:gd name="T6" fmla="*/ 87 w 348"/>
                <a:gd name="T7" fmla="*/ 723 h 1653"/>
                <a:gd name="T8" fmla="*/ 41 w 348"/>
                <a:gd name="T9" fmla="*/ 972 h 1653"/>
                <a:gd name="T10" fmla="*/ 8 w 348"/>
                <a:gd name="T11" fmla="*/ 1119 h 1653"/>
                <a:gd name="T12" fmla="*/ 17 w 348"/>
                <a:gd name="T13" fmla="*/ 1230 h 1653"/>
                <a:gd name="T14" fmla="*/ 110 w 348"/>
                <a:gd name="T15" fmla="*/ 1500 h 1653"/>
                <a:gd name="T16" fmla="*/ 216 w 348"/>
                <a:gd name="T17" fmla="*/ 1653 h 16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8"/>
                <a:gd name="T28" fmla="*/ 0 h 1653"/>
                <a:gd name="T29" fmla="*/ 348 w 348"/>
                <a:gd name="T30" fmla="*/ 1653 h 16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8" h="1653">
                  <a:moveTo>
                    <a:pt x="348" y="0"/>
                  </a:moveTo>
                  <a:cubicBezTo>
                    <a:pt x="340" y="38"/>
                    <a:pt x="325" y="145"/>
                    <a:pt x="300" y="228"/>
                  </a:cubicBezTo>
                  <a:cubicBezTo>
                    <a:pt x="275" y="311"/>
                    <a:pt x="234" y="415"/>
                    <a:pt x="198" y="498"/>
                  </a:cubicBezTo>
                  <a:cubicBezTo>
                    <a:pt x="162" y="581"/>
                    <a:pt x="113" y="644"/>
                    <a:pt x="87" y="723"/>
                  </a:cubicBezTo>
                  <a:cubicBezTo>
                    <a:pt x="61" y="802"/>
                    <a:pt x="54" y="906"/>
                    <a:pt x="41" y="972"/>
                  </a:cubicBezTo>
                  <a:cubicBezTo>
                    <a:pt x="28" y="1038"/>
                    <a:pt x="12" y="1076"/>
                    <a:pt x="8" y="1119"/>
                  </a:cubicBezTo>
                  <a:cubicBezTo>
                    <a:pt x="4" y="1162"/>
                    <a:pt x="0" y="1167"/>
                    <a:pt x="17" y="1230"/>
                  </a:cubicBezTo>
                  <a:cubicBezTo>
                    <a:pt x="34" y="1293"/>
                    <a:pt x="77" y="1429"/>
                    <a:pt x="110" y="1500"/>
                  </a:cubicBezTo>
                  <a:cubicBezTo>
                    <a:pt x="143" y="1571"/>
                    <a:pt x="194" y="1621"/>
                    <a:pt x="216" y="1653"/>
                  </a:cubicBezTo>
                </a:path>
              </a:pathLst>
            </a:custGeom>
            <a:noFill/>
            <a:ln w="25400">
              <a:solidFill>
                <a:srgbClr val="FF0000"/>
              </a:solidFill>
              <a:round/>
              <a:headEnd/>
              <a:tailEnd/>
            </a:ln>
          </p:spPr>
          <p:txBody>
            <a:bodyPr wrap="none" anchor="ctr"/>
            <a:lstStyle/>
            <a:p>
              <a:endParaRPr lang="en-US"/>
            </a:p>
          </p:txBody>
        </p:sp>
      </p:grpSp>
      <p:sp>
        <p:nvSpPr>
          <p:cNvPr id="20483" name="Text Box 6"/>
          <p:cNvSpPr txBox="1">
            <a:spLocks noChangeArrowheads="1"/>
          </p:cNvSpPr>
          <p:nvPr/>
        </p:nvSpPr>
        <p:spPr bwMode="auto">
          <a:xfrm rot="-4201783">
            <a:off x="4882357" y="2432843"/>
            <a:ext cx="812800" cy="366713"/>
          </a:xfrm>
          <a:prstGeom prst="rect">
            <a:avLst/>
          </a:prstGeom>
          <a:noFill/>
          <a:ln w="9525">
            <a:noFill/>
            <a:miter lim="800000"/>
            <a:headEnd/>
            <a:tailEnd/>
          </a:ln>
        </p:spPr>
        <p:txBody>
          <a:bodyPr wrap="none">
            <a:spAutoFit/>
          </a:bodyPr>
          <a:lstStyle/>
          <a:p>
            <a:r>
              <a:rPr lang="en-US">
                <a:latin typeface="Calibri" pitchFamily="34" charset="0"/>
              </a:rPr>
              <a:t>50 km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E:\projects\hud95\ctd\clean\con_long_comb.jpg"/>
          <p:cNvPicPr>
            <a:picLocks noChangeAspect="1" noChangeArrowheads="1"/>
          </p:cNvPicPr>
          <p:nvPr/>
        </p:nvPicPr>
        <p:blipFill>
          <a:blip r:embed="rId2"/>
          <a:srcRect l="6400" t="2133" r="4800" b="2667"/>
          <a:stretch>
            <a:fillRect/>
          </a:stretch>
        </p:blipFill>
        <p:spPr bwMode="auto">
          <a:xfrm>
            <a:off x="382588" y="-17463"/>
            <a:ext cx="8501062" cy="6838951"/>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gca_along"/>
          <p:cNvPicPr>
            <a:picLocks noChangeAspect="1" noChangeArrowheads="1"/>
          </p:cNvPicPr>
          <p:nvPr/>
        </p:nvPicPr>
        <p:blipFill>
          <a:blip r:embed="rId3"/>
          <a:srcRect/>
          <a:stretch>
            <a:fillRect/>
          </a:stretch>
        </p:blipFill>
        <p:spPr bwMode="auto">
          <a:xfrm>
            <a:off x="228600" y="1143000"/>
            <a:ext cx="8639175" cy="420687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2916</TotalTime>
  <Words>915</Words>
  <Application>Microsoft Office PowerPoint</Application>
  <PresentationFormat>On-screen Show (4:3)</PresentationFormat>
  <Paragraphs>136</Paragraphs>
  <Slides>30</Slides>
  <Notes>5</Notes>
  <HiddenSlides>0</HiddenSlides>
  <MMClips>0</MMClips>
  <ScaleCrop>false</ScaleCrop>
  <HeadingPairs>
    <vt:vector size="8" baseType="variant">
      <vt:variant>
        <vt:lpstr>Fonts Used</vt:lpstr>
      </vt:variant>
      <vt:variant>
        <vt:i4>3</vt:i4>
      </vt:variant>
      <vt:variant>
        <vt:lpstr>Design Template</vt:lpstr>
      </vt:variant>
      <vt:variant>
        <vt:i4>1</vt:i4>
      </vt:variant>
      <vt:variant>
        <vt:lpstr>Embedded OLE Servers</vt:lpstr>
      </vt:variant>
      <vt:variant>
        <vt:i4>1</vt:i4>
      </vt:variant>
      <vt:variant>
        <vt:lpstr>Slide Titles</vt:lpstr>
      </vt:variant>
      <vt:variant>
        <vt:i4>30</vt:i4>
      </vt:variant>
    </vt:vector>
  </HeadingPairs>
  <TitlesOfParts>
    <vt:vector size="35" baseType="lpstr">
      <vt:lpstr>Calibri</vt:lpstr>
      <vt:lpstr>Arial</vt:lpstr>
      <vt:lpstr>Times New Roman</vt:lpstr>
      <vt:lpstr>Office Theme</vt:lpstr>
      <vt:lpstr>SPW 6.0 Graph</vt:lpstr>
      <vt:lpstr>Slide 1</vt:lpstr>
      <vt:lpstr>Slide 2</vt:lpstr>
      <vt:lpstr>Slide 3</vt:lpstr>
      <vt:lpstr>Slide 4</vt:lpstr>
      <vt:lpstr>Slide 5</vt:lpstr>
      <vt:lpstr>Slide 6</vt:lpstr>
      <vt:lpstr>                                                                                                                                                                                                                                                                                                                                                                                                                                                                                                                                                                                                                                                                                                                                                                                                                                                                                                                                                                                                                                                                                                                                                                                                                                                                                                                                                                                                                                                                                                                                                                                                             </vt:lpstr>
      <vt:lpstr>Slide 8</vt:lpstr>
      <vt:lpstr>Slide 9</vt:lpstr>
      <vt:lpstr>Slide 10</vt:lpstr>
      <vt:lpstr>Slide 11</vt:lpstr>
      <vt:lpstr>Slide 12</vt:lpstr>
      <vt:lpstr>ABS Core</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influence of estuaries  on the transport  from rivers to the ocean</dc:title>
  <dc:creator>Rocky</dc:creator>
  <cp:lastModifiedBy>Daly</cp:lastModifiedBy>
  <cp:revision>32</cp:revision>
  <dcterms:created xsi:type="dcterms:W3CDTF">2011-04-18T14:57:50Z</dcterms:created>
  <dcterms:modified xsi:type="dcterms:W3CDTF">2011-07-18T20:28:04Z</dcterms:modified>
</cp:coreProperties>
</file>