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6" r:id="rId5"/>
    <p:sldId id="259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yFolder\Iceberg_paper\Figur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yFolder\Iceberg_paper\Figure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751881286486936E-2"/>
          <c:y val="7.2899873385357097E-2"/>
          <c:w val="0.86011624671259268"/>
          <c:h val="0.78603809462569063"/>
        </c:manualLayout>
      </c:layout>
      <c:scatterChart>
        <c:scatterStyle val="smoothMarker"/>
        <c:varyColors val="0"/>
        <c:ser>
          <c:idx val="0"/>
          <c:order val="0"/>
          <c:tx>
            <c:v>observed I48N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'Fig5'!$A$3:$A$111</c:f>
              <c:numCache>
                <c:formatCode>General</c:formatCode>
                <c:ptCount val="109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</c:numCache>
            </c:numRef>
          </c:xVal>
          <c:yVal>
            <c:numRef>
              <c:f>'Fig5'!$B$3:$B$111</c:f>
              <c:numCache>
                <c:formatCode>General</c:formatCode>
                <c:ptCount val="109"/>
                <c:pt idx="0">
                  <c:v>88</c:v>
                </c:pt>
                <c:pt idx="1">
                  <c:v>81</c:v>
                </c:pt>
                <c:pt idx="2">
                  <c:v>48</c:v>
                </c:pt>
                <c:pt idx="3">
                  <c:v>802</c:v>
                </c:pt>
                <c:pt idx="4">
                  <c:v>266</c:v>
                </c:pt>
                <c:pt idx="5">
                  <c:v>822</c:v>
                </c:pt>
                <c:pt idx="6">
                  <c:v>428</c:v>
                </c:pt>
                <c:pt idx="7">
                  <c:v>635</c:v>
                </c:pt>
                <c:pt idx="8">
                  <c:v>207</c:v>
                </c:pt>
                <c:pt idx="9">
                  <c:v>1041</c:v>
                </c:pt>
                <c:pt idx="10">
                  <c:v>51</c:v>
                </c:pt>
                <c:pt idx="11">
                  <c:v>374</c:v>
                </c:pt>
                <c:pt idx="12">
                  <c:v>1038</c:v>
                </c:pt>
                <c:pt idx="13">
                  <c:v>543</c:v>
                </c:pt>
                <c:pt idx="14">
                  <c:v>721</c:v>
                </c:pt>
                <c:pt idx="15">
                  <c:v>487</c:v>
                </c:pt>
                <c:pt idx="16">
                  <c:v>55</c:v>
                </c:pt>
                <c:pt idx="17">
                  <c:v>38</c:v>
                </c:pt>
                <c:pt idx="18">
                  <c:v>181</c:v>
                </c:pt>
                <c:pt idx="19">
                  <c:v>317</c:v>
                </c:pt>
                <c:pt idx="20">
                  <c:v>430</c:v>
                </c:pt>
                <c:pt idx="21">
                  <c:v>762</c:v>
                </c:pt>
                <c:pt idx="22">
                  <c:v>492</c:v>
                </c:pt>
                <c:pt idx="23">
                  <c:v>284</c:v>
                </c:pt>
                <c:pt idx="24">
                  <c:v>11</c:v>
                </c:pt>
                <c:pt idx="25">
                  <c:v>109</c:v>
                </c:pt>
                <c:pt idx="26">
                  <c:v>341</c:v>
                </c:pt>
                <c:pt idx="27">
                  <c:v>393</c:v>
                </c:pt>
                <c:pt idx="28">
                  <c:v>507</c:v>
                </c:pt>
                <c:pt idx="29">
                  <c:v>1329</c:v>
                </c:pt>
                <c:pt idx="30">
                  <c:v>504</c:v>
                </c:pt>
                <c:pt idx="31">
                  <c:v>14</c:v>
                </c:pt>
                <c:pt idx="32">
                  <c:v>514</c:v>
                </c:pt>
                <c:pt idx="33">
                  <c:v>216</c:v>
                </c:pt>
                <c:pt idx="34">
                  <c:v>576</c:v>
                </c:pt>
                <c:pt idx="35">
                  <c:v>872</c:v>
                </c:pt>
                <c:pt idx="36">
                  <c:v>25</c:v>
                </c:pt>
                <c:pt idx="37">
                  <c:v>470</c:v>
                </c:pt>
                <c:pt idx="38">
                  <c:v>664</c:v>
                </c:pt>
                <c:pt idx="39">
                  <c:v>850</c:v>
                </c:pt>
                <c:pt idx="40">
                  <c:v>1</c:v>
                </c:pt>
                <c:pt idx="41">
                  <c:v>3</c:v>
                </c:pt>
                <c:pt idx="42">
                  <c:v>30</c:v>
                </c:pt>
                <c:pt idx="43">
                  <c:v>840</c:v>
                </c:pt>
                <c:pt idx="44">
                  <c:v>700</c:v>
                </c:pt>
                <c:pt idx="45">
                  <c:v>1083</c:v>
                </c:pt>
                <c:pt idx="46">
                  <c:v>430</c:v>
                </c:pt>
                <c:pt idx="47">
                  <c:v>63</c:v>
                </c:pt>
                <c:pt idx="48">
                  <c:v>523</c:v>
                </c:pt>
                <c:pt idx="49">
                  <c:v>47</c:v>
                </c:pt>
                <c:pt idx="50">
                  <c:v>457</c:v>
                </c:pt>
                <c:pt idx="51">
                  <c:v>8</c:v>
                </c:pt>
                <c:pt idx="52">
                  <c:v>15</c:v>
                </c:pt>
                <c:pt idx="53">
                  <c:v>56</c:v>
                </c:pt>
                <c:pt idx="54">
                  <c:v>312</c:v>
                </c:pt>
                <c:pt idx="55">
                  <c:v>61</c:v>
                </c:pt>
                <c:pt idx="56">
                  <c:v>80</c:v>
                </c:pt>
                <c:pt idx="57">
                  <c:v>931</c:v>
                </c:pt>
                <c:pt idx="58">
                  <c:v>1</c:v>
                </c:pt>
                <c:pt idx="59">
                  <c:v>689</c:v>
                </c:pt>
                <c:pt idx="60">
                  <c:v>258</c:v>
                </c:pt>
                <c:pt idx="61">
                  <c:v>114</c:v>
                </c:pt>
                <c:pt idx="62">
                  <c:v>121</c:v>
                </c:pt>
                <c:pt idx="63">
                  <c:v>25</c:v>
                </c:pt>
                <c:pt idx="64">
                  <c:v>369</c:v>
                </c:pt>
                <c:pt idx="65">
                  <c:v>76</c:v>
                </c:pt>
                <c:pt idx="66">
                  <c:v>0</c:v>
                </c:pt>
                <c:pt idx="67">
                  <c:v>441</c:v>
                </c:pt>
                <c:pt idx="68">
                  <c:v>230</c:v>
                </c:pt>
                <c:pt idx="69">
                  <c:v>53</c:v>
                </c:pt>
                <c:pt idx="70">
                  <c:v>85</c:v>
                </c:pt>
                <c:pt idx="71">
                  <c:v>73</c:v>
                </c:pt>
                <c:pt idx="72">
                  <c:v>1588</c:v>
                </c:pt>
                <c:pt idx="73">
                  <c:v>846</c:v>
                </c:pt>
                <c:pt idx="74">
                  <c:v>1387</c:v>
                </c:pt>
                <c:pt idx="75">
                  <c:v>100</c:v>
                </c:pt>
                <c:pt idx="76">
                  <c:v>151</c:v>
                </c:pt>
                <c:pt idx="77">
                  <c:v>22</c:v>
                </c:pt>
                <c:pt idx="78">
                  <c:v>75</c:v>
                </c:pt>
                <c:pt idx="79">
                  <c:v>152</c:v>
                </c:pt>
                <c:pt idx="80">
                  <c:v>24</c:v>
                </c:pt>
                <c:pt idx="81">
                  <c:v>63</c:v>
                </c:pt>
                <c:pt idx="82">
                  <c:v>188</c:v>
                </c:pt>
                <c:pt idx="83">
                  <c:v>1352</c:v>
                </c:pt>
                <c:pt idx="84">
                  <c:v>2202</c:v>
                </c:pt>
                <c:pt idx="85">
                  <c:v>1063</c:v>
                </c:pt>
                <c:pt idx="86">
                  <c:v>204</c:v>
                </c:pt>
                <c:pt idx="87">
                  <c:v>318</c:v>
                </c:pt>
                <c:pt idx="88">
                  <c:v>187</c:v>
                </c:pt>
                <c:pt idx="89">
                  <c:v>301</c:v>
                </c:pt>
                <c:pt idx="90">
                  <c:v>793</c:v>
                </c:pt>
                <c:pt idx="91">
                  <c:v>1974</c:v>
                </c:pt>
                <c:pt idx="92">
                  <c:v>876</c:v>
                </c:pt>
                <c:pt idx="93">
                  <c:v>1753</c:v>
                </c:pt>
                <c:pt idx="94">
                  <c:v>1765</c:v>
                </c:pt>
                <c:pt idx="95">
                  <c:v>1432</c:v>
                </c:pt>
                <c:pt idx="96">
                  <c:v>611</c:v>
                </c:pt>
                <c:pt idx="97">
                  <c:v>1011</c:v>
                </c:pt>
                <c:pt idx="98">
                  <c:v>1380</c:v>
                </c:pt>
                <c:pt idx="99">
                  <c:v>22</c:v>
                </c:pt>
                <c:pt idx="100">
                  <c:v>843</c:v>
                </c:pt>
                <c:pt idx="101">
                  <c:v>89</c:v>
                </c:pt>
                <c:pt idx="102">
                  <c:v>877</c:v>
                </c:pt>
                <c:pt idx="103">
                  <c:v>927</c:v>
                </c:pt>
                <c:pt idx="104">
                  <c:v>262</c:v>
                </c:pt>
                <c:pt idx="105">
                  <c:v>11</c:v>
                </c:pt>
                <c:pt idx="106">
                  <c:v>0</c:v>
                </c:pt>
                <c:pt idx="107">
                  <c:v>324</c:v>
                </c:pt>
                <c:pt idx="108">
                  <c:v>976</c:v>
                </c:pt>
              </c:numCache>
            </c:numRef>
          </c:yVal>
          <c:smooth val="1"/>
        </c:ser>
        <c:ser>
          <c:idx val="1"/>
          <c:order val="1"/>
          <c:tx>
            <c:v>model, constant annual discharge</c:v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'Fig5'!$A$3:$A$111</c:f>
              <c:numCache>
                <c:formatCode>General</c:formatCode>
                <c:ptCount val="109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</c:numCache>
            </c:numRef>
          </c:xVal>
          <c:yVal>
            <c:numRef>
              <c:f>'Fig5'!$E$3:$E$111</c:f>
              <c:numCache>
                <c:formatCode>General</c:formatCode>
                <c:ptCount val="109"/>
                <c:pt idx="0">
                  <c:v>114.3365625</c:v>
                </c:pt>
                <c:pt idx="1">
                  <c:v>165.41713125000001</c:v>
                </c:pt>
                <c:pt idx="2">
                  <c:v>235.56374156250001</c:v>
                </c:pt>
                <c:pt idx="3">
                  <c:v>182.64940031250001</c:v>
                </c:pt>
                <c:pt idx="4">
                  <c:v>275.16951843749905</c:v>
                </c:pt>
                <c:pt idx="5">
                  <c:v>291.82521937499905</c:v>
                </c:pt>
                <c:pt idx="6">
                  <c:v>260.384236875</c:v>
                </c:pt>
                <c:pt idx="7">
                  <c:v>288.23919187499905</c:v>
                </c:pt>
                <c:pt idx="8">
                  <c:v>259.11862031250001</c:v>
                </c:pt>
                <c:pt idx="9">
                  <c:v>416.66657906249856</c:v>
                </c:pt>
                <c:pt idx="10">
                  <c:v>332.32230562500001</c:v>
                </c:pt>
                <c:pt idx="11">
                  <c:v>326.26991249999969</c:v>
                </c:pt>
                <c:pt idx="12">
                  <c:v>348.25791093749899</c:v>
                </c:pt>
                <c:pt idx="13">
                  <c:v>402.32251124999874</c:v>
                </c:pt>
                <c:pt idx="14">
                  <c:v>236.75062781250048</c:v>
                </c:pt>
                <c:pt idx="15">
                  <c:v>221.12438062499999</c:v>
                </c:pt>
                <c:pt idx="16">
                  <c:v>229.18499718750004</c:v>
                </c:pt>
                <c:pt idx="17">
                  <c:v>320.52944812500078</c:v>
                </c:pt>
                <c:pt idx="18">
                  <c:v>300.07696218749999</c:v>
                </c:pt>
                <c:pt idx="19">
                  <c:v>277.66128937499997</c:v>
                </c:pt>
                <c:pt idx="20">
                  <c:v>193.35656531250004</c:v>
                </c:pt>
                <c:pt idx="21">
                  <c:v>169.08471843750004</c:v>
                </c:pt>
                <c:pt idx="22">
                  <c:v>242.73573187500003</c:v>
                </c:pt>
                <c:pt idx="23">
                  <c:v>339.15369937499997</c:v>
                </c:pt>
                <c:pt idx="24">
                  <c:v>222.09197062499996</c:v>
                </c:pt>
                <c:pt idx="25">
                  <c:v>193.77001124999998</c:v>
                </c:pt>
                <c:pt idx="26">
                  <c:v>216.55696499999999</c:v>
                </c:pt>
                <c:pt idx="27">
                  <c:v>194.51246625000007</c:v>
                </c:pt>
                <c:pt idx="28">
                  <c:v>235.11658499999942</c:v>
                </c:pt>
                <c:pt idx="29">
                  <c:v>239.02587281250004</c:v>
                </c:pt>
                <c:pt idx="30">
                  <c:v>123.77814187499958</c:v>
                </c:pt>
                <c:pt idx="31">
                  <c:v>343.6256728125</c:v>
                </c:pt>
                <c:pt idx="32">
                  <c:v>166.68841218750063</c:v>
                </c:pt>
                <c:pt idx="33">
                  <c:v>208.5356784375</c:v>
                </c:pt>
                <c:pt idx="34">
                  <c:v>159.4068159375</c:v>
                </c:pt>
                <c:pt idx="35">
                  <c:v>144.35154281250067</c:v>
                </c:pt>
                <c:pt idx="36">
                  <c:v>285.75563906249886</c:v>
                </c:pt>
                <c:pt idx="37">
                  <c:v>248.92592625000054</c:v>
                </c:pt>
                <c:pt idx="38">
                  <c:v>205.06786031250004</c:v>
                </c:pt>
                <c:pt idx="39">
                  <c:v>235.91523937500045</c:v>
                </c:pt>
                <c:pt idx="40">
                  <c:v>173.78437781250048</c:v>
                </c:pt>
                <c:pt idx="41">
                  <c:v>104.04280124999998</c:v>
                </c:pt>
                <c:pt idx="42">
                  <c:v>325.08568406249969</c:v>
                </c:pt>
                <c:pt idx="43">
                  <c:v>249.83714812500048</c:v>
                </c:pt>
                <c:pt idx="44">
                  <c:v>28.302187500000002</c:v>
                </c:pt>
                <c:pt idx="45">
                  <c:v>198.17157937499999</c:v>
                </c:pt>
                <c:pt idx="46">
                  <c:v>324.9028434375</c:v>
                </c:pt>
                <c:pt idx="47">
                  <c:v>129.602784375</c:v>
                </c:pt>
                <c:pt idx="48">
                  <c:v>137.6211825</c:v>
                </c:pt>
                <c:pt idx="49">
                  <c:v>492.39855843749837</c:v>
                </c:pt>
                <c:pt idx="50">
                  <c:v>199.08844593750069</c:v>
                </c:pt>
                <c:pt idx="51">
                  <c:v>450.18286312500197</c:v>
                </c:pt>
                <c:pt idx="52">
                  <c:v>124.55434125000001</c:v>
                </c:pt>
                <c:pt idx="53">
                  <c:v>349.66961156249999</c:v>
                </c:pt>
                <c:pt idx="54">
                  <c:v>37.662190312500272</c:v>
                </c:pt>
                <c:pt idx="55">
                  <c:v>174.49311374999999</c:v>
                </c:pt>
                <c:pt idx="56">
                  <c:v>153.5315428125005</c:v>
                </c:pt>
                <c:pt idx="57">
                  <c:v>121.3649465624997</c:v>
                </c:pt>
                <c:pt idx="58">
                  <c:v>335.66056312500115</c:v>
                </c:pt>
                <c:pt idx="59">
                  <c:v>127.9321425</c:v>
                </c:pt>
                <c:pt idx="60">
                  <c:v>273.03469312500096</c:v>
                </c:pt>
                <c:pt idx="61">
                  <c:v>396.79583062500001</c:v>
                </c:pt>
                <c:pt idx="62">
                  <c:v>323.1308278125</c:v>
                </c:pt>
                <c:pt idx="63">
                  <c:v>218.10659343750001</c:v>
                </c:pt>
                <c:pt idx="64">
                  <c:v>270.43586999999923</c:v>
                </c:pt>
                <c:pt idx="65">
                  <c:v>354.29624999999868</c:v>
                </c:pt>
                <c:pt idx="66">
                  <c:v>276.80341218749999</c:v>
                </c:pt>
                <c:pt idx="67">
                  <c:v>433.23460593749923</c:v>
                </c:pt>
                <c:pt idx="68">
                  <c:v>282.6843609375</c:v>
                </c:pt>
                <c:pt idx="69">
                  <c:v>228.14996343749999</c:v>
                </c:pt>
                <c:pt idx="70">
                  <c:v>654.13996593750005</c:v>
                </c:pt>
                <c:pt idx="71">
                  <c:v>161.87628093750001</c:v>
                </c:pt>
                <c:pt idx="72">
                  <c:v>466.54862906250003</c:v>
                </c:pt>
                <c:pt idx="73">
                  <c:v>397.44277874999887</c:v>
                </c:pt>
                <c:pt idx="74">
                  <c:v>228.29909625000002</c:v>
                </c:pt>
                <c:pt idx="75">
                  <c:v>238.74464812499951</c:v>
                </c:pt>
                <c:pt idx="76">
                  <c:v>60.578431875</c:v>
                </c:pt>
                <c:pt idx="77">
                  <c:v>321.90469312500096</c:v>
                </c:pt>
                <c:pt idx="78">
                  <c:v>274.59567562499996</c:v>
                </c:pt>
                <c:pt idx="79">
                  <c:v>328.55345999999969</c:v>
                </c:pt>
                <c:pt idx="80">
                  <c:v>337.01623593749849</c:v>
                </c:pt>
                <c:pt idx="81">
                  <c:v>283.37055468749969</c:v>
                </c:pt>
                <c:pt idx="82">
                  <c:v>213.4236290625</c:v>
                </c:pt>
                <c:pt idx="83">
                  <c:v>244.28538281250007</c:v>
                </c:pt>
                <c:pt idx="84">
                  <c:v>301.20750281249963</c:v>
                </c:pt>
                <c:pt idx="85">
                  <c:v>82.321860937499594</c:v>
                </c:pt>
                <c:pt idx="86">
                  <c:v>255.49306875000002</c:v>
                </c:pt>
                <c:pt idx="87">
                  <c:v>219.64221281250047</c:v>
                </c:pt>
                <c:pt idx="88">
                  <c:v>291.85584187500115</c:v>
                </c:pt>
                <c:pt idx="89">
                  <c:v>211.39311093750004</c:v>
                </c:pt>
                <c:pt idx="90">
                  <c:v>338.76552937500003</c:v>
                </c:pt>
                <c:pt idx="91">
                  <c:v>395.81139656249849</c:v>
                </c:pt>
                <c:pt idx="92">
                  <c:v>417.59174812500004</c:v>
                </c:pt>
                <c:pt idx="93">
                  <c:v>342.6692175</c:v>
                </c:pt>
                <c:pt idx="94">
                  <c:v>219.71551218749997</c:v>
                </c:pt>
                <c:pt idx="95">
                  <c:v>566.59219312499772</c:v>
                </c:pt>
                <c:pt idx="96">
                  <c:v>190.84786312499998</c:v>
                </c:pt>
                <c:pt idx="97">
                  <c:v>509.79377812499905</c:v>
                </c:pt>
                <c:pt idx="98">
                  <c:v>336.41988468749997</c:v>
                </c:pt>
                <c:pt idx="99">
                  <c:v>255.6309121875</c:v>
                </c:pt>
                <c:pt idx="100">
                  <c:v>593.28837000000362</c:v>
                </c:pt>
                <c:pt idx="101">
                  <c:v>521.63146125000003</c:v>
                </c:pt>
                <c:pt idx="102">
                  <c:v>164.56496062499951</c:v>
                </c:pt>
                <c:pt idx="103">
                  <c:v>148.13157093750002</c:v>
                </c:pt>
                <c:pt idx="104">
                  <c:v>314.03524218749999</c:v>
                </c:pt>
                <c:pt idx="105">
                  <c:v>354.37506468750001</c:v>
                </c:pt>
                <c:pt idx="106">
                  <c:v>234.41345999999999</c:v>
                </c:pt>
                <c:pt idx="107">
                  <c:v>63.798755625000219</c:v>
                </c:pt>
                <c:pt idx="108">
                  <c:v>290.8547128125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31168"/>
        <c:axId val="82650240"/>
      </c:scatterChart>
      <c:valAx>
        <c:axId val="74231168"/>
        <c:scaling>
          <c:orientation val="minMax"/>
          <c:max val="2010"/>
          <c:min val="19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FFFF">
                <a:lumMod val="50000"/>
              </a:srgbClr>
            </a:solidFill>
          </a:ln>
        </c:spPr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82650240"/>
        <c:crosses val="autoZero"/>
        <c:crossBetween val="midCat"/>
      </c:valAx>
      <c:valAx>
        <c:axId val="82650240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rgbClr val="00FFFF">
                <a:lumMod val="50000"/>
              </a:srgbClr>
            </a:solidFill>
          </a:ln>
        </c:spPr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7423116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3562996063599478"/>
          <c:y val="5.6808943556202723E-2"/>
          <c:w val="0.51573176231610662"/>
          <c:h val="0.31037926214436756"/>
        </c:manualLayout>
      </c:layout>
      <c:overlay val="0"/>
      <c:txPr>
        <a:bodyPr/>
        <a:lstStyle/>
        <a:p>
          <a:pPr>
            <a:defRPr sz="800" baseline="0">
              <a:solidFill>
                <a:schemeClr val="bg2">
                  <a:lumMod val="1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751881286486964E-2"/>
          <c:y val="7.2899873385357097E-2"/>
          <c:w val="0.86011624671259268"/>
          <c:h val="0.78603809462569063"/>
        </c:manualLayout>
      </c:layout>
      <c:scatterChart>
        <c:scatterStyle val="smoothMarker"/>
        <c:varyColors val="0"/>
        <c:ser>
          <c:idx val="0"/>
          <c:order val="0"/>
          <c:tx>
            <c:v>observed I48N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'Fig5'!$A$3:$A$111</c:f>
              <c:numCache>
                <c:formatCode>General</c:formatCode>
                <c:ptCount val="109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</c:numCache>
            </c:numRef>
          </c:xVal>
          <c:yVal>
            <c:numRef>
              <c:f>'Fig5'!$B$3:$B$111</c:f>
              <c:numCache>
                <c:formatCode>General</c:formatCode>
                <c:ptCount val="109"/>
                <c:pt idx="0">
                  <c:v>88</c:v>
                </c:pt>
                <c:pt idx="1">
                  <c:v>81</c:v>
                </c:pt>
                <c:pt idx="2">
                  <c:v>48</c:v>
                </c:pt>
                <c:pt idx="3">
                  <c:v>802</c:v>
                </c:pt>
                <c:pt idx="4">
                  <c:v>266</c:v>
                </c:pt>
                <c:pt idx="5">
                  <c:v>822</c:v>
                </c:pt>
                <c:pt idx="6">
                  <c:v>428</c:v>
                </c:pt>
                <c:pt idx="7">
                  <c:v>635</c:v>
                </c:pt>
                <c:pt idx="8">
                  <c:v>207</c:v>
                </c:pt>
                <c:pt idx="9">
                  <c:v>1041</c:v>
                </c:pt>
                <c:pt idx="10">
                  <c:v>51</c:v>
                </c:pt>
                <c:pt idx="11">
                  <c:v>374</c:v>
                </c:pt>
                <c:pt idx="12">
                  <c:v>1038</c:v>
                </c:pt>
                <c:pt idx="13">
                  <c:v>543</c:v>
                </c:pt>
                <c:pt idx="14">
                  <c:v>721</c:v>
                </c:pt>
                <c:pt idx="15">
                  <c:v>487</c:v>
                </c:pt>
                <c:pt idx="16">
                  <c:v>55</c:v>
                </c:pt>
                <c:pt idx="17">
                  <c:v>38</c:v>
                </c:pt>
                <c:pt idx="18">
                  <c:v>181</c:v>
                </c:pt>
                <c:pt idx="19">
                  <c:v>317</c:v>
                </c:pt>
                <c:pt idx="20">
                  <c:v>430</c:v>
                </c:pt>
                <c:pt idx="21">
                  <c:v>762</c:v>
                </c:pt>
                <c:pt idx="22">
                  <c:v>492</c:v>
                </c:pt>
                <c:pt idx="23">
                  <c:v>284</c:v>
                </c:pt>
                <c:pt idx="24">
                  <c:v>11</c:v>
                </c:pt>
                <c:pt idx="25">
                  <c:v>109</c:v>
                </c:pt>
                <c:pt idx="26">
                  <c:v>341</c:v>
                </c:pt>
                <c:pt idx="27">
                  <c:v>393</c:v>
                </c:pt>
                <c:pt idx="28">
                  <c:v>507</c:v>
                </c:pt>
                <c:pt idx="29">
                  <c:v>1329</c:v>
                </c:pt>
                <c:pt idx="30">
                  <c:v>504</c:v>
                </c:pt>
                <c:pt idx="31">
                  <c:v>14</c:v>
                </c:pt>
                <c:pt idx="32">
                  <c:v>514</c:v>
                </c:pt>
                <c:pt idx="33">
                  <c:v>216</c:v>
                </c:pt>
                <c:pt idx="34">
                  <c:v>576</c:v>
                </c:pt>
                <c:pt idx="35">
                  <c:v>872</c:v>
                </c:pt>
                <c:pt idx="36">
                  <c:v>25</c:v>
                </c:pt>
                <c:pt idx="37">
                  <c:v>470</c:v>
                </c:pt>
                <c:pt idx="38">
                  <c:v>664</c:v>
                </c:pt>
                <c:pt idx="39">
                  <c:v>850</c:v>
                </c:pt>
                <c:pt idx="40">
                  <c:v>1</c:v>
                </c:pt>
                <c:pt idx="41">
                  <c:v>3</c:v>
                </c:pt>
                <c:pt idx="42">
                  <c:v>30</c:v>
                </c:pt>
                <c:pt idx="43">
                  <c:v>840</c:v>
                </c:pt>
                <c:pt idx="44">
                  <c:v>700</c:v>
                </c:pt>
                <c:pt idx="45">
                  <c:v>1083</c:v>
                </c:pt>
                <c:pt idx="46">
                  <c:v>430</c:v>
                </c:pt>
                <c:pt idx="47">
                  <c:v>63</c:v>
                </c:pt>
                <c:pt idx="48">
                  <c:v>523</c:v>
                </c:pt>
                <c:pt idx="49">
                  <c:v>47</c:v>
                </c:pt>
                <c:pt idx="50">
                  <c:v>457</c:v>
                </c:pt>
                <c:pt idx="51">
                  <c:v>8</c:v>
                </c:pt>
                <c:pt idx="52">
                  <c:v>15</c:v>
                </c:pt>
                <c:pt idx="53">
                  <c:v>56</c:v>
                </c:pt>
                <c:pt idx="54">
                  <c:v>312</c:v>
                </c:pt>
                <c:pt idx="55">
                  <c:v>61</c:v>
                </c:pt>
                <c:pt idx="56">
                  <c:v>80</c:v>
                </c:pt>
                <c:pt idx="57">
                  <c:v>931</c:v>
                </c:pt>
                <c:pt idx="58">
                  <c:v>1</c:v>
                </c:pt>
                <c:pt idx="59">
                  <c:v>689</c:v>
                </c:pt>
                <c:pt idx="60">
                  <c:v>258</c:v>
                </c:pt>
                <c:pt idx="61">
                  <c:v>114</c:v>
                </c:pt>
                <c:pt idx="62">
                  <c:v>121</c:v>
                </c:pt>
                <c:pt idx="63">
                  <c:v>25</c:v>
                </c:pt>
                <c:pt idx="64">
                  <c:v>369</c:v>
                </c:pt>
                <c:pt idx="65">
                  <c:v>76</c:v>
                </c:pt>
                <c:pt idx="66">
                  <c:v>0</c:v>
                </c:pt>
                <c:pt idx="67">
                  <c:v>441</c:v>
                </c:pt>
                <c:pt idx="68">
                  <c:v>230</c:v>
                </c:pt>
                <c:pt idx="69">
                  <c:v>53</c:v>
                </c:pt>
                <c:pt idx="70">
                  <c:v>85</c:v>
                </c:pt>
                <c:pt idx="71">
                  <c:v>73</c:v>
                </c:pt>
                <c:pt idx="72">
                  <c:v>1588</c:v>
                </c:pt>
                <c:pt idx="73">
                  <c:v>846</c:v>
                </c:pt>
                <c:pt idx="74">
                  <c:v>1387</c:v>
                </c:pt>
                <c:pt idx="75">
                  <c:v>100</c:v>
                </c:pt>
                <c:pt idx="76">
                  <c:v>151</c:v>
                </c:pt>
                <c:pt idx="77">
                  <c:v>22</c:v>
                </c:pt>
                <c:pt idx="78">
                  <c:v>75</c:v>
                </c:pt>
                <c:pt idx="79">
                  <c:v>152</c:v>
                </c:pt>
                <c:pt idx="80">
                  <c:v>24</c:v>
                </c:pt>
                <c:pt idx="81">
                  <c:v>63</c:v>
                </c:pt>
                <c:pt idx="82">
                  <c:v>188</c:v>
                </c:pt>
                <c:pt idx="83">
                  <c:v>1352</c:v>
                </c:pt>
                <c:pt idx="84">
                  <c:v>2202</c:v>
                </c:pt>
                <c:pt idx="85">
                  <c:v>1063</c:v>
                </c:pt>
                <c:pt idx="86">
                  <c:v>204</c:v>
                </c:pt>
                <c:pt idx="87">
                  <c:v>318</c:v>
                </c:pt>
                <c:pt idx="88">
                  <c:v>187</c:v>
                </c:pt>
                <c:pt idx="89">
                  <c:v>301</c:v>
                </c:pt>
                <c:pt idx="90">
                  <c:v>793</c:v>
                </c:pt>
                <c:pt idx="91">
                  <c:v>1974</c:v>
                </c:pt>
                <c:pt idx="92">
                  <c:v>876</c:v>
                </c:pt>
                <c:pt idx="93">
                  <c:v>1753</c:v>
                </c:pt>
                <c:pt idx="94">
                  <c:v>1765</c:v>
                </c:pt>
                <c:pt idx="95">
                  <c:v>1432</c:v>
                </c:pt>
                <c:pt idx="96">
                  <c:v>611</c:v>
                </c:pt>
                <c:pt idx="97">
                  <c:v>1011</c:v>
                </c:pt>
                <c:pt idx="98">
                  <c:v>1380</c:v>
                </c:pt>
                <c:pt idx="99">
                  <c:v>22</c:v>
                </c:pt>
                <c:pt idx="100">
                  <c:v>843</c:v>
                </c:pt>
                <c:pt idx="101">
                  <c:v>89</c:v>
                </c:pt>
                <c:pt idx="102">
                  <c:v>877</c:v>
                </c:pt>
                <c:pt idx="103">
                  <c:v>927</c:v>
                </c:pt>
                <c:pt idx="104">
                  <c:v>262</c:v>
                </c:pt>
                <c:pt idx="105">
                  <c:v>11</c:v>
                </c:pt>
                <c:pt idx="106">
                  <c:v>0</c:v>
                </c:pt>
                <c:pt idx="107">
                  <c:v>324</c:v>
                </c:pt>
                <c:pt idx="108">
                  <c:v>976</c:v>
                </c:pt>
              </c:numCache>
            </c:numRef>
          </c:yVal>
          <c:smooth val="1"/>
        </c:ser>
        <c:ser>
          <c:idx val="1"/>
          <c:order val="1"/>
          <c:tx>
            <c:v>model, constant annual discharge</c:v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'Fig5'!$A$3:$A$111</c:f>
              <c:numCache>
                <c:formatCode>General</c:formatCode>
                <c:ptCount val="109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</c:numCache>
            </c:numRef>
          </c:xVal>
          <c:yVal>
            <c:numRef>
              <c:f>'Fig5'!$E$3:$E$111</c:f>
              <c:numCache>
                <c:formatCode>General</c:formatCode>
                <c:ptCount val="109"/>
                <c:pt idx="0">
                  <c:v>114.3365625</c:v>
                </c:pt>
                <c:pt idx="1">
                  <c:v>165.41713125000001</c:v>
                </c:pt>
                <c:pt idx="2">
                  <c:v>235.56374156250001</c:v>
                </c:pt>
                <c:pt idx="3">
                  <c:v>182.64940031250001</c:v>
                </c:pt>
                <c:pt idx="4">
                  <c:v>275.16951843749905</c:v>
                </c:pt>
                <c:pt idx="5">
                  <c:v>291.82521937499905</c:v>
                </c:pt>
                <c:pt idx="6">
                  <c:v>260.384236875</c:v>
                </c:pt>
                <c:pt idx="7">
                  <c:v>288.23919187499905</c:v>
                </c:pt>
                <c:pt idx="8">
                  <c:v>259.11862031250001</c:v>
                </c:pt>
                <c:pt idx="9">
                  <c:v>416.66657906249856</c:v>
                </c:pt>
                <c:pt idx="10">
                  <c:v>332.32230562500001</c:v>
                </c:pt>
                <c:pt idx="11">
                  <c:v>326.26991249999969</c:v>
                </c:pt>
                <c:pt idx="12">
                  <c:v>348.25791093749899</c:v>
                </c:pt>
                <c:pt idx="13">
                  <c:v>402.32251124999874</c:v>
                </c:pt>
                <c:pt idx="14">
                  <c:v>236.75062781250048</c:v>
                </c:pt>
                <c:pt idx="15">
                  <c:v>221.12438062499999</c:v>
                </c:pt>
                <c:pt idx="16">
                  <c:v>229.18499718750004</c:v>
                </c:pt>
                <c:pt idx="17">
                  <c:v>320.52944812500078</c:v>
                </c:pt>
                <c:pt idx="18">
                  <c:v>300.07696218749999</c:v>
                </c:pt>
                <c:pt idx="19">
                  <c:v>277.66128937499997</c:v>
                </c:pt>
                <c:pt idx="20">
                  <c:v>193.35656531250004</c:v>
                </c:pt>
                <c:pt idx="21">
                  <c:v>169.08471843750004</c:v>
                </c:pt>
                <c:pt idx="22">
                  <c:v>242.73573187500003</c:v>
                </c:pt>
                <c:pt idx="23">
                  <c:v>339.15369937499997</c:v>
                </c:pt>
                <c:pt idx="24">
                  <c:v>222.09197062499996</c:v>
                </c:pt>
                <c:pt idx="25">
                  <c:v>193.77001124999998</c:v>
                </c:pt>
                <c:pt idx="26">
                  <c:v>216.55696499999999</c:v>
                </c:pt>
                <c:pt idx="27">
                  <c:v>194.51246625000007</c:v>
                </c:pt>
                <c:pt idx="28">
                  <c:v>235.11658499999942</c:v>
                </c:pt>
                <c:pt idx="29">
                  <c:v>239.02587281250004</c:v>
                </c:pt>
                <c:pt idx="30">
                  <c:v>123.77814187499958</c:v>
                </c:pt>
                <c:pt idx="31">
                  <c:v>343.6256728125</c:v>
                </c:pt>
                <c:pt idx="32">
                  <c:v>166.68841218750063</c:v>
                </c:pt>
                <c:pt idx="33">
                  <c:v>208.5356784375</c:v>
                </c:pt>
                <c:pt idx="34">
                  <c:v>159.4068159375</c:v>
                </c:pt>
                <c:pt idx="35">
                  <c:v>144.35154281250067</c:v>
                </c:pt>
                <c:pt idx="36">
                  <c:v>285.75563906249886</c:v>
                </c:pt>
                <c:pt idx="37">
                  <c:v>248.92592625000054</c:v>
                </c:pt>
                <c:pt idx="38">
                  <c:v>205.06786031250004</c:v>
                </c:pt>
                <c:pt idx="39">
                  <c:v>235.91523937500045</c:v>
                </c:pt>
                <c:pt idx="40">
                  <c:v>173.78437781250048</c:v>
                </c:pt>
                <c:pt idx="41">
                  <c:v>104.04280124999998</c:v>
                </c:pt>
                <c:pt idx="42">
                  <c:v>325.08568406249969</c:v>
                </c:pt>
                <c:pt idx="43">
                  <c:v>249.83714812500048</c:v>
                </c:pt>
                <c:pt idx="44">
                  <c:v>28.302187500000002</c:v>
                </c:pt>
                <c:pt idx="45">
                  <c:v>198.17157937499999</c:v>
                </c:pt>
                <c:pt idx="46">
                  <c:v>324.9028434375</c:v>
                </c:pt>
                <c:pt idx="47">
                  <c:v>129.602784375</c:v>
                </c:pt>
                <c:pt idx="48">
                  <c:v>137.6211825</c:v>
                </c:pt>
                <c:pt idx="49">
                  <c:v>492.39855843749837</c:v>
                </c:pt>
                <c:pt idx="50">
                  <c:v>199.08844593750069</c:v>
                </c:pt>
                <c:pt idx="51">
                  <c:v>450.18286312500197</c:v>
                </c:pt>
                <c:pt idx="52">
                  <c:v>124.55434125000001</c:v>
                </c:pt>
                <c:pt idx="53">
                  <c:v>349.66961156249999</c:v>
                </c:pt>
                <c:pt idx="54">
                  <c:v>37.662190312500272</c:v>
                </c:pt>
                <c:pt idx="55">
                  <c:v>174.49311374999999</c:v>
                </c:pt>
                <c:pt idx="56">
                  <c:v>153.5315428125005</c:v>
                </c:pt>
                <c:pt idx="57">
                  <c:v>121.3649465624997</c:v>
                </c:pt>
                <c:pt idx="58">
                  <c:v>335.66056312500115</c:v>
                </c:pt>
                <c:pt idx="59">
                  <c:v>127.9321425</c:v>
                </c:pt>
                <c:pt idx="60">
                  <c:v>273.03469312500096</c:v>
                </c:pt>
                <c:pt idx="61">
                  <c:v>396.79583062500001</c:v>
                </c:pt>
                <c:pt idx="62">
                  <c:v>323.1308278125</c:v>
                </c:pt>
                <c:pt idx="63">
                  <c:v>218.10659343750001</c:v>
                </c:pt>
                <c:pt idx="64">
                  <c:v>270.43586999999923</c:v>
                </c:pt>
                <c:pt idx="65">
                  <c:v>354.29624999999868</c:v>
                </c:pt>
                <c:pt idx="66">
                  <c:v>276.80341218749999</c:v>
                </c:pt>
                <c:pt idx="67">
                  <c:v>433.23460593749923</c:v>
                </c:pt>
                <c:pt idx="68">
                  <c:v>282.6843609375</c:v>
                </c:pt>
                <c:pt idx="69">
                  <c:v>228.14996343749999</c:v>
                </c:pt>
                <c:pt idx="70">
                  <c:v>654.13996593750005</c:v>
                </c:pt>
                <c:pt idx="71">
                  <c:v>161.87628093750001</c:v>
                </c:pt>
                <c:pt idx="72">
                  <c:v>466.54862906250003</c:v>
                </c:pt>
                <c:pt idx="73">
                  <c:v>397.44277874999887</c:v>
                </c:pt>
                <c:pt idx="74">
                  <c:v>228.29909625000002</c:v>
                </c:pt>
                <c:pt idx="75">
                  <c:v>238.74464812499951</c:v>
                </c:pt>
                <c:pt idx="76">
                  <c:v>60.578431875</c:v>
                </c:pt>
                <c:pt idx="77">
                  <c:v>321.90469312500096</c:v>
                </c:pt>
                <c:pt idx="78">
                  <c:v>274.59567562499996</c:v>
                </c:pt>
                <c:pt idx="79">
                  <c:v>328.55345999999969</c:v>
                </c:pt>
                <c:pt idx="80">
                  <c:v>337.01623593749849</c:v>
                </c:pt>
                <c:pt idx="81">
                  <c:v>283.37055468749969</c:v>
                </c:pt>
                <c:pt idx="82">
                  <c:v>213.4236290625</c:v>
                </c:pt>
                <c:pt idx="83">
                  <c:v>244.28538281250007</c:v>
                </c:pt>
                <c:pt idx="84">
                  <c:v>301.20750281249963</c:v>
                </c:pt>
                <c:pt idx="85">
                  <c:v>82.321860937499594</c:v>
                </c:pt>
                <c:pt idx="86">
                  <c:v>255.49306875000002</c:v>
                </c:pt>
                <c:pt idx="87">
                  <c:v>219.64221281250047</c:v>
                </c:pt>
                <c:pt idx="88">
                  <c:v>291.85584187500115</c:v>
                </c:pt>
                <c:pt idx="89">
                  <c:v>211.39311093750004</c:v>
                </c:pt>
                <c:pt idx="90">
                  <c:v>338.76552937500003</c:v>
                </c:pt>
                <c:pt idx="91">
                  <c:v>395.81139656249849</c:v>
                </c:pt>
                <c:pt idx="92">
                  <c:v>417.59174812500004</c:v>
                </c:pt>
                <c:pt idx="93">
                  <c:v>342.6692175</c:v>
                </c:pt>
                <c:pt idx="94">
                  <c:v>219.71551218749997</c:v>
                </c:pt>
                <c:pt idx="95">
                  <c:v>566.59219312499772</c:v>
                </c:pt>
                <c:pt idx="96">
                  <c:v>190.84786312499998</c:v>
                </c:pt>
                <c:pt idx="97">
                  <c:v>509.79377812499905</c:v>
                </c:pt>
                <c:pt idx="98">
                  <c:v>336.41988468749997</c:v>
                </c:pt>
                <c:pt idx="99">
                  <c:v>255.6309121875</c:v>
                </c:pt>
                <c:pt idx="100">
                  <c:v>593.28837000000362</c:v>
                </c:pt>
                <c:pt idx="101">
                  <c:v>521.63146125000003</c:v>
                </c:pt>
                <c:pt idx="102">
                  <c:v>164.56496062499951</c:v>
                </c:pt>
                <c:pt idx="103">
                  <c:v>148.13157093750002</c:v>
                </c:pt>
                <c:pt idx="104">
                  <c:v>314.03524218749999</c:v>
                </c:pt>
                <c:pt idx="105">
                  <c:v>354.37506468750001</c:v>
                </c:pt>
                <c:pt idx="106">
                  <c:v>234.41345999999999</c:v>
                </c:pt>
                <c:pt idx="107">
                  <c:v>63.798755625000219</c:v>
                </c:pt>
                <c:pt idx="108">
                  <c:v>290.8547128125</c:v>
                </c:pt>
              </c:numCache>
            </c:numRef>
          </c:yVal>
          <c:smooth val="1"/>
        </c:ser>
        <c:ser>
          <c:idx val="2"/>
          <c:order val="2"/>
          <c:tx>
            <c:v>model, variable annual discharge</c:v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'Fig5'!$A$3:$A$111</c:f>
              <c:numCache>
                <c:formatCode>General</c:formatCode>
                <c:ptCount val="109"/>
                <c:pt idx="0">
                  <c:v>1900</c:v>
                </c:pt>
                <c:pt idx="1">
                  <c:v>1901</c:v>
                </c:pt>
                <c:pt idx="2">
                  <c:v>1902</c:v>
                </c:pt>
                <c:pt idx="3">
                  <c:v>1903</c:v>
                </c:pt>
                <c:pt idx="4">
                  <c:v>1904</c:v>
                </c:pt>
                <c:pt idx="5">
                  <c:v>1905</c:v>
                </c:pt>
                <c:pt idx="6">
                  <c:v>1906</c:v>
                </c:pt>
                <c:pt idx="7">
                  <c:v>1907</c:v>
                </c:pt>
                <c:pt idx="8">
                  <c:v>1908</c:v>
                </c:pt>
                <c:pt idx="9">
                  <c:v>1909</c:v>
                </c:pt>
                <c:pt idx="10">
                  <c:v>1910</c:v>
                </c:pt>
                <c:pt idx="11">
                  <c:v>1911</c:v>
                </c:pt>
                <c:pt idx="12">
                  <c:v>1912</c:v>
                </c:pt>
                <c:pt idx="13">
                  <c:v>1913</c:v>
                </c:pt>
                <c:pt idx="14">
                  <c:v>1914</c:v>
                </c:pt>
                <c:pt idx="15">
                  <c:v>1915</c:v>
                </c:pt>
                <c:pt idx="16">
                  <c:v>1916</c:v>
                </c:pt>
                <c:pt idx="17">
                  <c:v>1917</c:v>
                </c:pt>
                <c:pt idx="18">
                  <c:v>1918</c:v>
                </c:pt>
                <c:pt idx="19">
                  <c:v>1919</c:v>
                </c:pt>
                <c:pt idx="20">
                  <c:v>1920</c:v>
                </c:pt>
                <c:pt idx="21">
                  <c:v>1921</c:v>
                </c:pt>
                <c:pt idx="22">
                  <c:v>1922</c:v>
                </c:pt>
                <c:pt idx="23">
                  <c:v>1923</c:v>
                </c:pt>
                <c:pt idx="24">
                  <c:v>1924</c:v>
                </c:pt>
                <c:pt idx="25">
                  <c:v>1925</c:v>
                </c:pt>
                <c:pt idx="26">
                  <c:v>1926</c:v>
                </c:pt>
                <c:pt idx="27">
                  <c:v>1927</c:v>
                </c:pt>
                <c:pt idx="28">
                  <c:v>1928</c:v>
                </c:pt>
                <c:pt idx="29">
                  <c:v>1929</c:v>
                </c:pt>
                <c:pt idx="30">
                  <c:v>1930</c:v>
                </c:pt>
                <c:pt idx="31">
                  <c:v>1931</c:v>
                </c:pt>
                <c:pt idx="32">
                  <c:v>1932</c:v>
                </c:pt>
                <c:pt idx="33">
                  <c:v>1933</c:v>
                </c:pt>
                <c:pt idx="34">
                  <c:v>1934</c:v>
                </c:pt>
                <c:pt idx="35">
                  <c:v>1935</c:v>
                </c:pt>
                <c:pt idx="36">
                  <c:v>1936</c:v>
                </c:pt>
                <c:pt idx="37">
                  <c:v>1937</c:v>
                </c:pt>
                <c:pt idx="38">
                  <c:v>1938</c:v>
                </c:pt>
                <c:pt idx="39">
                  <c:v>1939</c:v>
                </c:pt>
                <c:pt idx="40">
                  <c:v>1940</c:v>
                </c:pt>
                <c:pt idx="41">
                  <c:v>1941</c:v>
                </c:pt>
                <c:pt idx="42">
                  <c:v>1942</c:v>
                </c:pt>
                <c:pt idx="43">
                  <c:v>1943</c:v>
                </c:pt>
                <c:pt idx="44">
                  <c:v>1944</c:v>
                </c:pt>
                <c:pt idx="45">
                  <c:v>1945</c:v>
                </c:pt>
                <c:pt idx="46">
                  <c:v>1946</c:v>
                </c:pt>
                <c:pt idx="47">
                  <c:v>1947</c:v>
                </c:pt>
                <c:pt idx="48">
                  <c:v>1948</c:v>
                </c:pt>
                <c:pt idx="49">
                  <c:v>1949</c:v>
                </c:pt>
                <c:pt idx="50">
                  <c:v>1950</c:v>
                </c:pt>
                <c:pt idx="51">
                  <c:v>1951</c:v>
                </c:pt>
                <c:pt idx="52">
                  <c:v>1952</c:v>
                </c:pt>
                <c:pt idx="53">
                  <c:v>1953</c:v>
                </c:pt>
                <c:pt idx="54">
                  <c:v>1954</c:v>
                </c:pt>
                <c:pt idx="55">
                  <c:v>1955</c:v>
                </c:pt>
                <c:pt idx="56">
                  <c:v>1956</c:v>
                </c:pt>
                <c:pt idx="57">
                  <c:v>1957</c:v>
                </c:pt>
                <c:pt idx="58">
                  <c:v>1958</c:v>
                </c:pt>
                <c:pt idx="59">
                  <c:v>1959</c:v>
                </c:pt>
                <c:pt idx="60">
                  <c:v>1960</c:v>
                </c:pt>
                <c:pt idx="61">
                  <c:v>1961</c:v>
                </c:pt>
                <c:pt idx="62">
                  <c:v>1962</c:v>
                </c:pt>
                <c:pt idx="63">
                  <c:v>1963</c:v>
                </c:pt>
                <c:pt idx="64">
                  <c:v>1964</c:v>
                </c:pt>
                <c:pt idx="65">
                  <c:v>1965</c:v>
                </c:pt>
                <c:pt idx="66">
                  <c:v>1966</c:v>
                </c:pt>
                <c:pt idx="67">
                  <c:v>1967</c:v>
                </c:pt>
                <c:pt idx="68">
                  <c:v>1968</c:v>
                </c:pt>
                <c:pt idx="69">
                  <c:v>1969</c:v>
                </c:pt>
                <c:pt idx="70">
                  <c:v>1970</c:v>
                </c:pt>
                <c:pt idx="71">
                  <c:v>1971</c:v>
                </c:pt>
                <c:pt idx="72">
                  <c:v>1972</c:v>
                </c:pt>
                <c:pt idx="73">
                  <c:v>1973</c:v>
                </c:pt>
                <c:pt idx="74">
                  <c:v>1974</c:v>
                </c:pt>
                <c:pt idx="75">
                  <c:v>1975</c:v>
                </c:pt>
                <c:pt idx="76">
                  <c:v>1976</c:v>
                </c:pt>
                <c:pt idx="77">
                  <c:v>1977</c:v>
                </c:pt>
                <c:pt idx="78">
                  <c:v>1978</c:v>
                </c:pt>
                <c:pt idx="79">
                  <c:v>1979</c:v>
                </c:pt>
                <c:pt idx="80">
                  <c:v>1980</c:v>
                </c:pt>
                <c:pt idx="81">
                  <c:v>1981</c:v>
                </c:pt>
                <c:pt idx="82">
                  <c:v>1982</c:v>
                </c:pt>
                <c:pt idx="83">
                  <c:v>1983</c:v>
                </c:pt>
                <c:pt idx="84">
                  <c:v>1984</c:v>
                </c:pt>
                <c:pt idx="85">
                  <c:v>1985</c:v>
                </c:pt>
                <c:pt idx="86">
                  <c:v>1986</c:v>
                </c:pt>
                <c:pt idx="87">
                  <c:v>1987</c:v>
                </c:pt>
                <c:pt idx="88">
                  <c:v>1988</c:v>
                </c:pt>
                <c:pt idx="89">
                  <c:v>1989</c:v>
                </c:pt>
                <c:pt idx="90">
                  <c:v>1990</c:v>
                </c:pt>
                <c:pt idx="91">
                  <c:v>1991</c:v>
                </c:pt>
                <c:pt idx="92">
                  <c:v>1992</c:v>
                </c:pt>
                <c:pt idx="93">
                  <c:v>1993</c:v>
                </c:pt>
                <c:pt idx="94">
                  <c:v>1994</c:v>
                </c:pt>
                <c:pt idx="95">
                  <c:v>1995</c:v>
                </c:pt>
                <c:pt idx="96">
                  <c:v>1996</c:v>
                </c:pt>
                <c:pt idx="97">
                  <c:v>1997</c:v>
                </c:pt>
                <c:pt idx="98">
                  <c:v>1998</c:v>
                </c:pt>
                <c:pt idx="99">
                  <c:v>1999</c:v>
                </c:pt>
                <c:pt idx="100">
                  <c:v>2000</c:v>
                </c:pt>
                <c:pt idx="101">
                  <c:v>2001</c:v>
                </c:pt>
                <c:pt idx="102">
                  <c:v>2002</c:v>
                </c:pt>
                <c:pt idx="103">
                  <c:v>2003</c:v>
                </c:pt>
                <c:pt idx="104">
                  <c:v>2004</c:v>
                </c:pt>
                <c:pt idx="105">
                  <c:v>2005</c:v>
                </c:pt>
                <c:pt idx="106">
                  <c:v>2006</c:v>
                </c:pt>
                <c:pt idx="107">
                  <c:v>2007</c:v>
                </c:pt>
                <c:pt idx="108">
                  <c:v>2008</c:v>
                </c:pt>
              </c:numCache>
            </c:numRef>
          </c:xVal>
          <c:yVal>
            <c:numRef>
              <c:f>'Fig5'!$F$3:$F$111</c:f>
              <c:numCache>
                <c:formatCode>General</c:formatCode>
                <c:ptCount val="109"/>
                <c:pt idx="0">
                  <c:v>64.071514687499999</c:v>
                </c:pt>
                <c:pt idx="1">
                  <c:v>23.279073749999988</c:v>
                </c:pt>
                <c:pt idx="2">
                  <c:v>16.363122187499989</c:v>
                </c:pt>
                <c:pt idx="3">
                  <c:v>429.89913843749849</c:v>
                </c:pt>
                <c:pt idx="4">
                  <c:v>293.76853593749826</c:v>
                </c:pt>
                <c:pt idx="5">
                  <c:v>467.44615968749855</c:v>
                </c:pt>
                <c:pt idx="6">
                  <c:v>264.06832781249892</c:v>
                </c:pt>
                <c:pt idx="7">
                  <c:v>329.95387406249893</c:v>
                </c:pt>
                <c:pt idx="8">
                  <c:v>220.64081062499992</c:v>
                </c:pt>
                <c:pt idx="9">
                  <c:v>802.68705281249947</c:v>
                </c:pt>
                <c:pt idx="10">
                  <c:v>179.14782937500001</c:v>
                </c:pt>
                <c:pt idx="11">
                  <c:v>212.62505906250001</c:v>
                </c:pt>
                <c:pt idx="12">
                  <c:v>686.30334468750004</c:v>
                </c:pt>
                <c:pt idx="13">
                  <c:v>360.39924281250001</c:v>
                </c:pt>
                <c:pt idx="14">
                  <c:v>309.28507031249899</c:v>
                </c:pt>
                <c:pt idx="15">
                  <c:v>199.22633156250001</c:v>
                </c:pt>
                <c:pt idx="16">
                  <c:v>47.922218437500113</c:v>
                </c:pt>
                <c:pt idx="17">
                  <c:v>15.246562500000001</c:v>
                </c:pt>
                <c:pt idx="18">
                  <c:v>156.74061374999951</c:v>
                </c:pt>
                <c:pt idx="19">
                  <c:v>268.61338406249899</c:v>
                </c:pt>
                <c:pt idx="20">
                  <c:v>170.58649781250097</c:v>
                </c:pt>
                <c:pt idx="21">
                  <c:v>267.37864593750004</c:v>
                </c:pt>
                <c:pt idx="22">
                  <c:v>264.97411874999807</c:v>
                </c:pt>
                <c:pt idx="23">
                  <c:v>130.4016215625</c:v>
                </c:pt>
                <c:pt idx="24">
                  <c:v>29.199363750000035</c:v>
                </c:pt>
                <c:pt idx="25">
                  <c:v>39.422812500000013</c:v>
                </c:pt>
                <c:pt idx="26">
                  <c:v>211.71926812499939</c:v>
                </c:pt>
                <c:pt idx="27">
                  <c:v>271.94058843750003</c:v>
                </c:pt>
                <c:pt idx="28">
                  <c:v>195.73315031250002</c:v>
                </c:pt>
                <c:pt idx="29">
                  <c:v>568.86735093749996</c:v>
                </c:pt>
                <c:pt idx="30">
                  <c:v>153.22221000000027</c:v>
                </c:pt>
                <c:pt idx="31">
                  <c:v>16.410934687499999</c:v>
                </c:pt>
                <c:pt idx="32">
                  <c:v>195.53344593750001</c:v>
                </c:pt>
                <c:pt idx="33">
                  <c:v>250.26188062499995</c:v>
                </c:pt>
                <c:pt idx="34">
                  <c:v>484.6220409375</c:v>
                </c:pt>
                <c:pt idx="35">
                  <c:v>368.75241281249993</c:v>
                </c:pt>
                <c:pt idx="36">
                  <c:v>124.65561093749955</c:v>
                </c:pt>
                <c:pt idx="37">
                  <c:v>292.72496343749964</c:v>
                </c:pt>
                <c:pt idx="38">
                  <c:v>405.82126968750003</c:v>
                </c:pt>
                <c:pt idx="39">
                  <c:v>430.15766062500228</c:v>
                </c:pt>
                <c:pt idx="40">
                  <c:v>46.780301250000001</c:v>
                </c:pt>
                <c:pt idx="41">
                  <c:v>0.9196875000000001</c:v>
                </c:pt>
                <c:pt idx="42">
                  <c:v>145.21777874999998</c:v>
                </c:pt>
                <c:pt idx="43">
                  <c:v>220.31722687500081</c:v>
                </c:pt>
                <c:pt idx="44">
                  <c:v>413.54144156250004</c:v>
                </c:pt>
                <c:pt idx="45">
                  <c:v>426.96278437499996</c:v>
                </c:pt>
                <c:pt idx="46">
                  <c:v>211.59831093750054</c:v>
                </c:pt>
                <c:pt idx="47">
                  <c:v>27.177209999999999</c:v>
                </c:pt>
                <c:pt idx="48">
                  <c:v>103.43535750000001</c:v>
                </c:pt>
                <c:pt idx="49">
                  <c:v>141.45752531250048</c:v>
                </c:pt>
                <c:pt idx="50">
                  <c:v>167.3184515625</c:v>
                </c:pt>
                <c:pt idx="51">
                  <c:v>150.74717343749998</c:v>
                </c:pt>
                <c:pt idx="52">
                  <c:v>20.733750000000001</c:v>
                </c:pt>
                <c:pt idx="53">
                  <c:v>17.485318124999939</c:v>
                </c:pt>
                <c:pt idx="54">
                  <c:v>47.174054062500005</c:v>
                </c:pt>
                <c:pt idx="55">
                  <c:v>36.7734290625</c:v>
                </c:pt>
                <c:pt idx="56">
                  <c:v>86.470320937499594</c:v>
                </c:pt>
                <c:pt idx="57">
                  <c:v>587.20233093750323</c:v>
                </c:pt>
                <c:pt idx="58">
                  <c:v>103.59274781249925</c:v>
                </c:pt>
                <c:pt idx="59">
                  <c:v>323.088747187499</c:v>
                </c:pt>
                <c:pt idx="60">
                  <c:v>198.97306593749997</c:v>
                </c:pt>
                <c:pt idx="61">
                  <c:v>258.73877812499899</c:v>
                </c:pt>
                <c:pt idx="62">
                  <c:v>41.082173437500003</c:v>
                </c:pt>
                <c:pt idx="63">
                  <c:v>68.591235937500002</c:v>
                </c:pt>
                <c:pt idx="64">
                  <c:v>155.32028718750067</c:v>
                </c:pt>
                <c:pt idx="65">
                  <c:v>135.51185249999995</c:v>
                </c:pt>
                <c:pt idx="66">
                  <c:v>16.486875000000001</c:v>
                </c:pt>
                <c:pt idx="67">
                  <c:v>376.3321199999985</c:v>
                </c:pt>
                <c:pt idx="68">
                  <c:v>158.23963406249999</c:v>
                </c:pt>
                <c:pt idx="69">
                  <c:v>59.990613750000001</c:v>
                </c:pt>
                <c:pt idx="70">
                  <c:v>92.323094062499564</c:v>
                </c:pt>
                <c:pt idx="71">
                  <c:v>18.99844593749992</c:v>
                </c:pt>
                <c:pt idx="72">
                  <c:v>1177.1100421874999</c:v>
                </c:pt>
                <c:pt idx="73">
                  <c:v>727.53507562499999</c:v>
                </c:pt>
                <c:pt idx="74">
                  <c:v>710.33301843749996</c:v>
                </c:pt>
                <c:pt idx="75">
                  <c:v>113.38883156249938</c:v>
                </c:pt>
                <c:pt idx="76">
                  <c:v>59.121573750000003</c:v>
                </c:pt>
                <c:pt idx="77">
                  <c:v>45.514684687499788</c:v>
                </c:pt>
                <c:pt idx="78">
                  <c:v>40.140005625000001</c:v>
                </c:pt>
                <c:pt idx="79">
                  <c:v>92.941877812499428</c:v>
                </c:pt>
                <c:pt idx="80">
                  <c:v>77.394383437499684</c:v>
                </c:pt>
                <c:pt idx="81">
                  <c:v>45.219372187500063</c:v>
                </c:pt>
                <c:pt idx="82">
                  <c:v>50.025906562500012</c:v>
                </c:pt>
                <c:pt idx="83">
                  <c:v>514.27980562500204</c:v>
                </c:pt>
                <c:pt idx="84">
                  <c:v>1901.1799631250001</c:v>
                </c:pt>
                <c:pt idx="85">
                  <c:v>217.21783781250051</c:v>
                </c:pt>
                <c:pt idx="86">
                  <c:v>149.29033781250067</c:v>
                </c:pt>
                <c:pt idx="87">
                  <c:v>136.03780125</c:v>
                </c:pt>
                <c:pt idx="88">
                  <c:v>104.37468749999998</c:v>
                </c:pt>
                <c:pt idx="89">
                  <c:v>162.37965656249997</c:v>
                </c:pt>
                <c:pt idx="90">
                  <c:v>560.52572343750001</c:v>
                </c:pt>
                <c:pt idx="91">
                  <c:v>810.63866531249948</c:v>
                </c:pt>
                <c:pt idx="92">
                  <c:v>1004.6951578124994</c:v>
                </c:pt>
                <c:pt idx="93">
                  <c:v>2103.1234368750092</c:v>
                </c:pt>
                <c:pt idx="94">
                  <c:v>1079.4910246874999</c:v>
                </c:pt>
                <c:pt idx="95">
                  <c:v>1844.8877334375002</c:v>
                </c:pt>
                <c:pt idx="96">
                  <c:v>639.49154343750001</c:v>
                </c:pt>
                <c:pt idx="97">
                  <c:v>516.12186093749995</c:v>
                </c:pt>
                <c:pt idx="98">
                  <c:v>486.14047031250038</c:v>
                </c:pt>
                <c:pt idx="99">
                  <c:v>172.09398374999998</c:v>
                </c:pt>
                <c:pt idx="100">
                  <c:v>333.86623031249923</c:v>
                </c:pt>
                <c:pt idx="101">
                  <c:v>256.03860937499923</c:v>
                </c:pt>
                <c:pt idx="102">
                  <c:v>303.67395281249969</c:v>
                </c:pt>
                <c:pt idx="103">
                  <c:v>461.55375562499995</c:v>
                </c:pt>
                <c:pt idx="104">
                  <c:v>166.81216781250066</c:v>
                </c:pt>
                <c:pt idx="105">
                  <c:v>508.37079093750003</c:v>
                </c:pt>
                <c:pt idx="106">
                  <c:v>62.713125000000012</c:v>
                </c:pt>
                <c:pt idx="107">
                  <c:v>20.99813062499992</c:v>
                </c:pt>
                <c:pt idx="108">
                  <c:v>530.92705218749722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702720"/>
        <c:axId val="82704256"/>
      </c:scatterChart>
      <c:valAx>
        <c:axId val="82702720"/>
        <c:scaling>
          <c:orientation val="minMax"/>
          <c:max val="2010"/>
          <c:min val="19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FCFBE3">
                <a:lumMod val="10000"/>
              </a:srgbClr>
            </a:solidFill>
          </a:ln>
        </c:spPr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82704256"/>
        <c:crosses val="autoZero"/>
        <c:crossBetween val="midCat"/>
      </c:valAx>
      <c:valAx>
        <c:axId val="82704256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bg2">
                <a:lumMod val="10000"/>
              </a:schemeClr>
            </a:solidFill>
          </a:ln>
        </c:spPr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82702720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 baseline="0"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0985107666053302"/>
          <c:y val="5.6808943556202682E-2"/>
          <c:w val="0.56528405488374223"/>
          <c:h val="0.37679185746896254"/>
        </c:manualLayout>
      </c:layout>
      <c:overlay val="0"/>
      <c:txPr>
        <a:bodyPr/>
        <a:lstStyle/>
        <a:p>
          <a:pPr>
            <a:defRPr sz="800" baseline="0">
              <a:solidFill>
                <a:schemeClr val="bg2">
                  <a:lumMod val="1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29B04D9-FA47-40D4-A2E0-F4907E77FBBC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21BCEFB-6DD8-413D-AD88-11328BDFB3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do I need something from Sidney Hemming around here?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28378F-5E7A-4748-B6B6-D85A6096DCB3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582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add slide of iceberg model theory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5DEC6-F0A7-4718-BA32-F5B85012DB12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085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04FF58-12C0-4E38-8F45-8D074B162A74}" type="slidenum">
              <a:rPr lang="en-GB" altLang="en-US" sz="1200" smtClean="0"/>
              <a:pPr eaLnBrk="1" hangingPunct="1"/>
              <a:t>10</a:t>
            </a:fld>
            <a:endParaRPr lang="en-GB" altLang="en-US" sz="1200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43535" y="685838"/>
            <a:ext cx="4570932" cy="34291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0" y="4343144"/>
            <a:ext cx="5479033" cy="41120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41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79B634-FEB1-4A49-A762-58E27506BCAA}" type="slidenum">
              <a:rPr lang="en-GB" altLang="en-US" sz="1200" smtClean="0"/>
              <a:pPr eaLnBrk="1" hangingPunct="1"/>
              <a:t>12</a:t>
            </a:fld>
            <a:endParaRPr lang="en-GB" altLang="en-US" sz="1200" smtClean="0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143535" y="685838"/>
            <a:ext cx="4570932" cy="34291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0" y="4343144"/>
            <a:ext cx="5479033" cy="41120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6821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464C-7507-43FA-8ACF-B62E20FCB9E8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BB5A4-176D-4BF4-84CE-F6738C0214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3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DA7F-8836-4AB5-8CB6-F1C578FA96BC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41CC-2DC0-4663-A266-1F0B39578A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3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1062-39F9-4897-8F2F-27B0F876727E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4B718-0414-4895-84C6-C8D5492965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24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DF753-0F8A-4003-9302-1872BF7BE9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26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E80AE-6AF5-431D-83F8-2707D38CEE67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04890-C171-4BF0-AF78-09C35060A3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0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18697-EAF5-43EB-842E-FE34BD97CA09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E2CC7-4CFA-4573-95D9-87A0D87626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8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812AA-6184-4AB9-9DB9-5AC233EED685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97FC3-70AD-4AE0-A44A-A6B4D9DA50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7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DC45-0F1C-4F04-829D-36BBAE74CEE4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77481-0349-4E0A-89AA-74B60B9DA5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26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7027E-3415-42A5-8CA0-122DEFDA90F9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001D0-319B-4D69-B5CF-2F54FCEBA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2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25E07-5EE6-4AD5-BBD0-F4CEA891C511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8D0CF-03A3-4E98-9B30-AC67A08384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89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FE22-DB62-4E90-8D21-B571803C6502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EA133-C137-411E-B2D3-0F14801267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85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B69FE-FD04-4AFA-9E36-278E8B4D6FBE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FDADD-BBDD-4B48-A2F8-25E003E7E0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32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AFB4B-6825-49D3-A698-6434FB43EA03}" type="datetimeFigureOut">
              <a:rPr lang="en-GB"/>
              <a:pPr>
                <a:defRPr/>
              </a:pPr>
              <a:t>06/05/2016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53F1B8-12D0-49F7-AB0F-EB2FF7FDF9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684213" y="981075"/>
            <a:ext cx="7772400" cy="1470025"/>
          </a:xfrm>
        </p:spPr>
        <p:txBody>
          <a:bodyPr/>
          <a:lstStyle/>
          <a:p>
            <a:r>
              <a:rPr lang="en-GB" altLang="en-US" smtClean="0"/>
              <a:t>The role of icebergs in global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6375" y="4868863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Grant </a:t>
            </a:r>
            <a:r>
              <a:rPr lang="en-GB" dirty="0" err="1" smtClean="0"/>
              <a:t>Bigg</a:t>
            </a: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Department of Geography,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University of Sheffield,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3588"/>
          </a:xfrm>
        </p:spPr>
        <p:txBody>
          <a:bodyPr lIns="90000" tIns="46800" rIns="90000" bIns="4680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Iceberg model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7338"/>
            <a:ext cx="8676456" cy="4608512"/>
          </a:xfrm>
        </p:spPr>
        <p:txBody>
          <a:bodyPr lIns="90000" tIns="46800" rIns="90000" bIns="46800"/>
          <a:lstStyle/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r>
              <a:rPr lang="en-GB" altLang="en-US" dirty="0" smtClean="0"/>
              <a:t>Dynamic and thermodynamic iceberg model </a:t>
            </a:r>
            <a:r>
              <a:rPr lang="en-GB" altLang="en-US" sz="2400" dirty="0" smtClean="0"/>
              <a:t>(</a:t>
            </a:r>
            <a:r>
              <a:rPr lang="en-GB" altLang="en-US" sz="2400" dirty="0" err="1" smtClean="0"/>
              <a:t>Bigg</a:t>
            </a:r>
            <a:r>
              <a:rPr lang="en-GB" altLang="en-US" sz="2400" dirty="0" smtClean="0"/>
              <a:t> </a:t>
            </a:r>
            <a:r>
              <a:rPr lang="en-GB" altLang="en-US" sz="2400" smtClean="0"/>
              <a:t>et al. </a:t>
            </a:r>
            <a:r>
              <a:rPr lang="en-GB" altLang="en-US" sz="2400" dirty="0" smtClean="0"/>
              <a:t>1997; Levine &amp; </a:t>
            </a:r>
            <a:r>
              <a:rPr lang="en-GB" altLang="en-US" sz="2400" dirty="0" err="1" smtClean="0"/>
              <a:t>Bigg</a:t>
            </a:r>
            <a:r>
              <a:rPr lang="en-GB" altLang="en-US" sz="2400" dirty="0" smtClean="0"/>
              <a:t> 2008)</a:t>
            </a:r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endParaRPr lang="en-GB" altLang="en-US" sz="2400" dirty="0" smtClean="0"/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r>
              <a:rPr lang="en-GB" altLang="en-US" sz="2400" u="sng" dirty="0" smtClean="0"/>
              <a:t>Main dynamical processes included: </a:t>
            </a:r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r>
              <a:rPr lang="en-GB" altLang="en-US" sz="2400" i="1" dirty="0" smtClean="0"/>
              <a:t>         </a:t>
            </a:r>
            <a:r>
              <a:rPr lang="en-GB" altLang="en-US" sz="2400" dirty="0" smtClean="0"/>
              <a:t>ocean/atmosphere/sea-ice drags, Coriolis force,  pressure gradients in surrounding ocean, and wave radiation.</a:t>
            </a:r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endParaRPr lang="en-GB" altLang="en-US" sz="2400" dirty="0" smtClean="0"/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r>
              <a:rPr lang="en-GB" altLang="en-US" sz="2400" u="sng" dirty="0" smtClean="0"/>
              <a:t>Main </a:t>
            </a:r>
            <a:r>
              <a:rPr lang="en-GB" altLang="en-US" sz="2400" u="sng" dirty="0" err="1" smtClean="0"/>
              <a:t>thermodynamical</a:t>
            </a:r>
            <a:r>
              <a:rPr lang="en-GB" altLang="en-US" sz="2400" u="sng" dirty="0" smtClean="0"/>
              <a:t> processes included:</a:t>
            </a:r>
          </a:p>
          <a:p>
            <a:pPr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 typeface="Arial" panose="020B0604020202020204" pitchFamily="34" charset="0"/>
              <a:buChar char="•"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r>
              <a:rPr lang="en-GB" altLang="en-US" sz="2400" dirty="0" smtClean="0"/>
              <a:t>	 basal melting, buoyant convection, wave erosion, smaller terms due to sublimation and latent heat transfer</a:t>
            </a:r>
          </a:p>
          <a:p>
            <a:pPr marL="650875" indent="-650875" defTabSz="457200" eaLnBrk="1" hangingPunct="1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FontTx/>
              <a:buNone/>
              <a:tabLst>
                <a:tab pos="771525" algn="l"/>
                <a:tab pos="1228725" algn="l"/>
                <a:tab pos="1685925" algn="l"/>
                <a:tab pos="2143125" algn="l"/>
                <a:tab pos="2600325" algn="l"/>
                <a:tab pos="3057525" algn="l"/>
                <a:tab pos="3514725" algn="l"/>
                <a:tab pos="3971925" algn="l"/>
                <a:tab pos="4429125" algn="l"/>
                <a:tab pos="4886325" algn="l"/>
                <a:tab pos="5343525" algn="l"/>
                <a:tab pos="5800725" algn="l"/>
                <a:tab pos="6257925" algn="l"/>
                <a:tab pos="6715125" algn="l"/>
                <a:tab pos="7172325" algn="l"/>
                <a:tab pos="7629525" algn="l"/>
                <a:tab pos="8086725" algn="l"/>
                <a:tab pos="8543925" algn="l"/>
                <a:tab pos="9001125" algn="l"/>
                <a:tab pos="9458325" algn="l"/>
              </a:tabLst>
            </a:pPr>
            <a:endParaRPr lang="en-GB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57192"/>
            <a:ext cx="3489960" cy="1469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080992"/>
            <a:ext cx="3566160" cy="16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7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Possible source regions for Heinrich events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00150"/>
            <a:ext cx="71723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7162" cy="1117600"/>
          </a:xfrm>
        </p:spPr>
        <p:txBody>
          <a:bodyPr lIns="90000" tIns="46800" rIns="90000" bIns="4680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mtClean="0"/>
              <a:t>FRUGAL EMIC model</a:t>
            </a:r>
            <a:r>
              <a:rPr lang="en-GB" altLang="en-US" sz="2800" smtClean="0"/>
              <a:t> </a:t>
            </a:r>
            <a:br>
              <a:rPr lang="en-GB" altLang="en-US" sz="2800" smtClean="0"/>
            </a:br>
            <a:r>
              <a:rPr lang="en-GB" altLang="en-US" sz="2800" smtClean="0"/>
              <a:t>(Fine ResolUtion Greenland And Labrador sea)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789363"/>
            <a:ext cx="8713787" cy="2857500"/>
          </a:xfrm>
        </p:spPr>
        <p:txBody>
          <a:bodyPr lIns="90000" tIns="46800" rIns="90000" bIns="46800"/>
          <a:lstStyle/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Finest resolution ~ 100 km; Southern Hemisphere resolution: 8x6</a:t>
            </a:r>
            <a:r>
              <a:rPr lang="en-GB" altLang="en-US" sz="2000" baseline="30000" dirty="0" smtClean="0"/>
              <a:t>o</a:t>
            </a:r>
            <a:endParaRPr lang="en-GB" altLang="en-US" sz="2000" dirty="0" smtClean="0"/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Ocean 	     : 19 levels in vertical </a:t>
            </a:r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Sea-ice model : thermodynamics (</a:t>
            </a:r>
            <a:r>
              <a:rPr lang="en-GB" altLang="en-US" sz="2000" dirty="0" err="1" smtClean="0"/>
              <a:t>Semtner</a:t>
            </a:r>
            <a:r>
              <a:rPr lang="en-GB" altLang="en-US" sz="2000" dirty="0" smtClean="0"/>
              <a:t>, 1976) and dynamics</a:t>
            </a:r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endParaRPr lang="en-GB" altLang="en-US" sz="2000" dirty="0" smtClean="0"/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Coupled configuration: Energy balance atmosphere (</a:t>
            </a:r>
            <a:r>
              <a:rPr lang="en-GB" altLang="en-US" sz="2000" dirty="0" err="1" smtClean="0"/>
              <a:t>UVic</a:t>
            </a:r>
            <a:r>
              <a:rPr lang="en-GB" altLang="en-US" sz="2000" dirty="0" smtClean="0"/>
              <a:t>)  </a:t>
            </a:r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buFontTx/>
              <a:buNone/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      with moisture advection, mountains, clouds, land hydrology, land-ice        </a:t>
            </a:r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Parameterized wind fields: from LGM Atmospheric GCM (Dong &amp; Valdes, 1998) </a:t>
            </a:r>
          </a:p>
          <a:p>
            <a:pPr marL="403225" indent="-403225" defTabSz="457200" eaLnBrk="1" hangingPunct="1">
              <a:lnSpc>
                <a:spcPct val="80000"/>
              </a:lnSpc>
              <a:spcBef>
                <a:spcPts val="400"/>
              </a:spcBef>
              <a:buClr>
                <a:srgbClr val="000099"/>
              </a:buClr>
              <a:tabLst>
                <a:tab pos="523875" algn="l"/>
                <a:tab pos="981075" algn="l"/>
                <a:tab pos="1438275" algn="l"/>
                <a:tab pos="1895475" algn="l"/>
                <a:tab pos="2352675" algn="l"/>
                <a:tab pos="2809875" algn="l"/>
                <a:tab pos="3267075" algn="l"/>
                <a:tab pos="3724275" algn="l"/>
                <a:tab pos="4181475" algn="l"/>
                <a:tab pos="4638675" algn="l"/>
                <a:tab pos="5095875" algn="l"/>
                <a:tab pos="5553075" algn="l"/>
                <a:tab pos="6010275" algn="l"/>
                <a:tab pos="6467475" algn="l"/>
                <a:tab pos="6924675" algn="l"/>
                <a:tab pos="7381875" algn="l"/>
                <a:tab pos="7839075" algn="l"/>
                <a:tab pos="8296275" algn="l"/>
                <a:tab pos="8753475" algn="l"/>
                <a:tab pos="9210675" algn="l"/>
              </a:tabLst>
            </a:pPr>
            <a:r>
              <a:rPr lang="en-GB" altLang="en-US" sz="2000" dirty="0" smtClean="0"/>
              <a:t>Coupled to dynamic &amp; thermodynamic iceberg model (</a:t>
            </a:r>
            <a:r>
              <a:rPr lang="en-GB" altLang="en-US" sz="2000" dirty="0" err="1" smtClean="0"/>
              <a:t>Bigg</a:t>
            </a:r>
            <a:r>
              <a:rPr lang="en-GB" altLang="en-US" sz="2000" dirty="0" smtClean="0"/>
              <a:t> et al., 1997; Levine and </a:t>
            </a:r>
            <a:r>
              <a:rPr lang="en-GB" altLang="en-US" sz="2000" dirty="0" err="1" smtClean="0"/>
              <a:t>Bigg</a:t>
            </a:r>
            <a:r>
              <a:rPr lang="en-GB" altLang="en-US" sz="2000" dirty="0" smtClean="0"/>
              <a:t>, 2008)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41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276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08175" y="3357563"/>
            <a:ext cx="1182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itchFamily="34" charset="0"/>
              <a:buNone/>
            </a:pPr>
            <a:r>
              <a:rPr lang="en-GB" altLang="en-US" sz="1800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Projection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732588" y="3357563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itchFamily="34" charset="0"/>
              <a:buNone/>
            </a:pPr>
            <a:r>
              <a:rPr lang="en-GB" altLang="en-US" sz="1800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2816928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970213"/>
            <a:ext cx="48958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302625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Iceberg releases &amp; Overturning</a:t>
            </a:r>
          </a:p>
        </p:txBody>
      </p:sp>
      <p:sp>
        <p:nvSpPr>
          <p:cNvPr id="13317" name="Line 14"/>
          <p:cNvSpPr>
            <a:spLocks noChangeShapeType="1"/>
          </p:cNvSpPr>
          <p:nvPr/>
        </p:nvSpPr>
        <p:spPr bwMode="auto">
          <a:xfrm>
            <a:off x="4500563" y="2133600"/>
            <a:ext cx="2663825" cy="1943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8" name="Line 15"/>
          <p:cNvSpPr>
            <a:spLocks noChangeShapeType="1"/>
          </p:cNvSpPr>
          <p:nvPr/>
        </p:nvSpPr>
        <p:spPr bwMode="auto">
          <a:xfrm>
            <a:off x="4427538" y="1628775"/>
            <a:ext cx="3097212" cy="36718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16"/>
          <p:cNvSpPr>
            <a:spLocks noChangeShapeType="1"/>
          </p:cNvSpPr>
          <p:nvPr/>
        </p:nvSpPr>
        <p:spPr bwMode="auto">
          <a:xfrm>
            <a:off x="4427538" y="3787775"/>
            <a:ext cx="1008062" cy="13700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Line 17"/>
          <p:cNvSpPr>
            <a:spLocks noChangeShapeType="1"/>
          </p:cNvSpPr>
          <p:nvPr/>
        </p:nvSpPr>
        <p:spPr bwMode="auto">
          <a:xfrm>
            <a:off x="4429125" y="3284538"/>
            <a:ext cx="1006475" cy="2520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1" name="Line 18"/>
          <p:cNvSpPr>
            <a:spLocks noChangeShapeType="1"/>
          </p:cNvSpPr>
          <p:nvPr/>
        </p:nvSpPr>
        <p:spPr bwMode="auto">
          <a:xfrm>
            <a:off x="4500563" y="2781300"/>
            <a:ext cx="1366837" cy="1511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71600" y="4797152"/>
            <a:ext cx="1838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Dotted – control</a:t>
            </a:r>
          </a:p>
          <a:p>
            <a:r>
              <a:rPr lang="en-GB" dirty="0" smtClean="0"/>
              <a:t>Dash – 0.1 </a:t>
            </a:r>
            <a:r>
              <a:rPr lang="en-GB" dirty="0" err="1" smtClean="0"/>
              <a:t>Sv</a:t>
            </a:r>
            <a:endParaRPr lang="en-GB" dirty="0" smtClean="0"/>
          </a:p>
          <a:p>
            <a:r>
              <a:rPr lang="en-GB" dirty="0" smtClean="0"/>
              <a:t>Dot-dash 0.2 </a:t>
            </a:r>
            <a:r>
              <a:rPr lang="en-GB" dirty="0" err="1" smtClean="0"/>
              <a:t>Sv</a:t>
            </a:r>
            <a:endParaRPr lang="en-GB" dirty="0" smtClean="0"/>
          </a:p>
          <a:p>
            <a:r>
              <a:rPr lang="en-GB" dirty="0" smtClean="0"/>
              <a:t>Solid – 0.4 </a:t>
            </a:r>
            <a:r>
              <a:rPr lang="en-GB" dirty="0" err="1" smtClean="0"/>
              <a:t>Sv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9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970213"/>
            <a:ext cx="48958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Line 14"/>
          <p:cNvSpPr>
            <a:spLocks noChangeShapeType="1"/>
          </p:cNvSpPr>
          <p:nvPr/>
        </p:nvSpPr>
        <p:spPr bwMode="auto">
          <a:xfrm flipV="1">
            <a:off x="2700338" y="1628775"/>
            <a:ext cx="503237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1" name="Line 15"/>
          <p:cNvSpPr>
            <a:spLocks noChangeShapeType="1"/>
          </p:cNvSpPr>
          <p:nvPr/>
        </p:nvSpPr>
        <p:spPr bwMode="auto">
          <a:xfrm>
            <a:off x="971550" y="1557338"/>
            <a:ext cx="287338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2" name="Line 16"/>
          <p:cNvSpPr>
            <a:spLocks noChangeShapeType="1"/>
          </p:cNvSpPr>
          <p:nvPr/>
        </p:nvSpPr>
        <p:spPr bwMode="auto">
          <a:xfrm>
            <a:off x="971550" y="2636838"/>
            <a:ext cx="287338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Line 17"/>
          <p:cNvSpPr>
            <a:spLocks noChangeShapeType="1"/>
          </p:cNvSpPr>
          <p:nvPr/>
        </p:nvSpPr>
        <p:spPr bwMode="auto">
          <a:xfrm flipV="1">
            <a:off x="2700338" y="2133600"/>
            <a:ext cx="358775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06925" y="981075"/>
            <a:ext cx="45370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000" kern="0" dirty="0">
                <a:latin typeface="+mj-lt"/>
                <a:ea typeface="+mj-ea"/>
                <a:cs typeface="+mj-cs"/>
              </a:rPr>
              <a:t>Eastern North America – fast acting &amp; fast return</a:t>
            </a:r>
            <a:br>
              <a:rPr lang="en-GB" sz="2000" kern="0" dirty="0">
                <a:latin typeface="+mj-lt"/>
                <a:ea typeface="+mj-ea"/>
                <a:cs typeface="+mj-cs"/>
              </a:rPr>
            </a:br>
            <a:r>
              <a:rPr lang="en-GB" sz="2000" kern="0" dirty="0">
                <a:latin typeface="+mj-lt"/>
                <a:ea typeface="+mj-ea"/>
                <a:cs typeface="+mj-cs"/>
              </a:rPr>
              <a:t>Arctic &amp; European – less fast acting &amp; slow return</a:t>
            </a:r>
            <a:r>
              <a:rPr lang="en-GB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GB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5" name="Line 18"/>
          <p:cNvSpPr>
            <a:spLocks noChangeShapeType="1"/>
          </p:cNvSpPr>
          <p:nvPr/>
        </p:nvSpPr>
        <p:spPr bwMode="auto">
          <a:xfrm>
            <a:off x="971550" y="2133600"/>
            <a:ext cx="287338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 flipV="1">
            <a:off x="2627313" y="2708275"/>
            <a:ext cx="360362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7" name="Line 16"/>
          <p:cNvSpPr>
            <a:spLocks noChangeShapeType="1"/>
          </p:cNvSpPr>
          <p:nvPr/>
        </p:nvSpPr>
        <p:spPr bwMode="auto">
          <a:xfrm>
            <a:off x="971550" y="3213100"/>
            <a:ext cx="0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8" name="Line 16"/>
          <p:cNvSpPr>
            <a:spLocks noChangeShapeType="1"/>
          </p:cNvSpPr>
          <p:nvPr/>
        </p:nvSpPr>
        <p:spPr bwMode="auto">
          <a:xfrm>
            <a:off x="971550" y="3789363"/>
            <a:ext cx="0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9" name="Line 16"/>
          <p:cNvSpPr>
            <a:spLocks noChangeShapeType="1"/>
          </p:cNvSpPr>
          <p:nvPr/>
        </p:nvSpPr>
        <p:spPr bwMode="auto">
          <a:xfrm flipV="1">
            <a:off x="2700338" y="3141663"/>
            <a:ext cx="71437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 flipV="1">
            <a:off x="2700338" y="3644900"/>
            <a:ext cx="71437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2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78606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429000"/>
            <a:ext cx="28575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28625" y="142875"/>
            <a:ext cx="8229600" cy="6715125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Eastern North American releases lead to air temperature decline being further to the south, but with a western Atlantic bias (both at sea and over land)</a:t>
            </a:r>
          </a:p>
          <a:p>
            <a:pPr eaLnBrk="1" hangingPunct="1"/>
            <a:r>
              <a:rPr lang="en-GB" altLang="en-US" dirty="0" smtClean="0"/>
              <a:t>European releases lead to air temperature decline further north (but still south of Iceland), and more zonal change</a:t>
            </a:r>
          </a:p>
          <a:p>
            <a:pPr eaLnBrk="1" hangingPunct="1"/>
            <a:endParaRPr lang="en-GB" altLang="en-US" dirty="0" smtClean="0">
              <a:solidFill>
                <a:srgbClr val="FFFF00"/>
              </a:solidFill>
            </a:endParaRPr>
          </a:p>
          <a:p>
            <a:pPr eaLnBrk="1" hangingPunct="1"/>
            <a:endParaRPr lang="en-GB" altLang="en-US" i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GB" altLang="en-US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GB" altLang="en-US" dirty="0" smtClean="0"/>
              <a:t>North American releases may also tend to lead to northern Atlantic temperature rises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0" y="350043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/>
              <a:t>HS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8407400" y="3429000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/>
              <a:t>NCIS</a:t>
            </a:r>
          </a:p>
        </p:txBody>
      </p:sp>
    </p:spTree>
    <p:extLst>
      <p:ext uri="{BB962C8B-B14F-4D97-AF65-F5344CB8AC3E}">
        <p14:creationId xmlns:p14="http://schemas.microsoft.com/office/powerpoint/2010/main" val="7397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3370262"/>
          </a:xfrm>
        </p:spPr>
        <p:txBody>
          <a:bodyPr/>
          <a:lstStyle/>
          <a:p>
            <a:r>
              <a:rPr lang="en-GB" altLang="en-US" sz="2800" smtClean="0"/>
              <a:t>For a Heinrich Event of the same size and duration, coupled climate modelling shows that its climate signal’s</a:t>
            </a:r>
            <a:br>
              <a:rPr lang="en-GB" altLang="en-US" sz="2800" smtClean="0"/>
            </a:br>
            <a:r>
              <a:rPr lang="en-GB" altLang="en-US" sz="2800" smtClean="0"/>
              <a:t> </a:t>
            </a:r>
            <a:br>
              <a:rPr lang="en-GB" altLang="en-US" sz="2800" smtClean="0"/>
            </a:br>
            <a:r>
              <a:rPr lang="en-GB" altLang="en-US" sz="2800" b="1" smtClean="0"/>
              <a:t>size, </a:t>
            </a:r>
            <a:br>
              <a:rPr lang="en-GB" altLang="en-US" sz="2800" b="1" smtClean="0"/>
            </a:br>
            <a:r>
              <a:rPr lang="en-GB" altLang="en-US" sz="2800" b="1" smtClean="0"/>
              <a:t>rate of onset</a:t>
            </a:r>
            <a:br>
              <a:rPr lang="en-GB" altLang="en-US" sz="2800" b="1" smtClean="0"/>
            </a:br>
            <a:r>
              <a:rPr lang="en-GB" altLang="en-US" sz="2800" b="1" smtClean="0"/>
              <a:t>&amp; rate of decline </a:t>
            </a: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/>
            </a:r>
            <a:br>
              <a:rPr lang="en-GB" altLang="en-US" sz="2800" smtClean="0"/>
            </a:br>
            <a:r>
              <a:rPr lang="en-GB" altLang="en-US" sz="2800" smtClean="0"/>
              <a:t>depends on the source</a:t>
            </a:r>
          </a:p>
        </p:txBody>
      </p:sp>
    </p:spTree>
    <p:extLst>
      <p:ext uri="{BB962C8B-B14F-4D97-AF65-F5344CB8AC3E}">
        <p14:creationId xmlns:p14="http://schemas.microsoft.com/office/powerpoint/2010/main" val="4046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857250"/>
          </a:xfrm>
        </p:spPr>
        <p:txBody>
          <a:bodyPr/>
          <a:lstStyle/>
          <a:p>
            <a:r>
              <a:rPr lang="en-GB" altLang="en-US" smtClean="0"/>
              <a:t>Heinrich Layers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0113"/>
            <a:ext cx="4357687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0" y="1773238"/>
            <a:ext cx="4284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Contrast of H1 &amp; H3</a:t>
            </a:r>
          </a:p>
        </p:txBody>
      </p:sp>
      <p:sp>
        <p:nvSpPr>
          <p:cNvPr id="20485" name="Freeform 6"/>
          <p:cNvSpPr>
            <a:spLocks/>
          </p:cNvSpPr>
          <p:nvPr/>
        </p:nvSpPr>
        <p:spPr bwMode="auto">
          <a:xfrm>
            <a:off x="3132138" y="620713"/>
            <a:ext cx="2160587" cy="1165225"/>
          </a:xfrm>
          <a:custGeom>
            <a:avLst/>
            <a:gdLst>
              <a:gd name="T0" fmla="*/ 0 w 1255"/>
              <a:gd name="T1" fmla="*/ 2147483647 h 734"/>
              <a:gd name="T2" fmla="*/ 2147483647 w 1255"/>
              <a:gd name="T3" fmla="*/ 2147483647 h 734"/>
              <a:gd name="T4" fmla="*/ 2147483647 w 1255"/>
              <a:gd name="T5" fmla="*/ 2147483647 h 734"/>
              <a:gd name="T6" fmla="*/ 2147483647 w 1255"/>
              <a:gd name="T7" fmla="*/ 2147483647 h 734"/>
              <a:gd name="T8" fmla="*/ 2147483647 w 1255"/>
              <a:gd name="T9" fmla="*/ 2147483647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55"/>
              <a:gd name="T16" fmla="*/ 0 h 734"/>
              <a:gd name="T17" fmla="*/ 1255 w 1255"/>
              <a:gd name="T18" fmla="*/ 734 h 7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55" h="734">
                <a:moveTo>
                  <a:pt x="0" y="734"/>
                </a:moveTo>
                <a:cubicBezTo>
                  <a:pt x="71" y="715"/>
                  <a:pt x="143" y="696"/>
                  <a:pt x="226" y="598"/>
                </a:cubicBezTo>
                <a:cubicBezTo>
                  <a:pt x="309" y="500"/>
                  <a:pt x="347" y="242"/>
                  <a:pt x="498" y="144"/>
                </a:cubicBezTo>
                <a:cubicBezTo>
                  <a:pt x="649" y="46"/>
                  <a:pt x="1013" y="0"/>
                  <a:pt x="1134" y="8"/>
                </a:cubicBezTo>
                <a:cubicBezTo>
                  <a:pt x="1255" y="16"/>
                  <a:pt x="1239" y="103"/>
                  <a:pt x="1224" y="1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175250" y="642938"/>
            <a:ext cx="311150" cy="261937"/>
          </a:xfrm>
          <a:custGeom>
            <a:avLst/>
            <a:gdLst>
              <a:gd name="connsiteX0" fmla="*/ 0 w 311499"/>
              <a:gd name="connsiteY0" fmla="*/ 20096 h 261257"/>
              <a:gd name="connsiteX1" fmla="*/ 261257 w 311499"/>
              <a:gd name="connsiteY1" fmla="*/ 40193 h 261257"/>
              <a:gd name="connsiteX2" fmla="*/ 301451 w 311499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499" h="261257">
                <a:moveTo>
                  <a:pt x="0" y="20096"/>
                </a:moveTo>
                <a:cubicBezTo>
                  <a:pt x="105507" y="10048"/>
                  <a:pt x="211015" y="0"/>
                  <a:pt x="261257" y="40193"/>
                </a:cubicBezTo>
                <a:cubicBezTo>
                  <a:pt x="311499" y="80386"/>
                  <a:pt x="306475" y="170821"/>
                  <a:pt x="301451" y="26125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107950" y="2852738"/>
            <a:ext cx="4319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/>
              <a:t>H1: most recent major IRD signal at close of last glacial</a:t>
            </a:r>
          </a:p>
          <a:p>
            <a:pPr eaLnBrk="1" hangingPunct="1"/>
            <a:r>
              <a:rPr lang="en-GB" altLang="en-US" sz="2400"/>
              <a:t>H3: small IRD signal</a:t>
            </a:r>
          </a:p>
          <a:p>
            <a:pPr eaLnBrk="1" hangingPunct="1"/>
            <a:r>
              <a:rPr lang="en-GB" altLang="en-US" sz="2400"/>
              <a:t>       mostly western Atlantic</a:t>
            </a:r>
          </a:p>
        </p:txBody>
      </p:sp>
    </p:spTree>
    <p:extLst>
      <p:ext uri="{BB962C8B-B14F-4D97-AF65-F5344CB8AC3E}">
        <p14:creationId xmlns:p14="http://schemas.microsoft.com/office/powerpoint/2010/main" val="4184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H3_f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14375"/>
            <a:ext cx="6429375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330358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28688"/>
          </a:xfrm>
        </p:spPr>
        <p:txBody>
          <a:bodyPr/>
          <a:lstStyle/>
          <a:p>
            <a:r>
              <a:rPr lang="en-GB" altLang="en-US" smtClean="0"/>
              <a:t>H3</a:t>
            </a:r>
          </a:p>
        </p:txBody>
      </p:sp>
      <p:pic>
        <p:nvPicPr>
          <p:cNvPr id="26629" name="Picture 2" descr="http://nsidc.org/arcticmet/images/factors/arc_c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1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14313" y="785813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9" name="Oval 8"/>
          <p:cNvSpPr/>
          <p:nvPr/>
        </p:nvSpPr>
        <p:spPr>
          <a:xfrm>
            <a:off x="714375" y="10001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10" name="Oval 9"/>
          <p:cNvSpPr/>
          <p:nvPr/>
        </p:nvSpPr>
        <p:spPr>
          <a:xfrm>
            <a:off x="928688" y="1000125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6633" name="TextBox 20"/>
          <p:cNvSpPr txBox="1">
            <a:spLocks noChangeArrowheads="1"/>
          </p:cNvSpPr>
          <p:nvPr/>
        </p:nvSpPr>
        <p:spPr bwMode="auto">
          <a:xfrm>
            <a:off x="0" y="1714500"/>
            <a:ext cx="29575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sz="1800" dirty="0"/>
              <a:t>A slow onset and recovery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1800" dirty="0"/>
              <a:t>Weak European climate </a:t>
            </a:r>
          </a:p>
          <a:p>
            <a:pPr eaLnBrk="1" hangingPunct="1"/>
            <a:r>
              <a:rPr lang="en-GB" altLang="en-US" sz="1800" dirty="0"/>
              <a:t>signal initially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1800" dirty="0"/>
              <a:t>Strong Eastern</a:t>
            </a:r>
          </a:p>
          <a:p>
            <a:pPr eaLnBrk="1" hangingPunct="1"/>
            <a:r>
              <a:rPr lang="en-GB" altLang="en-US" sz="1800" dirty="0"/>
              <a:t>SST signal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1800" dirty="0" smtClean="0"/>
              <a:t>Eastern </a:t>
            </a:r>
            <a:r>
              <a:rPr lang="en-GB" altLang="en-US" sz="1800" dirty="0"/>
              <a:t>Atlantic IRD bias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1800" dirty="0"/>
              <a:t>Strong Greenland signal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1800" dirty="0"/>
              <a:t>Weak sea level signal</a:t>
            </a:r>
          </a:p>
          <a:p>
            <a:pPr eaLnBrk="1" hangingPunct="1">
              <a:buFont typeface="Arial" charset="0"/>
              <a:buChar char="•"/>
            </a:pPr>
            <a:endParaRPr lang="en-GB" altLang="en-US" sz="1800" dirty="0"/>
          </a:p>
        </p:txBody>
      </p:sp>
      <p:sp>
        <p:nvSpPr>
          <p:cNvPr id="17418" name="TextBox 21"/>
          <p:cNvSpPr txBox="1">
            <a:spLocks noChangeArrowheads="1"/>
          </p:cNvSpPr>
          <p:nvPr/>
        </p:nvSpPr>
        <p:spPr bwMode="auto">
          <a:xfrm>
            <a:off x="0" y="5942013"/>
            <a:ext cx="6734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2400" dirty="0"/>
              <a:t>Origin: significant Arctic event from an ice shelf</a:t>
            </a:r>
          </a:p>
          <a:p>
            <a:pPr eaLnBrk="1" hangingPunct="1"/>
            <a:r>
              <a:rPr lang="en-GB" altLang="en-US" sz="2400" dirty="0"/>
              <a:t>(</a:t>
            </a:r>
            <a:r>
              <a:rPr lang="en-GB" altLang="en-US" sz="2400" dirty="0" err="1"/>
              <a:t>Fram</a:t>
            </a:r>
            <a:r>
              <a:rPr lang="en-GB" altLang="en-US" sz="2400" dirty="0"/>
              <a:t> Strait  marine core: IRD peak c. 32ka BP)</a:t>
            </a:r>
          </a:p>
        </p:txBody>
      </p:sp>
      <p:pic>
        <p:nvPicPr>
          <p:cNvPr id="26635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857250"/>
            <a:ext cx="285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Oval 21"/>
          <p:cNvSpPr>
            <a:spLocks noChangeArrowheads="1"/>
          </p:cNvSpPr>
          <p:nvPr/>
        </p:nvSpPr>
        <p:spPr bwMode="auto">
          <a:xfrm>
            <a:off x="8572500" y="3857625"/>
            <a:ext cx="215900" cy="215900"/>
          </a:xfrm>
          <a:prstGeom prst="ellipse">
            <a:avLst/>
          </a:prstGeom>
          <a:solidFill>
            <a:srgbClr val="A50021"/>
          </a:solidFill>
          <a:ln w="9525">
            <a:solidFill>
              <a:srgbClr val="A5002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7" name="Oval 22"/>
          <p:cNvSpPr>
            <a:spLocks noChangeArrowheads="1"/>
          </p:cNvSpPr>
          <p:nvPr/>
        </p:nvSpPr>
        <p:spPr bwMode="auto">
          <a:xfrm>
            <a:off x="684213" y="476250"/>
            <a:ext cx="142875" cy="14446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8" name="Oval 23"/>
          <p:cNvSpPr>
            <a:spLocks noChangeArrowheads="1"/>
          </p:cNvSpPr>
          <p:nvPr/>
        </p:nvSpPr>
        <p:spPr bwMode="auto">
          <a:xfrm>
            <a:off x="8572500" y="4786313"/>
            <a:ext cx="215900" cy="2159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1" name="Oval 20"/>
          <p:cNvSpPr/>
          <p:nvPr/>
        </p:nvSpPr>
        <p:spPr>
          <a:xfrm>
            <a:off x="1357313" y="928688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2" name="Oval 21"/>
          <p:cNvSpPr/>
          <p:nvPr/>
        </p:nvSpPr>
        <p:spPr>
          <a:xfrm>
            <a:off x="1000125" y="857250"/>
            <a:ext cx="142875" cy="142875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4" name="Oval 23"/>
          <p:cNvSpPr/>
          <p:nvPr/>
        </p:nvSpPr>
        <p:spPr>
          <a:xfrm>
            <a:off x="357188" y="1428750"/>
            <a:ext cx="142875" cy="142875"/>
          </a:xfrm>
          <a:prstGeom prst="ellipse">
            <a:avLst/>
          </a:prstGeom>
          <a:solidFill>
            <a:srgbClr val="04CC1C"/>
          </a:solidFill>
          <a:ln>
            <a:solidFill>
              <a:srgbClr val="04C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5" name="Oval 24"/>
          <p:cNvSpPr/>
          <p:nvPr/>
        </p:nvSpPr>
        <p:spPr>
          <a:xfrm>
            <a:off x="285750" y="785813"/>
            <a:ext cx="142875" cy="142875"/>
          </a:xfrm>
          <a:prstGeom prst="ellipse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6643" name="Oval 21"/>
          <p:cNvSpPr>
            <a:spLocks noChangeArrowheads="1"/>
          </p:cNvSpPr>
          <p:nvPr/>
        </p:nvSpPr>
        <p:spPr bwMode="auto">
          <a:xfrm>
            <a:off x="8572500" y="42862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8572500" y="3357563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8572500" y="2857500"/>
            <a:ext cx="2159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46" name="TextBox 28"/>
          <p:cNvSpPr txBox="1">
            <a:spLocks noChangeArrowheads="1"/>
          </p:cNvSpPr>
          <p:nvPr/>
        </p:nvSpPr>
        <p:spPr bwMode="auto">
          <a:xfrm>
            <a:off x="2928938" y="2286000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/>
              <a:t>Med.</a:t>
            </a:r>
          </a:p>
        </p:txBody>
      </p:sp>
      <p:sp>
        <p:nvSpPr>
          <p:cNvPr id="26647" name="TextBox 29"/>
          <p:cNvSpPr txBox="1">
            <a:spLocks noChangeArrowheads="1"/>
          </p:cNvSpPr>
          <p:nvPr/>
        </p:nvSpPr>
        <p:spPr bwMode="auto">
          <a:xfrm>
            <a:off x="2857500" y="2786063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/>
              <a:t>E. Atl.</a:t>
            </a:r>
          </a:p>
        </p:txBody>
      </p:sp>
      <p:sp>
        <p:nvSpPr>
          <p:cNvPr id="26648" name="TextBox 30"/>
          <p:cNvSpPr txBox="1">
            <a:spLocks noChangeArrowheads="1"/>
          </p:cNvSpPr>
          <p:nvPr/>
        </p:nvSpPr>
        <p:spPr bwMode="auto">
          <a:xfrm>
            <a:off x="2857500" y="3286125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800"/>
              <a:t>W. Atl.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5893594" y="3036094"/>
            <a:ext cx="4073525" cy="1587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7286625" y="2357438"/>
            <a:ext cx="857250" cy="214312"/>
          </a:xfrm>
          <a:prstGeom prst="straightConnector1">
            <a:avLst/>
          </a:prstGeom>
          <a:ln w="38100">
            <a:solidFill>
              <a:srgbClr val="012D0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4932363" y="2349500"/>
            <a:ext cx="576262" cy="35877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3017838" y="4826000"/>
            <a:ext cx="4321175" cy="1608138"/>
          </a:xfrm>
          <a:custGeom>
            <a:avLst/>
            <a:gdLst>
              <a:gd name="connsiteX0" fmla="*/ 3734718 w 4320448"/>
              <a:gd name="connsiteY0" fmla="*/ 1608463 h 1608463"/>
              <a:gd name="connsiteX1" fmla="*/ 3811836 w 4320448"/>
              <a:gd name="connsiteY1" fmla="*/ 1046602 h 1608463"/>
              <a:gd name="connsiteX2" fmla="*/ 683045 w 4320448"/>
              <a:gd name="connsiteY2" fmla="*/ 881349 h 1608463"/>
              <a:gd name="connsiteX3" fmla="*/ 0 w 4320448"/>
              <a:gd name="connsiteY3" fmla="*/ 0 h 160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448" h="1608463">
                <a:moveTo>
                  <a:pt x="3734718" y="1608463"/>
                </a:moveTo>
                <a:cubicBezTo>
                  <a:pt x="4027583" y="1388125"/>
                  <a:pt x="4320448" y="1167788"/>
                  <a:pt x="3811836" y="1046602"/>
                </a:cubicBezTo>
                <a:cubicBezTo>
                  <a:pt x="3303224" y="925416"/>
                  <a:pt x="1318351" y="1055783"/>
                  <a:pt x="683045" y="881349"/>
                </a:cubicBezTo>
                <a:cubicBezTo>
                  <a:pt x="47739" y="706915"/>
                  <a:pt x="23869" y="353457"/>
                  <a:pt x="0" y="0"/>
                </a:cubicBez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Iceberg fluxes and climate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r>
              <a:rPr lang="en-GB" altLang="en-US" dirty="0" smtClean="0"/>
              <a:t>Today –  Greenland &amp; Antarctica (low volume)</a:t>
            </a:r>
          </a:p>
        </p:txBody>
      </p:sp>
      <p:pic>
        <p:nvPicPr>
          <p:cNvPr id="6148" name="Picture 2" descr="I:\iceberg_book\chap3_figs\Fig_3_4plume_effectre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84740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87675" y="3213100"/>
            <a:ext cx="1152525" cy="10795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87675" y="3284538"/>
            <a:ext cx="2447925" cy="36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surface reflection</a:t>
            </a:r>
          </a:p>
        </p:txBody>
      </p:sp>
      <p:cxnSp>
        <p:nvCxnSpPr>
          <p:cNvPr id="9" name="Curved Connector 8"/>
          <p:cNvCxnSpPr/>
          <p:nvPr/>
        </p:nvCxnSpPr>
        <p:spPr>
          <a:xfrm rot="10800000" flipV="1">
            <a:off x="2124075" y="4292600"/>
            <a:ext cx="1008063" cy="50482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1258888" y="40767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/>
              <a:t>cold air plume</a:t>
            </a:r>
          </a:p>
        </p:txBody>
      </p:sp>
    </p:spTree>
    <p:extLst>
      <p:ext uri="{BB962C8B-B14F-4D97-AF65-F5344CB8AC3E}">
        <p14:creationId xmlns:p14="http://schemas.microsoft.com/office/powerpoint/2010/main" val="29688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4000" dirty="0" smtClean="0"/>
              <a:t>Iceberg fluxes &amp; climate</a:t>
            </a:r>
          </a:p>
          <a:p>
            <a:r>
              <a:rPr lang="en-GB" altLang="en-US" sz="4000" dirty="0" smtClean="0"/>
              <a:t>Icebergs as a proxy</a:t>
            </a:r>
          </a:p>
          <a:p>
            <a:endParaRPr lang="en-GB" altLang="en-US" sz="4000" dirty="0" smtClean="0"/>
          </a:p>
          <a:p>
            <a:r>
              <a:rPr lang="en-GB" altLang="en-US" sz="4000" dirty="0" smtClean="0"/>
              <a:t>Heinrich events</a:t>
            </a:r>
          </a:p>
          <a:p>
            <a:r>
              <a:rPr lang="en-GB" altLang="en-US" sz="4000" dirty="0" smtClean="0"/>
              <a:t>Today</a:t>
            </a:r>
          </a:p>
          <a:p>
            <a:r>
              <a:rPr lang="en-GB" altLang="en-US" sz="4000" dirty="0" smtClean="0"/>
              <a:t>Biogeochemical 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 descr="Figure 2 colour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2420938"/>
            <a:ext cx="3786187" cy="3168650"/>
          </a:xfrm>
        </p:spPr>
      </p:pic>
      <p:sp>
        <p:nvSpPr>
          <p:cNvPr id="16388" name="Title 4"/>
          <p:cNvSpPr>
            <a:spLocks noGrp="1"/>
          </p:cNvSpPr>
          <p:nvPr>
            <p:ph type="title"/>
          </p:nvPr>
        </p:nvSpPr>
        <p:spPr>
          <a:xfrm>
            <a:off x="611188" y="981075"/>
            <a:ext cx="8229600" cy="762000"/>
          </a:xfrm>
        </p:spPr>
        <p:txBody>
          <a:bodyPr/>
          <a:lstStyle/>
          <a:p>
            <a:pPr algn="ctr"/>
            <a:r>
              <a:rPr lang="en-GB" altLang="en-US" sz="3600" smtClean="0"/>
              <a:t>Iceberg flux from GrIS at 48°N</a:t>
            </a:r>
            <a:r>
              <a:rPr lang="en-GB" altLang="en-US" sz="1800" smtClean="0"/>
              <a:t/>
            </a:r>
            <a:br>
              <a:rPr lang="en-GB" altLang="en-US" sz="1800" smtClean="0"/>
            </a:br>
            <a:r>
              <a:rPr lang="en-GB" altLang="en-US" sz="1800" smtClean="0"/>
              <a:t/>
            </a:r>
            <a:br>
              <a:rPr lang="en-GB" altLang="en-US" sz="1800" smtClean="0"/>
            </a:br>
            <a:r>
              <a:rPr lang="en-GB" altLang="en-US" sz="1800" smtClean="0"/>
              <a:t>I48N = number of icebergs crossing 48°N</a:t>
            </a:r>
            <a:r>
              <a:rPr lang="en-GB" altLang="en-US" smtClean="0">
                <a:latin typeface="Calibri" pitchFamily="34" charset="0"/>
              </a:rPr>
              <a:t/>
            </a:r>
            <a:br>
              <a:rPr lang="en-GB" altLang="en-US" smtClean="0">
                <a:latin typeface="Calibri" pitchFamily="34" charset="0"/>
              </a:rPr>
            </a:br>
            <a:endParaRPr lang="en-GB" altLang="en-US" smtClean="0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527050" y="5661025"/>
            <a:ext cx="296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2060"/>
                </a:solidFill>
              </a:rPr>
              <a:t>Routes for icebergs from GrIS to 48</a:t>
            </a:r>
            <a:r>
              <a:rPr lang="en-GB" altLang="en-US" sz="1800">
                <a:solidFill>
                  <a:srgbClr val="002060"/>
                </a:solidFill>
                <a:latin typeface="Calibri" pitchFamily="34" charset="0"/>
              </a:rPr>
              <a:t>°N</a:t>
            </a:r>
            <a:endParaRPr lang="en-GB" altLang="en-US" sz="1800">
              <a:solidFill>
                <a:srgbClr val="002060"/>
              </a:solidFill>
            </a:endParaRPr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1908175" y="2565401"/>
            <a:ext cx="7127875" cy="2889557"/>
            <a:chOff x="1907704" y="2564905"/>
            <a:chExt cx="7128590" cy="2888820"/>
          </a:xfrm>
        </p:grpSpPr>
        <p:pic>
          <p:nvPicPr>
            <p:cNvPr id="16391" name="Picture 6" descr="Figure 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564905"/>
              <a:ext cx="4743181" cy="253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7"/>
            <p:cNvSpPr txBox="1">
              <a:spLocks noChangeArrowheads="1"/>
            </p:cNvSpPr>
            <p:nvPr/>
          </p:nvSpPr>
          <p:spPr bwMode="auto">
            <a:xfrm>
              <a:off x="3995734" y="5084487"/>
              <a:ext cx="5040560" cy="36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9pPr>
            </a:lstStyle>
            <a:p>
              <a:pPr eaLnBrk="1" hangingPunct="1"/>
              <a:r>
                <a:rPr lang="en-GB" altLang="en-US" sz="1800" dirty="0">
                  <a:solidFill>
                    <a:srgbClr val="2A196F"/>
                  </a:solidFill>
                </a:rPr>
                <a:t>Iceberg flux at 48</a:t>
              </a:r>
              <a:r>
                <a:rPr lang="en-GB" altLang="en-US" sz="1800" dirty="0">
                  <a:solidFill>
                    <a:srgbClr val="2A196F"/>
                  </a:solidFill>
                  <a:latin typeface="Calibri" pitchFamily="34" charset="0"/>
                </a:rPr>
                <a:t>°N from International Ice </a:t>
              </a:r>
              <a:r>
                <a:rPr lang="en-GB" altLang="en-US" sz="1800" dirty="0" smtClean="0">
                  <a:solidFill>
                    <a:srgbClr val="2A196F"/>
                  </a:solidFill>
                  <a:latin typeface="Calibri" pitchFamily="34" charset="0"/>
                </a:rPr>
                <a:t>Patrol</a:t>
              </a:r>
              <a:endParaRPr lang="en-GB" altLang="en-US" sz="1800" dirty="0">
                <a:solidFill>
                  <a:srgbClr val="2A196F"/>
                </a:solidFill>
                <a:latin typeface="Calibri" pitchFamily="34" charset="0"/>
              </a:endParaRPr>
            </a:p>
          </p:txBody>
        </p:sp>
        <p:cxnSp>
          <p:nvCxnSpPr>
            <p:cNvPr id="16393" name="Curved Connector 11"/>
            <p:cNvCxnSpPr>
              <a:cxnSpLocks noChangeShapeType="1"/>
            </p:cNvCxnSpPr>
            <p:nvPr/>
          </p:nvCxnSpPr>
          <p:spPr bwMode="auto">
            <a:xfrm rot="10800000" flipV="1">
              <a:off x="1907704" y="3834580"/>
              <a:ext cx="2232248" cy="1394620"/>
            </a:xfrm>
            <a:prstGeom prst="curvedConnector3">
              <a:avLst>
                <a:gd name="adj1" fmla="val 50000"/>
              </a:avLst>
            </a:prstGeom>
            <a:noFill/>
            <a:ln w="34925" algn="ctr">
              <a:solidFill>
                <a:srgbClr val="0099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586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 descr="Figure 2 colour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2420938"/>
            <a:ext cx="3786187" cy="3168650"/>
          </a:xfrm>
        </p:spPr>
      </p:pic>
      <p:sp>
        <p:nvSpPr>
          <p:cNvPr id="16388" name="Title 4"/>
          <p:cNvSpPr>
            <a:spLocks noGrp="1"/>
          </p:cNvSpPr>
          <p:nvPr>
            <p:ph type="title"/>
          </p:nvPr>
        </p:nvSpPr>
        <p:spPr>
          <a:xfrm>
            <a:off x="611188" y="981075"/>
            <a:ext cx="8229600" cy="762000"/>
          </a:xfrm>
        </p:spPr>
        <p:txBody>
          <a:bodyPr/>
          <a:lstStyle/>
          <a:p>
            <a:pPr algn="ctr"/>
            <a:r>
              <a:rPr lang="en-GB" altLang="en-US" sz="3600" smtClean="0"/>
              <a:t>Iceberg flux from GrIS at 48°N</a:t>
            </a:r>
            <a:r>
              <a:rPr lang="en-GB" altLang="en-US" sz="1800" smtClean="0"/>
              <a:t/>
            </a:r>
            <a:br>
              <a:rPr lang="en-GB" altLang="en-US" sz="1800" smtClean="0"/>
            </a:br>
            <a:r>
              <a:rPr lang="en-GB" altLang="en-US" sz="1800" smtClean="0"/>
              <a:t/>
            </a:r>
            <a:br>
              <a:rPr lang="en-GB" altLang="en-US" sz="1800" smtClean="0"/>
            </a:br>
            <a:r>
              <a:rPr lang="en-GB" altLang="en-US" sz="1800" smtClean="0"/>
              <a:t>I48N = number of icebergs crossing 48°N</a:t>
            </a:r>
            <a:r>
              <a:rPr lang="en-GB" altLang="en-US" smtClean="0">
                <a:latin typeface="Calibri" pitchFamily="34" charset="0"/>
              </a:rPr>
              <a:t/>
            </a:r>
            <a:br>
              <a:rPr lang="en-GB" altLang="en-US" smtClean="0">
                <a:latin typeface="Calibri" pitchFamily="34" charset="0"/>
              </a:rPr>
            </a:br>
            <a:endParaRPr lang="en-GB" altLang="en-US" smtClean="0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527050" y="5661025"/>
            <a:ext cx="296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2060"/>
                </a:solidFill>
              </a:rPr>
              <a:t>Routes for icebergs from GrIS to 48</a:t>
            </a:r>
            <a:r>
              <a:rPr lang="en-GB" altLang="en-US" sz="1800">
                <a:solidFill>
                  <a:srgbClr val="002060"/>
                </a:solidFill>
                <a:latin typeface="Calibri" pitchFamily="34" charset="0"/>
              </a:rPr>
              <a:t>°N</a:t>
            </a:r>
            <a:endParaRPr lang="en-GB" altLang="en-US" sz="1800">
              <a:solidFill>
                <a:srgbClr val="002060"/>
              </a:solidFill>
            </a:endParaRPr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1908175" y="2565401"/>
            <a:ext cx="7127875" cy="2889557"/>
            <a:chOff x="1907704" y="2564905"/>
            <a:chExt cx="7128590" cy="2888820"/>
          </a:xfrm>
        </p:grpSpPr>
        <p:pic>
          <p:nvPicPr>
            <p:cNvPr id="16391" name="Picture 6" descr="Figure 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564905"/>
              <a:ext cx="4743181" cy="253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7"/>
            <p:cNvSpPr txBox="1">
              <a:spLocks noChangeArrowheads="1"/>
            </p:cNvSpPr>
            <p:nvPr/>
          </p:nvSpPr>
          <p:spPr bwMode="auto">
            <a:xfrm>
              <a:off x="3995734" y="5084487"/>
              <a:ext cx="5040560" cy="36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UOS Stephenson" pitchFamily="18" charset="0"/>
                </a:defRPr>
              </a:lvl9pPr>
            </a:lstStyle>
            <a:p>
              <a:pPr eaLnBrk="1" hangingPunct="1"/>
              <a:r>
                <a:rPr lang="en-GB" altLang="en-US" sz="1800" dirty="0">
                  <a:solidFill>
                    <a:srgbClr val="2A196F"/>
                  </a:solidFill>
                </a:rPr>
                <a:t>Iceberg flux at 48</a:t>
              </a:r>
              <a:r>
                <a:rPr lang="en-GB" altLang="en-US" sz="1800" dirty="0">
                  <a:solidFill>
                    <a:srgbClr val="2A196F"/>
                  </a:solidFill>
                  <a:latin typeface="Calibri" pitchFamily="34" charset="0"/>
                </a:rPr>
                <a:t>°N from International Ice </a:t>
              </a:r>
              <a:r>
                <a:rPr lang="en-GB" altLang="en-US" sz="1800" dirty="0" smtClean="0">
                  <a:solidFill>
                    <a:srgbClr val="2A196F"/>
                  </a:solidFill>
                  <a:latin typeface="Calibri" pitchFamily="34" charset="0"/>
                </a:rPr>
                <a:t>Patrol</a:t>
              </a:r>
              <a:endParaRPr lang="en-GB" altLang="en-US" sz="1800" dirty="0">
                <a:solidFill>
                  <a:srgbClr val="2A196F"/>
                </a:solidFill>
                <a:latin typeface="Calibri" pitchFamily="34" charset="0"/>
              </a:endParaRPr>
            </a:p>
          </p:txBody>
        </p:sp>
        <p:cxnSp>
          <p:nvCxnSpPr>
            <p:cNvPr id="16393" name="Curved Connector 11"/>
            <p:cNvCxnSpPr>
              <a:cxnSpLocks noChangeShapeType="1"/>
            </p:cNvCxnSpPr>
            <p:nvPr/>
          </p:nvCxnSpPr>
          <p:spPr bwMode="auto">
            <a:xfrm rot="10800000" flipV="1">
              <a:off x="1907704" y="3834580"/>
              <a:ext cx="2232248" cy="1394620"/>
            </a:xfrm>
            <a:prstGeom prst="curvedConnector3">
              <a:avLst>
                <a:gd name="adj1" fmla="val 50000"/>
              </a:avLst>
            </a:prstGeom>
            <a:noFill/>
            <a:ln w="34925" algn="ctr">
              <a:solidFill>
                <a:srgbClr val="0099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3531566" y="5572283"/>
            <a:ext cx="5612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Can we reproduce the I48N </a:t>
            </a:r>
            <a:r>
              <a:rPr lang="en-GB" sz="2400" dirty="0" err="1" smtClean="0"/>
              <a:t>timeseries</a:t>
            </a:r>
            <a:r>
              <a:rPr lang="en-GB" sz="2400" dirty="0" smtClean="0"/>
              <a:t>?</a:t>
            </a:r>
          </a:p>
          <a:p>
            <a:r>
              <a:rPr lang="en-GB" sz="2400" dirty="0" smtClean="0"/>
              <a:t>Can we explain it?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662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58579" y="404664"/>
            <a:ext cx="8229600" cy="762000"/>
          </a:xfrm>
        </p:spPr>
        <p:txBody>
          <a:bodyPr/>
          <a:lstStyle/>
          <a:p>
            <a:r>
              <a:rPr lang="en-GB" altLang="en-US" sz="3600" dirty="0" smtClean="0"/>
              <a:t>Model Icebergs</a:t>
            </a:r>
          </a:p>
        </p:txBody>
      </p:sp>
      <p:pic>
        <p:nvPicPr>
          <p:cNvPr id="19460" name="Picture 5" descr="Figure 3 colou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060575"/>
            <a:ext cx="4275137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5724525" y="5300663"/>
            <a:ext cx="3167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0099FF"/>
                </a:solidFill>
              </a:rPr>
              <a:t>Iceberg calving is NOT modelled, most seed sites are well off coast</a:t>
            </a:r>
          </a:p>
        </p:txBody>
      </p:sp>
      <p:sp>
        <p:nvSpPr>
          <p:cNvPr id="19462" name="Content Placeholder 2"/>
          <p:cNvSpPr>
            <a:spLocks noGrp="1"/>
          </p:cNvSpPr>
          <p:nvPr>
            <p:ph idx="1"/>
          </p:nvPr>
        </p:nvSpPr>
        <p:spPr>
          <a:xfrm>
            <a:off x="323850" y="1412875"/>
            <a:ext cx="5402263" cy="5445125"/>
          </a:xfrm>
        </p:spPr>
        <p:txBody>
          <a:bodyPr/>
          <a:lstStyle/>
          <a:p>
            <a:r>
              <a:rPr lang="en-GB" altLang="en-US" sz="1800" dirty="0" smtClean="0"/>
              <a:t>Use FRUGAL model in fine resolution, ocean-iceberg mode (min. grid ~ 20 km)</a:t>
            </a:r>
          </a:p>
          <a:p>
            <a:r>
              <a:rPr lang="en-GB" altLang="en-US" sz="1800" dirty="0" smtClean="0"/>
              <a:t>Forced by 20</a:t>
            </a:r>
            <a:r>
              <a:rPr lang="en-GB" altLang="en-US" sz="1800" baseline="30000" dirty="0" smtClean="0"/>
              <a:t>th</a:t>
            </a:r>
            <a:r>
              <a:rPr lang="en-GB" altLang="en-US" sz="1800" dirty="0" smtClean="0"/>
              <a:t> Century Reanalysis (with adjusted fluxes!!)</a:t>
            </a:r>
          </a:p>
          <a:p>
            <a:r>
              <a:rPr lang="en-GB" altLang="en-US" sz="1800" dirty="0" smtClean="0"/>
              <a:t>Model icebergs are seeded at fixed points globally every 3 months</a:t>
            </a:r>
          </a:p>
          <a:p>
            <a:pPr lvl="1"/>
            <a:r>
              <a:rPr lang="en-GB" altLang="en-US" sz="1400" dirty="0" smtClean="0"/>
              <a:t>But 75% released in one peak month</a:t>
            </a:r>
          </a:p>
          <a:p>
            <a:r>
              <a:rPr lang="en-GB" altLang="en-US" sz="1800" dirty="0" smtClean="0"/>
              <a:t>Locally varying annual flux</a:t>
            </a:r>
          </a:p>
          <a:p>
            <a:r>
              <a:rPr lang="en-GB" altLang="en-US" sz="1800" dirty="0" smtClean="0"/>
              <a:t>29 sites representing Greenland glaciers</a:t>
            </a:r>
          </a:p>
          <a:p>
            <a:r>
              <a:rPr lang="en-GB" altLang="en-US" sz="1800" dirty="0" smtClean="0"/>
              <a:t>Others from Canadian islands, Svalbard, Russian Arctic and Antarctica</a:t>
            </a:r>
          </a:p>
          <a:p>
            <a:r>
              <a:rPr lang="en-GB" altLang="en-US" sz="1800" dirty="0" smtClean="0"/>
              <a:t>10 sizes, 0.5 to 500 </a:t>
            </a:r>
            <a:r>
              <a:rPr lang="en-GB" altLang="en-US" sz="1800" dirty="0" err="1" smtClean="0"/>
              <a:t>Mtonnes</a:t>
            </a:r>
            <a:endParaRPr lang="en-GB" altLang="en-US" sz="1800" dirty="0" smtClean="0"/>
          </a:p>
          <a:p>
            <a:r>
              <a:rPr lang="en-GB" altLang="en-US" sz="1800" dirty="0" smtClean="0"/>
              <a:t>Each berg has scale factor </a:t>
            </a:r>
            <a:r>
              <a:rPr lang="en-GB" altLang="en-US" sz="1800" i="1" dirty="0" smtClean="0"/>
              <a:t>f</a:t>
            </a:r>
            <a:r>
              <a:rPr lang="en-GB" altLang="en-US" sz="1800" dirty="0" smtClean="0"/>
              <a:t> such that</a:t>
            </a:r>
          </a:p>
          <a:p>
            <a:pPr lvl="1"/>
            <a:r>
              <a:rPr lang="en-GB" altLang="en-US" sz="1800" dirty="0" smtClean="0"/>
              <a:t>For each site ∑ f(</a:t>
            </a:r>
            <a:r>
              <a:rPr lang="en-GB" altLang="en-US" sz="1800" dirty="0" err="1" smtClean="0"/>
              <a:t>i</a:t>
            </a:r>
            <a:r>
              <a:rPr lang="en-GB" altLang="en-US" sz="1800" dirty="0" smtClean="0"/>
              <a:t>) x mass(</a:t>
            </a:r>
            <a:r>
              <a:rPr lang="en-GB" altLang="en-US" sz="1800" dirty="0" err="1" smtClean="0"/>
              <a:t>i</a:t>
            </a:r>
            <a:r>
              <a:rPr lang="en-GB" altLang="en-US" sz="1800" dirty="0" smtClean="0"/>
              <a:t>) = average annual ice discharge</a:t>
            </a:r>
          </a:p>
        </p:txBody>
      </p:sp>
    </p:spTree>
    <p:extLst>
      <p:ext uri="{BB962C8B-B14F-4D97-AF65-F5344CB8AC3E}">
        <p14:creationId xmlns:p14="http://schemas.microsoft.com/office/powerpoint/2010/main" val="39030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62000"/>
          </a:xfrm>
        </p:spPr>
        <p:txBody>
          <a:bodyPr/>
          <a:lstStyle/>
          <a:p>
            <a:r>
              <a:rPr lang="en-GB" altLang="en-US" sz="3600" dirty="0" smtClean="0"/>
              <a:t>Constant annual </a:t>
            </a:r>
            <a:r>
              <a:rPr lang="en-GB" altLang="en-US" sz="3600" dirty="0" err="1" smtClean="0"/>
              <a:t>GrIS</a:t>
            </a:r>
            <a:r>
              <a:rPr lang="en-GB" altLang="en-US" sz="3600" dirty="0" smtClean="0"/>
              <a:t> discharge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4967287"/>
          </a:xfrm>
        </p:spPr>
        <p:txBody>
          <a:bodyPr/>
          <a:lstStyle/>
          <a:p>
            <a:r>
              <a:rPr lang="en-GB" altLang="en-US" sz="2400" dirty="0" smtClean="0"/>
              <a:t>Same flux of model bergs released from each seed site every year</a:t>
            </a:r>
          </a:p>
          <a:p>
            <a:r>
              <a:rPr lang="en-GB" altLang="en-US" sz="2400" dirty="0" smtClean="0"/>
              <a:t>Testing whether variation in I48N is due to the ocean forcing data alone, i.e. climatological changes over 20</a:t>
            </a:r>
            <a:r>
              <a:rPr lang="en-GB" altLang="en-US" sz="2400" baseline="30000" dirty="0" smtClean="0"/>
              <a:t>th</a:t>
            </a:r>
            <a:r>
              <a:rPr lang="en-GB" altLang="en-US" sz="2400" dirty="0" smtClean="0"/>
              <a:t> century</a:t>
            </a:r>
          </a:p>
          <a:p>
            <a:endParaRPr lang="en-GB" altLang="en-US" sz="2400" dirty="0" smtClean="0"/>
          </a:p>
          <a:p>
            <a:endParaRPr lang="en-GB" altLang="en-US" sz="2400" dirty="0" smtClean="0"/>
          </a:p>
          <a:p>
            <a:endParaRPr lang="en-GB" altLang="en-US" sz="2400" dirty="0" smtClean="0"/>
          </a:p>
          <a:p>
            <a:endParaRPr lang="en-GB" altLang="en-US" sz="2400" dirty="0" smtClean="0"/>
          </a:p>
          <a:p>
            <a:endParaRPr lang="en-GB" altLang="en-US" sz="2400" dirty="0" smtClean="0"/>
          </a:p>
          <a:p>
            <a:endParaRPr lang="en-GB" altLang="en-US" sz="2400" dirty="0" smtClean="0"/>
          </a:p>
          <a:p>
            <a:r>
              <a:rPr lang="en-GB" altLang="en-US" sz="2400" dirty="0" smtClean="0"/>
              <a:t>Mean flux is similar but little correlation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259632" y="3284984"/>
          <a:ext cx="5904656" cy="225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08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smtClean="0"/>
              <a:t>Annual GrIS discharge is not constant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1800" smtClean="0"/>
              <a:t>Does GrIS discharge vary as observed I48N does?</a:t>
            </a:r>
          </a:p>
          <a:p>
            <a:r>
              <a:rPr lang="en-GB" altLang="en-US" sz="1800" smtClean="0"/>
              <a:t>Scale the flux of model icebergs released by</a:t>
            </a:r>
          </a:p>
          <a:p>
            <a:pPr lvl="1"/>
            <a:r>
              <a:rPr lang="en-GB" altLang="en-US" sz="1800" smtClean="0"/>
              <a:t>I48N(y</a:t>
            </a:r>
            <a:r>
              <a:rPr lang="en-GB" altLang="en-US" sz="1800" smtClean="0">
                <a:cs typeface="Times New Roman" pitchFamily="18" charset="0"/>
              </a:rPr>
              <a:t>) / I48N</a:t>
            </a:r>
            <a:r>
              <a:rPr lang="en-GB" altLang="en-US" sz="1800" baseline="-25000" smtClean="0">
                <a:cs typeface="Times New Roman" pitchFamily="18" charset="0"/>
              </a:rPr>
              <a:t>m</a:t>
            </a:r>
            <a:endParaRPr lang="en-GB" altLang="en-US" sz="1800" smtClean="0">
              <a:cs typeface="Times New Roman" pitchFamily="18" charset="0"/>
            </a:endParaRPr>
          </a:p>
          <a:p>
            <a:pPr lvl="1"/>
            <a:r>
              <a:rPr lang="en-GB" altLang="en-US" sz="1800" smtClean="0">
                <a:cs typeface="Times New Roman" pitchFamily="18" charset="0"/>
              </a:rPr>
              <a:t>I48N(y) = observed iceberg flux at 48°N for year y</a:t>
            </a:r>
          </a:p>
          <a:p>
            <a:pPr lvl="1"/>
            <a:r>
              <a:rPr lang="en-GB" altLang="en-US" sz="1800" smtClean="0">
                <a:cs typeface="Times New Roman" pitchFamily="18" charset="0"/>
              </a:rPr>
              <a:t>I48Nm is mean from 1900-2008</a:t>
            </a:r>
          </a:p>
          <a:p>
            <a:pPr lvl="1"/>
            <a:r>
              <a:rPr lang="en-GB" altLang="en-US" sz="1800" smtClean="0">
                <a:cs typeface="Times New Roman" pitchFamily="18" charset="0"/>
              </a:rPr>
              <a:t>y depends on latitude of the seed site the model berg starts from</a:t>
            </a:r>
          </a:p>
          <a:p>
            <a:pPr lvl="1"/>
            <a:r>
              <a:rPr lang="en-GB" altLang="en-US" sz="1800" smtClean="0">
                <a:cs typeface="Times New Roman" pitchFamily="18" charset="0"/>
              </a:rPr>
              <a:t>&lt;= 64°N, y is same year, most model bergs from South Greenland that reach 48N do so in same year</a:t>
            </a:r>
          </a:p>
          <a:p>
            <a:pPr lvl="1"/>
            <a:r>
              <a:rPr lang="en-GB" altLang="en-US" sz="1800" smtClean="0">
                <a:cs typeface="Times New Roman" pitchFamily="18" charset="0"/>
              </a:rPr>
              <a:t>&gt; 64°N, y is next year, model bergs from further north take around a year or more</a:t>
            </a:r>
          </a:p>
        </p:txBody>
      </p:sp>
    </p:spTree>
    <p:extLst>
      <p:ext uri="{BB962C8B-B14F-4D97-AF65-F5344CB8AC3E}">
        <p14:creationId xmlns:p14="http://schemas.microsoft.com/office/powerpoint/2010/main" val="145769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229600" cy="762000"/>
          </a:xfrm>
        </p:spPr>
        <p:txBody>
          <a:bodyPr/>
          <a:lstStyle/>
          <a:p>
            <a:r>
              <a:rPr lang="en-GB" altLang="en-US" sz="3600" smtClean="0"/>
              <a:t>Variable annual GrIS discharge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755576" y="1628800"/>
          <a:ext cx="71287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50825" y="4652963"/>
            <a:ext cx="86423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UOS Stephenso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UOS Stephenso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sz="1800">
                <a:solidFill>
                  <a:srgbClr val="2A196F"/>
                </a:solidFill>
              </a:rPr>
              <a:t> </a:t>
            </a:r>
            <a:r>
              <a:rPr lang="en-GB" altLang="en-US">
                <a:solidFill>
                  <a:srgbClr val="2A196F"/>
                </a:solidFill>
              </a:rPr>
              <a:t>Variable discharge gives a good qualitative match with observed I48N (r=0.83)</a:t>
            </a:r>
          </a:p>
          <a:p>
            <a:pPr eaLnBrk="1" hangingPunct="1">
              <a:buFont typeface="Arial" charset="0"/>
              <a:buChar char="•"/>
            </a:pPr>
            <a:endParaRPr lang="en-GB" altLang="en-US">
              <a:solidFill>
                <a:srgbClr val="2A196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altLang="en-US">
                <a:solidFill>
                  <a:srgbClr val="2A196F"/>
                </a:solidFill>
              </a:rPr>
              <a:t> Model I48N not always as high as observed, but given the simple scaling used this looks good</a:t>
            </a:r>
          </a:p>
        </p:txBody>
      </p:sp>
    </p:spTree>
    <p:extLst>
      <p:ext uri="{BB962C8B-B14F-4D97-AF65-F5344CB8AC3E}">
        <p14:creationId xmlns:p14="http://schemas.microsoft.com/office/powerpoint/2010/main" val="16194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explain the behaviour of the GRIS discharge?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57192"/>
            <a:ext cx="8507288" cy="1700808"/>
          </a:xfrm>
        </p:spPr>
        <p:txBody>
          <a:bodyPr/>
          <a:lstStyle/>
          <a:p>
            <a:r>
              <a:rPr lang="en-GB" dirty="0" smtClean="0"/>
              <a:t>The model has over 99% of I48N icebergs deriving from southern Greenland or Baffin Bay</a:t>
            </a:r>
          </a:p>
          <a:p>
            <a:r>
              <a:rPr lang="en-GB" sz="2000" dirty="0" smtClean="0"/>
              <a:t>See Andrews et al., 2014, </a:t>
            </a:r>
            <a:r>
              <a:rPr lang="en-GB" sz="2000" dirty="0" err="1" smtClean="0"/>
              <a:t>Quater</a:t>
            </a:r>
            <a:r>
              <a:rPr lang="en-GB" sz="2000" dirty="0" smtClean="0"/>
              <a:t>. Sci. Rev., 91, 204-17 for </a:t>
            </a:r>
            <a:r>
              <a:rPr lang="en-GB" sz="2000" dirty="0" err="1" smtClean="0"/>
              <a:t>paleoceanographic</a:t>
            </a:r>
            <a:r>
              <a:rPr lang="en-GB" sz="2000" dirty="0" smtClean="0"/>
              <a:t> validation of origin reconstruction in Denmark Strait</a:t>
            </a:r>
            <a:endParaRPr lang="en-GB" sz="2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996011" cy="36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8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explain the behaviour of the GRIS discharge?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507288" cy="4824536"/>
          </a:xfrm>
        </p:spPr>
        <p:txBody>
          <a:bodyPr/>
          <a:lstStyle/>
          <a:p>
            <a:r>
              <a:rPr lang="en-GB" dirty="0" smtClean="0"/>
              <a:t>Main processes underlying Greenland iceberg discharge:</a:t>
            </a:r>
          </a:p>
          <a:p>
            <a:r>
              <a:rPr lang="en-GB" dirty="0" smtClean="0"/>
              <a:t>Submarine melting (linked to ocean temperature &amp; glacial run-off)</a:t>
            </a:r>
          </a:p>
          <a:p>
            <a:r>
              <a:rPr lang="en-GB" dirty="0" smtClean="0"/>
              <a:t>Ice melange in front of terminus (linked to ocean, atmospheric &amp; ice conditions)</a:t>
            </a:r>
          </a:p>
          <a:p>
            <a:r>
              <a:rPr lang="en-GB" dirty="0" smtClean="0"/>
              <a:t>Crevassing &amp; sub-glacial hydrology (surface melt)</a:t>
            </a:r>
          </a:p>
          <a:p>
            <a:r>
              <a:rPr lang="en-GB" sz="2400" dirty="0" smtClean="0"/>
              <a:t>F. </a:t>
            </a:r>
            <a:r>
              <a:rPr lang="en-GB" sz="2400" dirty="0" err="1" smtClean="0"/>
              <a:t>Straneo</a:t>
            </a:r>
            <a:r>
              <a:rPr lang="en-GB" sz="2400" dirty="0" smtClean="0"/>
              <a:t> et al., 2013, BAMS</a:t>
            </a:r>
          </a:p>
        </p:txBody>
      </p:sp>
    </p:spTree>
    <p:extLst>
      <p:ext uri="{BB962C8B-B14F-4D97-AF65-F5344CB8AC3E}">
        <p14:creationId xmlns:p14="http://schemas.microsoft.com/office/powerpoint/2010/main" val="5482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explain the behaviour of the GRIS discharge?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507288" cy="4824536"/>
          </a:xfrm>
        </p:spPr>
        <p:txBody>
          <a:bodyPr/>
          <a:lstStyle/>
          <a:p>
            <a:r>
              <a:rPr lang="en-GB" dirty="0" smtClean="0"/>
              <a:t>Main processes underlying Greenland iceberg discharge – we parameterise these using:</a:t>
            </a:r>
          </a:p>
          <a:p>
            <a:r>
              <a:rPr lang="en-GB" dirty="0" smtClean="0"/>
              <a:t>GRIS Surface Mass Balance (SMB)</a:t>
            </a:r>
          </a:p>
          <a:p>
            <a:r>
              <a:rPr lang="en-GB" dirty="0" smtClean="0"/>
              <a:t>Labrador Sea Surface Temperature (LSST)</a:t>
            </a:r>
            <a:endParaRPr lang="en-GB" sz="2400" dirty="0"/>
          </a:p>
          <a:p>
            <a:r>
              <a:rPr lang="en-GB" dirty="0" smtClean="0"/>
              <a:t>North Atlantic Oscillation (NAO)</a:t>
            </a:r>
          </a:p>
          <a:p>
            <a:endParaRPr lang="en-GB" dirty="0"/>
          </a:p>
          <a:p>
            <a:r>
              <a:rPr lang="en-GB" dirty="0" smtClean="0"/>
              <a:t>Use Nonlinear </a:t>
            </a:r>
            <a:r>
              <a:rPr lang="en-GB" dirty="0" err="1" smtClean="0"/>
              <a:t>AutoRegressive</a:t>
            </a:r>
            <a:r>
              <a:rPr lang="en-GB" dirty="0"/>
              <a:t> </a:t>
            </a:r>
            <a:r>
              <a:rPr lang="en-GB" dirty="0" smtClean="0"/>
              <a:t>Moving Average with </a:t>
            </a:r>
            <a:r>
              <a:rPr lang="en-GB" dirty="0" err="1" smtClean="0"/>
              <a:t>eXogenous</a:t>
            </a:r>
            <a:r>
              <a:rPr lang="en-GB" dirty="0" smtClean="0"/>
              <a:t> input system identification modelling (NARMAX - </a:t>
            </a:r>
            <a:r>
              <a:rPr lang="en-GB" sz="2000" dirty="0" smtClean="0"/>
              <a:t>a tool from control systems engineering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63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NARMAX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I48N(k)=∑</a:t>
            </a:r>
            <a:r>
              <a:rPr lang="en-GB" dirty="0" err="1" smtClean="0"/>
              <a:t>a</a:t>
            </a:r>
            <a:r>
              <a:rPr lang="en-GB" baseline="-25000" dirty="0" err="1" smtClean="0"/>
              <a:t>m</a:t>
            </a:r>
            <a:r>
              <a:rPr lang="en-GB" dirty="0" err="1" smtClean="0"/>
              <a:t>f</a:t>
            </a:r>
            <a:r>
              <a:rPr lang="en-GB" baseline="-25000" dirty="0" err="1" smtClean="0"/>
              <a:t>m</a:t>
            </a:r>
            <a:r>
              <a:rPr lang="en-GB" dirty="0" smtClean="0"/>
              <a:t>(SMB, LSST, NAO)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Where k is time (annual or monthly)</a:t>
            </a:r>
          </a:p>
          <a:p>
            <a:pPr marL="0" indent="0">
              <a:buNone/>
            </a:pPr>
            <a:r>
              <a:rPr lang="en-GB" sz="2400" dirty="0" err="1"/>
              <a:t>f</a:t>
            </a:r>
            <a:r>
              <a:rPr lang="en-GB" sz="2400" baseline="-25000" dirty="0" err="1" smtClean="0"/>
              <a:t>m</a:t>
            </a:r>
            <a:r>
              <a:rPr lang="en-GB" sz="2400" dirty="0" smtClean="0"/>
              <a:t> is </a:t>
            </a:r>
            <a:r>
              <a:rPr lang="en-GB" sz="2400" dirty="0" err="1" smtClean="0"/>
              <a:t>SMB</a:t>
            </a:r>
            <a:r>
              <a:rPr lang="en-GB" sz="2400" baseline="30000" dirty="0" err="1" smtClean="0"/>
              <a:t>v</a:t>
            </a:r>
            <a:r>
              <a:rPr lang="en-GB" sz="2400" baseline="30000" dirty="0" smtClean="0"/>
              <a:t> </a:t>
            </a:r>
            <a:r>
              <a:rPr lang="en-GB" sz="2400" dirty="0" smtClean="0"/>
              <a:t>.</a:t>
            </a:r>
            <a:r>
              <a:rPr lang="en-GB" sz="2400" dirty="0" err="1" smtClean="0"/>
              <a:t>LSST</a:t>
            </a:r>
            <a:r>
              <a:rPr lang="en-GB" sz="2400" baseline="30000" dirty="0" err="1" smtClean="0"/>
              <a:t>w</a:t>
            </a:r>
            <a:r>
              <a:rPr lang="en-GB" sz="2400" dirty="0" smtClean="0"/>
              <a:t> .</a:t>
            </a:r>
            <a:r>
              <a:rPr lang="en-GB" sz="2400" dirty="0" err="1" smtClean="0"/>
              <a:t>NAO</a:t>
            </a:r>
            <a:r>
              <a:rPr lang="en-GB" sz="2400" baseline="30000" dirty="0" err="1" smtClean="0"/>
              <a:t>x</a:t>
            </a:r>
            <a:r>
              <a:rPr lang="en-GB" sz="2400" dirty="0" smtClean="0"/>
              <a:t> , where v, w, x =0, …,3 and lags of 0,…,4 years are permitted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The fit between I48N and the ∑ is optimised sequentially term by term giving a model with sufficient terms to give less than a specified residual error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To allow change in the underlying physics over time we use a 30 year sliding window, allowing the model to evolve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1706324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</a:t>
            </a:r>
            <a:r>
              <a:rPr lang="en-GB" sz="1200" dirty="0" smtClean="0"/>
              <a:t>=1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903824" y="108409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408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Iceberg fluxes and climate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4100" name="Picture 2" descr="I:\iceberg_book\chap3_figs\Fig_3_4plume_effectre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84740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87675" y="3213100"/>
            <a:ext cx="1152525" cy="10795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87675" y="3284538"/>
            <a:ext cx="2447925" cy="36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surface reflection</a:t>
            </a:r>
          </a:p>
        </p:txBody>
      </p:sp>
      <p:cxnSp>
        <p:nvCxnSpPr>
          <p:cNvPr id="9" name="Curved Connector 8"/>
          <p:cNvCxnSpPr/>
          <p:nvPr/>
        </p:nvCxnSpPr>
        <p:spPr>
          <a:xfrm rot="10800000" flipV="1">
            <a:off x="2124075" y="4292600"/>
            <a:ext cx="1008063" cy="50482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1258888" y="40767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/>
              <a:t>cold air plume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NARMAX model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62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6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NARMAX model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62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0257"/>
            <a:ext cx="55816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1842" y="50131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Using I48N as proxy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8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NARMAX Model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04" y="1268760"/>
            <a:ext cx="6288028" cy="47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7380312" y="2838149"/>
            <a:ext cx="175414" cy="3028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55726" y="2668872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Perfect model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6052646"/>
            <a:ext cx="550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Evolving contribution of different factors to model(s)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3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NARMAX Model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18248"/>
            <a:ext cx="3909521" cy="552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1" y="328498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Contribution to terms of various time lags (in years)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49376" y="263431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One year (8/9 months) has become dominant in recent decades</a:t>
            </a:r>
            <a:endParaRPr lang="en-GB" dirty="0"/>
          </a:p>
        </p:txBody>
      </p:sp>
      <p:sp>
        <p:nvSpPr>
          <p:cNvPr id="4" name="Right Brace 3"/>
          <p:cNvSpPr/>
          <p:nvPr/>
        </p:nvSpPr>
        <p:spPr>
          <a:xfrm>
            <a:off x="6660232" y="1844824"/>
            <a:ext cx="504056" cy="41764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949376" y="5688449"/>
            <a:ext cx="2160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See Zhou et al., (2016) Cold Regions Sci. &amp; Technol., 121, 167-78 for NARMAX sensitivity and monthly analysis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426170"/>
          </a:xfrm>
        </p:spPr>
        <p:txBody>
          <a:bodyPr/>
          <a:lstStyle/>
          <a:p>
            <a:r>
              <a:rPr lang="en-GB" sz="4000" dirty="0" smtClean="0"/>
              <a:t>Why has Greenland iceberg discharge changed over the last century?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/>
          <a:lstStyle/>
          <a:p>
            <a:r>
              <a:rPr lang="en-GB" sz="2800" dirty="0" smtClean="0"/>
              <a:t>All three processes are important, but act non-linearly</a:t>
            </a:r>
          </a:p>
          <a:p>
            <a:r>
              <a:rPr lang="en-GB" sz="2800" dirty="0" smtClean="0"/>
              <a:t>SMB was dominant in the first half of the 20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century, with a switch to ocean temperature being dominant in the 1960s and 70s</a:t>
            </a:r>
          </a:p>
          <a:p>
            <a:r>
              <a:rPr lang="en-GB" sz="2800" dirty="0" smtClean="0"/>
              <a:t>More recently all play a significant role</a:t>
            </a:r>
          </a:p>
          <a:p>
            <a:r>
              <a:rPr lang="en-GB" sz="2800" dirty="0" smtClean="0"/>
              <a:t>The dominant response time has switched from ~ 21/22 months to 8/9 months in recent decades</a:t>
            </a:r>
          </a:p>
          <a:p>
            <a:r>
              <a:rPr lang="en-GB" sz="2800" dirty="0" smtClean="0"/>
              <a:t>During periods of change calving more related to surface runoff and so changes to </a:t>
            </a:r>
            <a:r>
              <a:rPr lang="en-GB" sz="2800" dirty="0" err="1" smtClean="0"/>
              <a:t>englacial</a:t>
            </a:r>
            <a:r>
              <a:rPr lang="en-GB" sz="2800" dirty="0" smtClean="0"/>
              <a:t>, subglacial and submarine hydrology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pic>
        <p:nvPicPr>
          <p:cNvPr id="4" name="Content Placeholder 3" descr="Fig4.9 SouthernOceangraph amended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603" y="1700808"/>
            <a:ext cx="6671789" cy="458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GB" sz="2800" dirty="0" smtClean="0"/>
              <a:t>Icebergs contribute to ocean primary production with previous estimates of ~ 10% of Southern Ocean production deriving from iceberg nutrient fluxes</a:t>
            </a:r>
          </a:p>
          <a:p>
            <a:r>
              <a:rPr lang="en-GB" sz="2800" dirty="0" smtClean="0"/>
              <a:t>But Southern Ocean icebergs have a bi-modal distribution and the giant iceberg mode hasn’t been assessed separately 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05064"/>
            <a:ext cx="3312368" cy="269286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54938" y="3297382"/>
            <a:ext cx="2959317" cy="2733963"/>
          </a:xfrm>
          <a:custGeom>
            <a:avLst/>
            <a:gdLst>
              <a:gd name="connsiteX0" fmla="*/ 428553 w 2959317"/>
              <a:gd name="connsiteY0" fmla="*/ 0 h 2733963"/>
              <a:gd name="connsiteX1" fmla="*/ 59098 w 2959317"/>
              <a:gd name="connsiteY1" fmla="*/ 914400 h 2733963"/>
              <a:gd name="connsiteX2" fmla="*/ 1527680 w 2959317"/>
              <a:gd name="connsiteY2" fmla="*/ 2041236 h 2733963"/>
              <a:gd name="connsiteX3" fmla="*/ 2959317 w 2959317"/>
              <a:gd name="connsiteY3" fmla="*/ 2733963 h 273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317" h="2733963">
                <a:moveTo>
                  <a:pt x="428553" y="0"/>
                </a:moveTo>
                <a:cubicBezTo>
                  <a:pt x="152231" y="287097"/>
                  <a:pt x="-124090" y="574194"/>
                  <a:pt x="59098" y="914400"/>
                </a:cubicBezTo>
                <a:cubicBezTo>
                  <a:pt x="242286" y="1254606"/>
                  <a:pt x="1044310" y="1737975"/>
                  <a:pt x="1527680" y="2041236"/>
                </a:cubicBezTo>
                <a:cubicBezTo>
                  <a:pt x="2011050" y="2344497"/>
                  <a:pt x="2485183" y="2539230"/>
                  <a:pt x="2959317" y="2733963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68144" y="3573016"/>
            <a:ext cx="360040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4208" y="580526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Length of 18-280 km, but typically 30-40 km</a:t>
            </a:r>
            <a:endParaRPr lang="en-GB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940152" y="5733256"/>
            <a:ext cx="504056" cy="395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70140"/>
            <a:ext cx="5464825" cy="4525963"/>
          </a:xfrm>
        </p:spPr>
      </p:pic>
      <p:sp>
        <p:nvSpPr>
          <p:cNvPr id="5" name="TextBox 4"/>
          <p:cNvSpPr txBox="1"/>
          <p:nvPr/>
        </p:nvSpPr>
        <p:spPr>
          <a:xfrm>
            <a:off x="1698076" y="1351388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MODIS image with Chlorophyll overlay from 23 Jan. 2015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B17a</a:t>
            </a:r>
            <a:endParaRPr lang="en-GB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694875" y="3212976"/>
            <a:ext cx="1941021" cy="4006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220486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 Georgia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23773" y="2276872"/>
            <a:ext cx="2144171" cy="1126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2" y="3798332"/>
            <a:ext cx="2343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1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GB" sz="2400" dirty="0" smtClean="0"/>
              <a:t>The </a:t>
            </a:r>
            <a:r>
              <a:rPr lang="en-GB" sz="2400" dirty="0" err="1" smtClean="0"/>
              <a:t>Chla</a:t>
            </a:r>
            <a:r>
              <a:rPr lang="en-GB" sz="2400" dirty="0" smtClean="0"/>
              <a:t> level in the wake of a giant iceberg remains elevated for more than a month</a:t>
            </a:r>
          </a:p>
          <a:p>
            <a:r>
              <a:rPr lang="en-GB" sz="2400" dirty="0" smtClean="0"/>
              <a:t>The spread of the enhanced production can be up to 1000 km and the enhancement an order of magnitude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4948"/>
            <a:ext cx="46672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4612" y="5919600"/>
            <a:ext cx="226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Duprat</a:t>
            </a:r>
            <a:r>
              <a:rPr lang="en-GB" dirty="0" smtClean="0"/>
              <a:t> et al., 2016, Nature </a:t>
            </a:r>
            <a:r>
              <a:rPr lang="en-GB" dirty="0" err="1" smtClean="0"/>
              <a:t>Geosci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1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544616"/>
          </a:xfrm>
        </p:spPr>
        <p:txBody>
          <a:bodyPr/>
          <a:lstStyle/>
          <a:p>
            <a:r>
              <a:rPr lang="en-GB" sz="2400" dirty="0" smtClean="0"/>
              <a:t>And the plume is often both ahead and behind the iceberg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From the one available measurement of carbon export beneath a giant iceberg, relative to the undisturbed background, up to 0.012-0.04 Gt C sequestered in the deep Southern Ocean annually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464496" cy="34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Global overturning circulation</a:t>
            </a:r>
          </a:p>
        </p:txBody>
      </p:sp>
      <p:pic>
        <p:nvPicPr>
          <p:cNvPr id="5123" name="Picture 2" descr="I:\iceberg_book\chap7_figs\chap7_figs_final\CH7_Fig7.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773238"/>
            <a:ext cx="786447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54" y="5085184"/>
            <a:ext cx="1721746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1979712" cy="156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Icebergs: life and the Carbon 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544616"/>
          </a:xfrm>
        </p:spPr>
        <p:txBody>
          <a:bodyPr/>
          <a:lstStyle/>
          <a:p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</a:rPr>
              <a:t>And the plume is often both ahead and behind the iceberg</a:t>
            </a:r>
            <a:endParaRPr lang="en-GB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2400" dirty="0" smtClean="0"/>
          </a:p>
          <a:p>
            <a:r>
              <a:rPr lang="en-GB" sz="2400" dirty="0" smtClean="0"/>
              <a:t>From the one available measurement of carbon export beneath a giant iceberg, relative to the undisturbed background, up to 0.012-0.04 Gt C sequestered in the deep Southern Ocean annually</a:t>
            </a:r>
          </a:p>
          <a:p>
            <a:endParaRPr lang="en-GB" sz="2400" dirty="0" smtClean="0"/>
          </a:p>
          <a:p>
            <a:r>
              <a:rPr lang="en-GB" sz="2400" b="1" dirty="0" smtClean="0"/>
              <a:t>This is equivalent to up to 10-20% of the last IPCC estimate of total C sequestration in the Southern Ocean from any cause</a:t>
            </a:r>
          </a:p>
        </p:txBody>
      </p:sp>
    </p:spTree>
    <p:extLst>
      <p:ext uri="{BB962C8B-B14F-4D97-AF65-F5344CB8AC3E}">
        <p14:creationId xmlns:p14="http://schemas.microsoft.com/office/powerpoint/2010/main" val="10680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685800" y="22385"/>
            <a:ext cx="7772400" cy="1470025"/>
          </a:xfrm>
        </p:spPr>
        <p:txBody>
          <a:bodyPr/>
          <a:lstStyle/>
          <a:p>
            <a:r>
              <a:rPr lang="en-GB" altLang="en-US" dirty="0" smtClean="0"/>
              <a:t>The role of icebergs in global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580" y="1340768"/>
            <a:ext cx="7560840" cy="4896544"/>
          </a:xfrm>
        </p:spPr>
        <p:txBody>
          <a:bodyPr rtlCol="0">
            <a:normAutofit fontScale="85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solidFill>
                  <a:schemeClr val="tx1"/>
                </a:solidFill>
              </a:rPr>
              <a:t>Iceberg meltwater fluxes change: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Ocean circulation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Sea-ice (increase)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Primary productivity (increase)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Carbon sequestration (increase)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</a:rPr>
              <a:t>Location &amp; Magnitude of effect depends on: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Origin of icebergs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Size of flux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/>
                </a:solidFill>
              </a:rPr>
              <a:t>Iceberg fluxes are also a proxy for discharge: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Discussed for NW Atlantic, but also shown for comparison with IRD variation over 20</a:t>
            </a:r>
            <a:r>
              <a:rPr lang="en-GB" baseline="30000" dirty="0" smtClean="0">
                <a:solidFill>
                  <a:schemeClr val="tx1"/>
                </a:solidFill>
              </a:rPr>
              <a:t>th</a:t>
            </a:r>
            <a:r>
              <a:rPr lang="en-GB" dirty="0" smtClean="0">
                <a:solidFill>
                  <a:schemeClr val="tx1"/>
                </a:solidFill>
              </a:rPr>
              <a:t> century in Denmark Strait</a:t>
            </a:r>
          </a:p>
        </p:txBody>
      </p:sp>
    </p:spTree>
    <p:extLst>
      <p:ext uri="{BB962C8B-B14F-4D97-AF65-F5344CB8AC3E}">
        <p14:creationId xmlns:p14="http://schemas.microsoft.com/office/powerpoint/2010/main" val="8901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77"/>
            <a:ext cx="7902254" cy="6866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13587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With thanks to: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Postdocs Martin </a:t>
            </a:r>
            <a:r>
              <a:rPr lang="en-GB" dirty="0">
                <a:solidFill>
                  <a:srgbClr val="FF0000"/>
                </a:solidFill>
              </a:rPr>
              <a:t>Wadley, Richard Levine, David Wilton, Vladimir </a:t>
            </a:r>
            <a:r>
              <a:rPr lang="en-GB" dirty="0" err="1" smtClean="0">
                <a:solidFill>
                  <a:srgbClr val="FF0000"/>
                </a:solidFill>
              </a:rPr>
              <a:t>Ivchenko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and </a:t>
            </a:r>
            <a:r>
              <a:rPr lang="en-GB" dirty="0" err="1" smtClean="0">
                <a:solidFill>
                  <a:srgbClr val="FF0000"/>
                </a:solidFill>
              </a:rPr>
              <a:t>Yifan</a:t>
            </a:r>
            <a:r>
              <a:rPr lang="en-GB" dirty="0" smtClean="0">
                <a:solidFill>
                  <a:srgbClr val="FF0000"/>
                </a:solidFill>
              </a:rPr>
              <a:t> Zhu;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PhD </a:t>
            </a:r>
            <a:r>
              <a:rPr lang="en-GB" dirty="0">
                <a:solidFill>
                  <a:srgbClr val="FF0000"/>
                </a:solidFill>
              </a:rPr>
              <a:t>students Rupert Gladstone,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Tiago Silva, Clare </a:t>
            </a:r>
            <a:r>
              <a:rPr lang="en-GB" dirty="0" smtClean="0">
                <a:solidFill>
                  <a:srgbClr val="FF0000"/>
                </a:solidFill>
              </a:rPr>
              <a:t>Green;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Masters student </a:t>
            </a:r>
            <a:r>
              <a:rPr lang="en-GB" dirty="0">
                <a:solidFill>
                  <a:srgbClr val="FF0000"/>
                </a:solidFill>
              </a:rPr>
              <a:t>Luis </a:t>
            </a:r>
            <a:r>
              <a:rPr lang="en-GB" dirty="0" err="1" smtClean="0">
                <a:solidFill>
                  <a:srgbClr val="FF0000"/>
                </a:solidFill>
              </a:rPr>
              <a:t>Duprat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and </a:t>
            </a:r>
            <a:r>
              <a:rPr lang="en-GB" dirty="0">
                <a:solidFill>
                  <a:srgbClr val="FF0000"/>
                </a:solidFill>
              </a:rPr>
              <a:t>colleagues John Johnson, David Stevens, Keith Nicholls,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Bob Marsh, </a:t>
            </a:r>
            <a:r>
              <a:rPr lang="en-GB" dirty="0" err="1">
                <a:solidFill>
                  <a:srgbClr val="FF0000"/>
                </a:solidFill>
              </a:rPr>
              <a:t>Visakan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Kadirkamanathan</a:t>
            </a:r>
            <a:r>
              <a:rPr lang="en-GB" dirty="0">
                <a:solidFill>
                  <a:srgbClr val="FF0000"/>
                </a:solidFill>
              </a:rPr>
              <a:t>, Steve Billings, Edward Hanna, Hua-Liang Wei, John </a:t>
            </a:r>
            <a:r>
              <a:rPr lang="en-GB" dirty="0" smtClean="0">
                <a:solidFill>
                  <a:srgbClr val="FF0000"/>
                </a:solidFill>
              </a:rPr>
              <a:t>Andrews.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3356992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B31 calving, Nov.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1916832"/>
            <a:ext cx="1872208" cy="2673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563661"/>
            <a:ext cx="112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CUP (2016)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57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explain the behaviour of the GRIS discharge?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58143"/>
            <a:ext cx="5328591" cy="48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1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Iceberg fluxes and climate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r>
              <a:rPr lang="en-GB" altLang="en-US" smtClean="0"/>
              <a:t>Glacial periods – Heinrich events (high volume)</a:t>
            </a:r>
          </a:p>
        </p:txBody>
      </p:sp>
      <p:pic>
        <p:nvPicPr>
          <p:cNvPr id="6148" name="Picture 2" descr="I:\iceberg_book\chap3_figs\Fig_3_4plume_effectre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84740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87675" y="3213100"/>
            <a:ext cx="1152525" cy="10795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87675" y="3284538"/>
            <a:ext cx="2447925" cy="36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surface reflection</a:t>
            </a:r>
          </a:p>
        </p:txBody>
      </p:sp>
      <p:cxnSp>
        <p:nvCxnSpPr>
          <p:cNvPr id="9" name="Curved Connector 8"/>
          <p:cNvCxnSpPr/>
          <p:nvPr/>
        </p:nvCxnSpPr>
        <p:spPr>
          <a:xfrm rot="10800000" flipV="1">
            <a:off x="2124075" y="4292600"/>
            <a:ext cx="1008063" cy="50482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1258888" y="40767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/>
              <a:t>cold air plume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Glacial iceberg sources (North Atlantic)</a:t>
            </a:r>
          </a:p>
        </p:txBody>
      </p:sp>
      <p:pic>
        <p:nvPicPr>
          <p:cNvPr id="8195" name="Picture 2" descr="I:\iceberg_book\chap7_figs\chap7_figs_final\Ch7_Fig7.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23988"/>
            <a:ext cx="7315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788024" y="3778168"/>
            <a:ext cx="360040" cy="370911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73004" y="3962765"/>
            <a:ext cx="172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Probable convection zone</a:t>
            </a:r>
            <a:endParaRPr lang="en-GB" sz="1400" i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730937" y="3963623"/>
            <a:ext cx="237107" cy="193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IRD record, ODP 980</a:t>
            </a:r>
          </a:p>
        </p:txBody>
      </p:sp>
      <p:pic>
        <p:nvPicPr>
          <p:cNvPr id="9219" name="Picture 2" descr="I:\iceberg_book\chap7_figs\chap7_figs_final\Ch7_Fig7.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1120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I:\iceberg_book\chap7_figs\chap7_figs_final\Ch7_Fig7.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5607050"/>
            <a:ext cx="2022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Possible causes of Heinrich events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Ice sheet instability</a:t>
            </a:r>
          </a:p>
          <a:p>
            <a:pPr>
              <a:buFont typeface="Wingdings" pitchFamily="2" charset="2"/>
              <a:buChar char="Ø"/>
            </a:pPr>
            <a:r>
              <a:rPr lang="en-GB" altLang="en-US" smtClean="0"/>
              <a:t>internal oscillations </a:t>
            </a:r>
            <a:r>
              <a:rPr lang="en-GB" altLang="en-US" sz="2400" smtClean="0"/>
              <a:t>(ice thickness and basal sliding)</a:t>
            </a:r>
          </a:p>
          <a:p>
            <a:pPr>
              <a:buFont typeface="Wingdings" pitchFamily="2" charset="2"/>
              <a:buChar char="Ø"/>
            </a:pPr>
            <a:r>
              <a:rPr lang="en-GB" altLang="en-US" smtClean="0"/>
              <a:t>climate feedbacks </a:t>
            </a:r>
            <a:r>
              <a:rPr lang="en-GB" altLang="en-US" sz="2400" smtClean="0"/>
              <a:t>(atmospheric flow &amp; ice sheet SMB)</a:t>
            </a:r>
          </a:p>
          <a:p>
            <a:pPr>
              <a:buFont typeface="Arial" charset="0"/>
              <a:buNone/>
            </a:pPr>
            <a:r>
              <a:rPr lang="en-GB" altLang="en-US" smtClean="0"/>
              <a:t>                                     </a:t>
            </a:r>
            <a:r>
              <a:rPr lang="en-GB" altLang="en-US" sz="2400" smtClean="0"/>
              <a:t>(ice shelf and ocean warming)</a:t>
            </a:r>
          </a:p>
          <a:p>
            <a:pPr>
              <a:buFont typeface="Wingdings" pitchFamily="2" charset="2"/>
              <a:buChar char="Ø"/>
            </a:pPr>
            <a:r>
              <a:rPr lang="en-GB" altLang="en-US" smtClean="0"/>
              <a:t>sea level rise</a:t>
            </a:r>
          </a:p>
          <a:p>
            <a:pPr>
              <a:buFont typeface="Wingdings" pitchFamily="2" charset="2"/>
              <a:buChar char="Ø"/>
            </a:pPr>
            <a:endParaRPr lang="en-GB" altLang="en-US" smtClean="0"/>
          </a:p>
          <a:p>
            <a:r>
              <a:rPr lang="en-GB" altLang="en-US" smtClean="0"/>
              <a:t>Timescale: ~ 500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Heinrich events &amp;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driven by the melting of large volumes of icebergs over several hundred years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changes ocean circulation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which alters atmosphere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basin-scale climate change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where the freshwater enters the ocean is crucial for magnitude and timing of change, so need an iceberg trajectory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FFFF"/>
    </a:dk1>
    <a:lt1>
      <a:srgbClr val="FFFFFF"/>
    </a:lt1>
    <a:dk2>
      <a:srgbClr val="FFFF33"/>
    </a:dk2>
    <a:lt2>
      <a:srgbClr val="FCFBE3"/>
    </a:lt2>
    <a:accent1>
      <a:srgbClr val="FFFF00"/>
    </a:accent1>
    <a:accent2>
      <a:srgbClr val="B5B5B5"/>
    </a:accent2>
    <a:accent3>
      <a:srgbClr val="FFFFFF"/>
    </a:accent3>
    <a:accent4>
      <a:srgbClr val="00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  <a:fontScheme name="Default Design">
    <a:majorFont>
      <a:latin typeface="TUOS Stephenson"/>
      <a:ea typeface=""/>
      <a:cs typeface=""/>
    </a:majorFont>
    <a:minorFont>
      <a:latin typeface="TUOS Blak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FFFF"/>
    </a:dk1>
    <a:lt1>
      <a:srgbClr val="FFFFFF"/>
    </a:lt1>
    <a:dk2>
      <a:srgbClr val="FFFF33"/>
    </a:dk2>
    <a:lt2>
      <a:srgbClr val="FCFBE3"/>
    </a:lt2>
    <a:accent1>
      <a:srgbClr val="FFFF00"/>
    </a:accent1>
    <a:accent2>
      <a:srgbClr val="B5B5B5"/>
    </a:accent2>
    <a:accent3>
      <a:srgbClr val="FFFFFF"/>
    </a:accent3>
    <a:accent4>
      <a:srgbClr val="00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  <a:fontScheme name="Default Design">
    <a:majorFont>
      <a:latin typeface="TUOS Stephenson"/>
      <a:ea typeface=""/>
      <a:cs typeface=""/>
    </a:majorFont>
    <a:minorFont>
      <a:latin typeface="TUOS Blak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1656</Words>
  <Application>Microsoft Office PowerPoint</Application>
  <PresentationFormat>On-screen Show (4:3)</PresentationFormat>
  <Paragraphs>236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role of icebergs in global change</vt:lpstr>
      <vt:lpstr>PowerPoint Presentation</vt:lpstr>
      <vt:lpstr>Iceberg fluxes and climate</vt:lpstr>
      <vt:lpstr>Global overturning circulation</vt:lpstr>
      <vt:lpstr>Iceberg fluxes and climate</vt:lpstr>
      <vt:lpstr>Glacial iceberg sources (North Atlantic)</vt:lpstr>
      <vt:lpstr>IRD record, ODP 980</vt:lpstr>
      <vt:lpstr>Possible causes of Heinrich events</vt:lpstr>
      <vt:lpstr>Heinrich events &amp; climate change</vt:lpstr>
      <vt:lpstr>Iceberg model</vt:lpstr>
      <vt:lpstr>Possible source regions for Heinrich events</vt:lpstr>
      <vt:lpstr>FRUGAL EMIC model  (Fine ResolUtion Greenland And Labrador sea)</vt:lpstr>
      <vt:lpstr>Iceberg releases &amp; Overturning</vt:lpstr>
      <vt:lpstr>PowerPoint Presentation</vt:lpstr>
      <vt:lpstr>PowerPoint Presentation</vt:lpstr>
      <vt:lpstr>For a Heinrich Event of the same size and duration, coupled climate modelling shows that its climate signal’s   size,  rate of onset &amp; rate of decline   depends on the source</vt:lpstr>
      <vt:lpstr>Heinrich Layers</vt:lpstr>
      <vt:lpstr>H3</vt:lpstr>
      <vt:lpstr>Iceberg fluxes and climate</vt:lpstr>
      <vt:lpstr>Iceberg flux from GrIS at 48°N  I48N = number of icebergs crossing 48°N </vt:lpstr>
      <vt:lpstr>Iceberg flux from GrIS at 48°N  I48N = number of icebergs crossing 48°N </vt:lpstr>
      <vt:lpstr>Model Icebergs</vt:lpstr>
      <vt:lpstr>Constant annual GrIS discharge</vt:lpstr>
      <vt:lpstr>Annual GrIS discharge is not constant</vt:lpstr>
      <vt:lpstr>Variable annual GrIS discharge</vt:lpstr>
      <vt:lpstr>Can we explain the behaviour of the GRIS discharge?</vt:lpstr>
      <vt:lpstr>Can we explain the behaviour of the GRIS discharge?</vt:lpstr>
      <vt:lpstr>Can we explain the behaviour of the GRIS discharge?</vt:lpstr>
      <vt:lpstr>NARMAX model</vt:lpstr>
      <vt:lpstr>NARMAX model</vt:lpstr>
      <vt:lpstr>NARMAX model</vt:lpstr>
      <vt:lpstr>NARMAX Model</vt:lpstr>
      <vt:lpstr>NARMAX Model</vt:lpstr>
      <vt:lpstr>Why has Greenland iceberg discharge changed over the last century?</vt:lpstr>
      <vt:lpstr>Icebergs: life and the Carbon cycle</vt:lpstr>
      <vt:lpstr>Icebergs: life and the Carbon cycle</vt:lpstr>
      <vt:lpstr>Icebergs: life and the Carbon cycle</vt:lpstr>
      <vt:lpstr>Icebergs: life and the Carbon cycle</vt:lpstr>
      <vt:lpstr>Icebergs: life and the Carbon cycle</vt:lpstr>
      <vt:lpstr>Icebergs: life and the Carbon cycle</vt:lpstr>
      <vt:lpstr>The role of icebergs in global change</vt:lpstr>
      <vt:lpstr>Questions?</vt:lpstr>
      <vt:lpstr>Can we explain the behaviour of the GRIS discharge?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icebergs in global change</dc:title>
  <dc:creator>Grant</dc:creator>
  <cp:lastModifiedBy>Daly</cp:lastModifiedBy>
  <cp:revision>46</cp:revision>
  <dcterms:created xsi:type="dcterms:W3CDTF">2016-02-29T15:00:04Z</dcterms:created>
  <dcterms:modified xsi:type="dcterms:W3CDTF">2016-05-06T13:13:14Z</dcterms:modified>
</cp:coreProperties>
</file>