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43" r:id="rId2"/>
    <p:sldId id="417" r:id="rId3"/>
    <p:sldId id="418" r:id="rId4"/>
    <p:sldId id="422" r:id="rId5"/>
    <p:sldId id="425" r:id="rId6"/>
    <p:sldId id="426" r:id="rId7"/>
    <p:sldId id="427" r:id="rId8"/>
    <p:sldId id="428" r:id="rId9"/>
    <p:sldId id="419" r:id="rId10"/>
    <p:sldId id="429" r:id="rId11"/>
    <p:sldId id="430" r:id="rId12"/>
    <p:sldId id="431" r:id="rId13"/>
    <p:sldId id="412" r:id="rId14"/>
    <p:sldId id="413" r:id="rId15"/>
    <p:sldId id="414" r:id="rId16"/>
    <p:sldId id="415" r:id="rId17"/>
    <p:sldId id="416" r:id="rId18"/>
    <p:sldId id="331" r:id="rId19"/>
    <p:sldId id="401" r:id="rId20"/>
    <p:sldId id="402" r:id="rId21"/>
    <p:sldId id="360" r:id="rId22"/>
    <p:sldId id="362" r:id="rId23"/>
    <p:sldId id="378" r:id="rId24"/>
    <p:sldId id="361" r:id="rId25"/>
    <p:sldId id="380" r:id="rId26"/>
    <p:sldId id="379" r:id="rId27"/>
    <p:sldId id="403" r:id="rId28"/>
    <p:sldId id="39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381" r:id="rId37"/>
    <p:sldId id="382" r:id="rId38"/>
    <p:sldId id="383" r:id="rId39"/>
    <p:sldId id="384" r:id="rId40"/>
    <p:sldId id="424" r:id="rId41"/>
    <p:sldId id="432" r:id="rId42"/>
    <p:sldId id="438" r:id="rId43"/>
    <p:sldId id="439" r:id="rId44"/>
  </p:sldIdLst>
  <p:sldSz cx="9144000" cy="6858000" type="screen4x3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 New Roman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89305" autoAdjust="0"/>
  </p:normalViewPr>
  <p:slideViewPr>
    <p:cSldViewPr>
      <p:cViewPr varScale="1">
        <p:scale>
          <a:sx n="84" d="100"/>
          <a:sy n="84" d="100"/>
        </p:scale>
        <p:origin x="-1236" y="-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DB3FF2A-A50C-46FA-AC08-A97747DEA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22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3" charset="-128"/>
        <a:cs typeface="ＭＳ Ｐゴシック" pitchFamily="-12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latin typeface="Arial" pitchFamily="-12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latin typeface="Arial" pitchFamily="-12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pde</a:t>
            </a:r>
            <a:r>
              <a:rPr lang="en-US" dirty="0" smtClean="0"/>
              <a:t> and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D82F7-9D04-41AC-B9FF-C9F47BDDE6D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>
              <a:latin typeface="Arial" pitchFamily="-12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2B6F6-99C7-494B-A168-83F11DCF6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D0F4-2172-437E-9496-1A6061A8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31EBD-B20E-4851-9972-FE91F297F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8CC48-7EF6-40A1-AC9A-2CC04E680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D1E0-68F6-4F98-9A50-6C167E18C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BA2FC-75D0-4B29-A618-45CA64097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468-0C98-4FC2-B47A-603E88A32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E7D87-C790-4E43-A77C-CA6820170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207FE-91E1-4E23-BD5D-5A7291FE4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22F92-976A-4C17-BF79-37BA876FC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EFE7-93C1-4188-858B-AE7DFF446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990B9-D075-4ECE-8500-D05881AF9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8D98E-8429-43A9-9AC6-85F2D3398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B533-DBD7-42DC-8457-6E5974888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4A4375-06B8-43CA-A803-C1E314CEB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2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2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2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2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dpl\Desktop\talks\movies\BzCS.av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dpl\Desktop\movies\T171_020804.mov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localhost\Users\dpl\Desktop\talks\humminr.aif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localhost\Users\dpl\Desktop\talks\talk%20bits%202010\sedi%202010\humminr.aiff" TargetMode="Externa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dpl\Desktop\movies\T171_020804.mov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localhost\Users\dpl\Desktop\talks\2FMIANIM.MOV" TargetMode="External"/><Relationship Id="rId1" Type="http://schemas.openxmlformats.org/officeDocument/2006/relationships/video" Target="file:///\\localhost\Users\dpl\Desktop\movies\T171_020804.mo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905000" y="0"/>
            <a:ext cx="5638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6700" indent="-266700" algn="ctr"/>
            <a:r>
              <a:rPr lang="it-IT" sz="4000" dirty="0" err="1" smtClean="0">
                <a:solidFill>
                  <a:schemeClr val="accent2"/>
                </a:solidFill>
              </a:rPr>
              <a:t>Laboratory</a:t>
            </a:r>
            <a:r>
              <a:rPr lang="it-IT" sz="4000" dirty="0" smtClean="0">
                <a:solidFill>
                  <a:schemeClr val="accent2"/>
                </a:solidFill>
              </a:rPr>
              <a:t> </a:t>
            </a:r>
            <a:r>
              <a:rPr lang="it-IT" sz="4000" dirty="0" err="1" smtClean="0">
                <a:solidFill>
                  <a:schemeClr val="accent2"/>
                </a:solidFill>
              </a:rPr>
              <a:t>models</a:t>
            </a:r>
            <a:r>
              <a:rPr lang="it-IT" sz="4000" dirty="0" smtClean="0">
                <a:solidFill>
                  <a:schemeClr val="accent2"/>
                </a:solidFill>
              </a:rPr>
              <a:t> </a:t>
            </a:r>
            <a:r>
              <a:rPr lang="it-IT" sz="4000" dirty="0" err="1" smtClean="0">
                <a:solidFill>
                  <a:schemeClr val="accent2"/>
                </a:solidFill>
              </a:rPr>
              <a:t>of</a:t>
            </a:r>
            <a:r>
              <a:rPr lang="it-IT" sz="4000" dirty="0" smtClean="0">
                <a:solidFill>
                  <a:schemeClr val="accent2"/>
                </a:solidFill>
              </a:rPr>
              <a:t> the </a:t>
            </a:r>
            <a:r>
              <a:rPr lang="it-IT" sz="4000" dirty="0" err="1" smtClean="0">
                <a:solidFill>
                  <a:schemeClr val="accent2"/>
                </a:solidFill>
              </a:rPr>
              <a:t>Earth</a:t>
            </a:r>
            <a:r>
              <a:rPr lang="it-IT" sz="4000" dirty="0" smtClean="0">
                <a:solidFill>
                  <a:schemeClr val="accent2"/>
                </a:solidFill>
              </a:rPr>
              <a:t>’</a:t>
            </a:r>
            <a:r>
              <a:rPr lang="it-IT" sz="4000" dirty="0" err="1" smtClean="0">
                <a:solidFill>
                  <a:schemeClr val="accent2"/>
                </a:solidFill>
              </a:rPr>
              <a:t>s</a:t>
            </a:r>
            <a:r>
              <a:rPr lang="it-IT" sz="4000" dirty="0" smtClean="0">
                <a:solidFill>
                  <a:schemeClr val="accent2"/>
                </a:solidFill>
              </a:rPr>
              <a:t> </a:t>
            </a:r>
            <a:r>
              <a:rPr lang="it-IT" sz="4000" dirty="0" err="1" smtClean="0">
                <a:solidFill>
                  <a:schemeClr val="accent2"/>
                </a:solidFill>
              </a:rPr>
              <a:t>core</a:t>
            </a:r>
            <a:endParaRPr lang="it-IT" sz="4000" dirty="0" smtClean="0">
              <a:solidFill>
                <a:schemeClr val="accent2"/>
              </a:solidFill>
            </a:endParaRPr>
          </a:p>
          <a:p>
            <a:pPr marL="266700" indent="-266700" algn="ctr"/>
            <a:endParaRPr lang="it-IT" sz="2400" dirty="0" smtClean="0">
              <a:solidFill>
                <a:schemeClr val="accent2"/>
              </a:solidFill>
            </a:endParaRPr>
          </a:p>
          <a:p>
            <a:pPr marL="266700" indent="-266700" algn="ctr"/>
            <a:r>
              <a:rPr lang="it-IT" sz="2400" dirty="0" smtClean="0">
                <a:solidFill>
                  <a:schemeClr val="accent2"/>
                </a:solidFill>
              </a:rPr>
              <a:t>Daniel P. </a:t>
            </a:r>
            <a:r>
              <a:rPr lang="it-IT" sz="2400" dirty="0" err="1" smtClean="0">
                <a:solidFill>
                  <a:schemeClr val="accent2"/>
                </a:solidFill>
              </a:rPr>
              <a:t>Lathrop</a:t>
            </a:r>
            <a:endParaRPr lang="it-IT" sz="2400" dirty="0" smtClean="0">
              <a:solidFill>
                <a:schemeClr val="accent2"/>
              </a:solidFill>
            </a:endParaRPr>
          </a:p>
          <a:p>
            <a:pPr marL="266700" indent="-266700" algn="ctr"/>
            <a:r>
              <a:rPr lang="it-IT" sz="2400" dirty="0" err="1" smtClean="0">
                <a:solidFill>
                  <a:schemeClr val="accent2"/>
                </a:solidFill>
              </a:rPr>
              <a:t>University</a:t>
            </a:r>
            <a:r>
              <a:rPr lang="it-IT" sz="2400" dirty="0" smtClean="0">
                <a:solidFill>
                  <a:schemeClr val="accent2"/>
                </a:solidFill>
              </a:rPr>
              <a:t> </a:t>
            </a:r>
            <a:r>
              <a:rPr lang="it-IT" sz="2400" dirty="0" err="1" smtClean="0">
                <a:solidFill>
                  <a:schemeClr val="accent2"/>
                </a:solidFill>
              </a:rPr>
              <a:t>of</a:t>
            </a:r>
            <a:r>
              <a:rPr lang="it-IT" sz="2400" dirty="0" smtClean="0">
                <a:solidFill>
                  <a:schemeClr val="accent2"/>
                </a:solidFill>
              </a:rPr>
              <a:t> Maryland</a:t>
            </a:r>
          </a:p>
          <a:p>
            <a:pPr marL="266700" indent="-266700"/>
            <a:endParaRPr lang="it-IT" sz="2400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 descr="lath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8148" y="1205948"/>
            <a:ext cx="1689652" cy="1689652"/>
          </a:xfrm>
          <a:prstGeom prst="rect">
            <a:avLst/>
          </a:prstGeom>
        </p:spPr>
      </p:pic>
      <p:pic>
        <p:nvPicPr>
          <p:cNvPr id="5" name="Picture 4" descr="group3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515091"/>
            <a:ext cx="3810000" cy="3342909"/>
          </a:xfrm>
          <a:prstGeom prst="rect">
            <a:avLst/>
          </a:prstGeom>
        </p:spPr>
      </p:pic>
      <p:pic>
        <p:nvPicPr>
          <p:cNvPr id="6" name="Picture 5" descr="machinv3BDinv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571750"/>
            <a:ext cx="37052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09600"/>
            <a:ext cx="713799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Carrington Event – 1859</a:t>
            </a:r>
          </a:p>
          <a:p>
            <a:endParaRPr lang="en-US" sz="2000" dirty="0" smtClean="0"/>
          </a:p>
          <a:p>
            <a:r>
              <a:rPr lang="en-US" sz="2000" dirty="0" smtClean="0"/>
              <a:t>Solar </a:t>
            </a:r>
            <a:r>
              <a:rPr lang="en-US" sz="2000" dirty="0" err="1" smtClean="0"/>
              <a:t>superstorm</a:t>
            </a:r>
            <a:r>
              <a:rPr lang="en-US" sz="2000" dirty="0" smtClean="0"/>
              <a:t> with coronal mass ejection: </a:t>
            </a:r>
          </a:p>
          <a:p>
            <a:r>
              <a:rPr lang="en-US" sz="2000" dirty="0" smtClean="0"/>
              <a:t>the largest recorded geomagnetic storm occurred. 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Aurorae</a:t>
            </a:r>
            <a:r>
              <a:rPr lang="en-US" sz="2000" dirty="0" smtClean="0"/>
              <a:t> were seen around the world: over the Caribbean</a:t>
            </a:r>
          </a:p>
          <a:p>
            <a:r>
              <a:rPr lang="en-US" sz="2000" dirty="0" smtClean="0"/>
              <a:t>over the Rocky Mountains </a:t>
            </a:r>
          </a:p>
          <a:p>
            <a:endParaRPr lang="en-US" sz="2000" dirty="0" smtClean="0"/>
          </a:p>
          <a:p>
            <a:r>
              <a:rPr lang="en-US" sz="2000" dirty="0" smtClean="0"/>
              <a:t>Telegraph stations lit on fire – sparks were seen on overhead wiring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09600"/>
            <a:ext cx="8007946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March 1989 geomagnetic storm</a:t>
            </a:r>
          </a:p>
          <a:p>
            <a:endParaRPr lang="en-US" sz="2000" dirty="0" smtClean="0"/>
          </a:p>
          <a:p>
            <a:r>
              <a:rPr lang="en-US" sz="2000" dirty="0" smtClean="0"/>
              <a:t>Solar storm with a X15 flare and coronal mass ejection three</a:t>
            </a:r>
          </a:p>
          <a:p>
            <a:r>
              <a:rPr lang="en-US" sz="2000" dirty="0" smtClean="0"/>
              <a:t>days later</a:t>
            </a:r>
          </a:p>
          <a:p>
            <a:endParaRPr lang="en-US" sz="2000" dirty="0" smtClean="0"/>
          </a:p>
          <a:p>
            <a:r>
              <a:rPr lang="en-US" sz="2000" dirty="0" smtClean="0"/>
              <a:t>Caused the collapse of Hydro-Québec's electricity transmission system.</a:t>
            </a:r>
          </a:p>
          <a:p>
            <a:endParaRPr lang="en-US" sz="2000" dirty="0" smtClean="0"/>
          </a:p>
          <a:p>
            <a:r>
              <a:rPr lang="en-US" sz="2000" dirty="0" smtClean="0"/>
              <a:t>The variations in the earth's magnetic field tripped circuit breakers on </a:t>
            </a:r>
          </a:p>
          <a:p>
            <a:r>
              <a:rPr lang="en-US" sz="2000" dirty="0" smtClean="0"/>
              <a:t>Hydro-Québec's power grid. </a:t>
            </a:r>
          </a:p>
          <a:p>
            <a:endParaRPr lang="en-US" sz="2000" dirty="0" smtClean="0"/>
          </a:p>
          <a:p>
            <a:r>
              <a:rPr lang="en-US" sz="2000" dirty="0" smtClean="0"/>
              <a:t>The James Bay network went offline in less than 90 seconds, giving Quebec </a:t>
            </a:r>
          </a:p>
          <a:p>
            <a:r>
              <a:rPr lang="en-US" sz="2000" dirty="0" smtClean="0"/>
              <a:t>its second massive blackout that lasted 9 hours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09600"/>
            <a:ext cx="7565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March 1989 geomagnetic storm</a:t>
            </a:r>
          </a:p>
          <a:p>
            <a:endParaRPr lang="en-US" sz="2000" dirty="0" smtClean="0"/>
          </a:p>
          <a:p>
            <a:r>
              <a:rPr lang="en-US" sz="2000" dirty="0" smtClean="0"/>
              <a:t>Solar storm with a X15 flare and coronal mass ejection three</a:t>
            </a:r>
          </a:p>
          <a:p>
            <a:r>
              <a:rPr lang="en-US" sz="2000" dirty="0" smtClean="0"/>
              <a:t>days later</a:t>
            </a:r>
          </a:p>
          <a:p>
            <a:endParaRPr lang="en-US" sz="2000" dirty="0" smtClean="0"/>
          </a:p>
          <a:p>
            <a:r>
              <a:rPr lang="en-US" sz="2000" dirty="0" smtClean="0"/>
              <a:t>Caused the collapse of Hydro-Québec's electricity transmission system. </a:t>
            </a:r>
          </a:p>
        </p:txBody>
      </p:sp>
      <p:pic>
        <p:nvPicPr>
          <p:cNvPr id="3" name="Picture 2" descr="ExtremeEvent_19890310-00h_19890315-24h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77" y="0"/>
            <a:ext cx="88682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17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8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289" y="0"/>
            <a:ext cx="8883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zCS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2" y="0"/>
            <a:ext cx="915184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7400" cy="537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6738" name="Picture 5" descr="machinv3BDin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8775" y="2571750"/>
            <a:ext cx="37052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95400"/>
            <a:ext cx="3288080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Simple Earth</a:t>
            </a:r>
          </a:p>
          <a:p>
            <a:endParaRPr lang="en-US" dirty="0" smtClean="0"/>
          </a:p>
          <a:p>
            <a:r>
              <a:rPr lang="en-US" sz="2400" dirty="0" err="1" smtClean="0"/>
              <a:t>Nonrotating</a:t>
            </a:r>
            <a:r>
              <a:rPr lang="en-US" sz="2400" dirty="0" smtClean="0"/>
              <a:t>;   Spherical</a:t>
            </a:r>
          </a:p>
          <a:p>
            <a:endParaRPr lang="en-US" sz="2400" dirty="0" smtClean="0"/>
          </a:p>
          <a:p>
            <a:r>
              <a:rPr lang="en-US" sz="2400" dirty="0" smtClean="0"/>
              <a:t>Isothermal   T = 2.725 </a:t>
            </a:r>
            <a:r>
              <a:rPr lang="en-US" sz="2400" baseline="50000" dirty="0" smtClean="0"/>
              <a:t>o</a:t>
            </a:r>
            <a:r>
              <a:rPr lang="en-US" sz="2400" dirty="0" smtClean="0"/>
              <a:t> K</a:t>
            </a:r>
          </a:p>
          <a:p>
            <a:endParaRPr lang="en-US" sz="2400" dirty="0" smtClean="0"/>
          </a:p>
          <a:p>
            <a:r>
              <a:rPr lang="en-US" sz="2400" dirty="0" smtClean="0"/>
              <a:t>Zero axial tilt</a:t>
            </a:r>
          </a:p>
          <a:p>
            <a:endParaRPr lang="en-US" sz="2400" dirty="0" smtClean="0"/>
          </a:p>
          <a:p>
            <a:r>
              <a:rPr lang="en-US" sz="2400" dirty="0" smtClean="0"/>
              <a:t>Quiet atmosphere</a:t>
            </a:r>
          </a:p>
          <a:p>
            <a:r>
              <a:rPr lang="en-US" sz="2400" dirty="0" smtClean="0"/>
              <a:t>Quiet crust</a:t>
            </a:r>
          </a:p>
          <a:p>
            <a:r>
              <a:rPr lang="en-US" sz="2400" dirty="0" smtClean="0"/>
              <a:t>Quiet mantle</a:t>
            </a:r>
          </a:p>
          <a:p>
            <a:r>
              <a:rPr lang="en-US" sz="2400" dirty="0" smtClean="0"/>
              <a:t>Quiet core</a:t>
            </a:r>
          </a:p>
          <a:p>
            <a:endParaRPr lang="en-US" sz="2400" dirty="0" smtClean="0"/>
          </a:p>
          <a:p>
            <a:r>
              <a:rPr lang="en-US" sz="2400" dirty="0" smtClean="0"/>
              <a:t>Core  </a:t>
            </a:r>
            <a:r>
              <a:rPr lang="en-US" sz="2400" dirty="0" err="1" smtClean="0"/>
              <a:t>magnetics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/>
              <a:t>B</a:t>
            </a:r>
            <a:r>
              <a:rPr lang="en-US" sz="2400" dirty="0" smtClean="0"/>
              <a:t> = 0</a:t>
            </a:r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866900" y="4000500"/>
            <a:ext cx="5410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71600" y="228600"/>
            <a:ext cx="990600" cy="99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171_020804.mov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887177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166" y="1295400"/>
            <a:ext cx="3375348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Simple Earth</a:t>
            </a:r>
          </a:p>
          <a:p>
            <a:endParaRPr lang="en-US" dirty="0" smtClean="0"/>
          </a:p>
          <a:p>
            <a:r>
              <a:rPr lang="en-US" sz="2400" dirty="0" err="1" smtClean="0"/>
              <a:t>Nonrotating</a:t>
            </a:r>
            <a:r>
              <a:rPr lang="en-US" sz="2400" dirty="0" smtClean="0"/>
              <a:t>;   Spherical</a:t>
            </a:r>
          </a:p>
          <a:p>
            <a:endParaRPr lang="en-US" sz="2400" dirty="0" smtClean="0"/>
          </a:p>
          <a:p>
            <a:r>
              <a:rPr lang="en-US" sz="2400" dirty="0" smtClean="0"/>
              <a:t>Isothermal   T = 2.725 </a:t>
            </a:r>
            <a:r>
              <a:rPr lang="en-US" sz="2400" baseline="50000" dirty="0" smtClean="0"/>
              <a:t>o</a:t>
            </a:r>
            <a:r>
              <a:rPr lang="en-US" sz="2400" dirty="0" smtClean="0"/>
              <a:t> K</a:t>
            </a:r>
          </a:p>
          <a:p>
            <a:endParaRPr lang="en-US" sz="2400" dirty="0" smtClean="0"/>
          </a:p>
          <a:p>
            <a:r>
              <a:rPr lang="en-US" sz="2400" dirty="0" smtClean="0"/>
              <a:t>Zero axial tilt</a:t>
            </a:r>
          </a:p>
          <a:p>
            <a:endParaRPr lang="en-US" sz="2400" dirty="0" smtClean="0"/>
          </a:p>
          <a:p>
            <a:r>
              <a:rPr lang="en-US" sz="2400" dirty="0" smtClean="0"/>
              <a:t>Quiet atmosphere</a:t>
            </a:r>
          </a:p>
          <a:p>
            <a:r>
              <a:rPr lang="en-US" sz="2400" dirty="0" smtClean="0"/>
              <a:t>Quiet crust</a:t>
            </a:r>
          </a:p>
          <a:p>
            <a:r>
              <a:rPr lang="en-US" sz="2400" dirty="0" smtClean="0"/>
              <a:t>Quiet mantle</a:t>
            </a:r>
          </a:p>
          <a:p>
            <a:r>
              <a:rPr lang="en-US" sz="2400" dirty="0" smtClean="0"/>
              <a:t>Quiet core</a:t>
            </a:r>
          </a:p>
          <a:p>
            <a:endParaRPr lang="en-US" sz="2400" dirty="0" smtClean="0"/>
          </a:p>
          <a:p>
            <a:r>
              <a:rPr lang="en-US" sz="2400" dirty="0" smtClean="0"/>
              <a:t>Core  </a:t>
            </a:r>
            <a:r>
              <a:rPr lang="en-US" sz="2400" dirty="0" err="1" smtClean="0"/>
              <a:t>magnetics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/>
              <a:t>B</a:t>
            </a:r>
            <a:r>
              <a:rPr lang="en-US" sz="2400" dirty="0" smtClean="0"/>
              <a:t> = 0?</a:t>
            </a: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08157" y="1295400"/>
            <a:ext cx="4268541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Habitable Home</a:t>
            </a:r>
          </a:p>
          <a:p>
            <a:endParaRPr lang="en-US" dirty="0" smtClean="0"/>
          </a:p>
          <a:p>
            <a:r>
              <a:rPr lang="en-US" sz="2400" dirty="0" smtClean="0"/>
              <a:t>One Day Period; Oblate spheroid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T</a:t>
            </a:r>
            <a:r>
              <a:rPr lang="en-US" sz="2400" baseline="-25000" dirty="0" err="1" smtClean="0"/>
              <a:t>core</a:t>
            </a:r>
            <a:r>
              <a:rPr lang="en-US" sz="2400" dirty="0" smtClean="0"/>
              <a:t> /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space</a:t>
            </a:r>
            <a:r>
              <a:rPr lang="en-US" sz="2400" dirty="0" smtClean="0"/>
              <a:t> </a:t>
            </a:r>
            <a:r>
              <a:rPr lang="en-US" sz="3200" baseline="-8000" dirty="0" smtClean="0"/>
              <a:t>~</a:t>
            </a:r>
            <a:r>
              <a:rPr lang="en-US" sz="2400" dirty="0" smtClean="0"/>
              <a:t> 10</a:t>
            </a:r>
            <a:r>
              <a:rPr lang="en-US" sz="3200" baseline="30000" dirty="0" smtClean="0"/>
              <a:t>3</a:t>
            </a:r>
            <a:endParaRPr lang="en-US" sz="2400" baseline="30000" dirty="0" smtClean="0"/>
          </a:p>
          <a:p>
            <a:endParaRPr lang="en-US" sz="2400" dirty="0" smtClean="0"/>
          </a:p>
          <a:p>
            <a:r>
              <a:rPr lang="en-US" sz="2400" dirty="0" smtClean="0"/>
              <a:t>23.5</a:t>
            </a:r>
            <a:r>
              <a:rPr lang="en-US" sz="2400" baseline="50000" dirty="0" smtClean="0"/>
              <a:t>o</a:t>
            </a:r>
            <a:r>
              <a:rPr lang="en-US" sz="2400" dirty="0" smtClean="0"/>
              <a:t>, </a:t>
            </a:r>
            <a:r>
              <a:rPr lang="en-US" sz="2400" dirty="0" err="1" smtClean="0"/>
              <a:t>precessing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Turbulent, zonal atmosphere</a:t>
            </a:r>
          </a:p>
          <a:p>
            <a:r>
              <a:rPr lang="en-US" sz="2400" dirty="0" smtClean="0"/>
              <a:t>Brittle quaking crust</a:t>
            </a:r>
          </a:p>
          <a:p>
            <a:r>
              <a:rPr lang="en-US" sz="2400" dirty="0" smtClean="0"/>
              <a:t>Complex </a:t>
            </a:r>
            <a:r>
              <a:rPr lang="en-US" sz="2400" dirty="0" err="1" smtClean="0"/>
              <a:t>convecting</a:t>
            </a:r>
            <a:r>
              <a:rPr lang="en-US" sz="2400" dirty="0" smtClean="0"/>
              <a:t> mantle</a:t>
            </a:r>
          </a:p>
          <a:p>
            <a:r>
              <a:rPr lang="en-US" sz="2400" dirty="0" smtClean="0"/>
              <a:t>Turbulent </a:t>
            </a:r>
            <a:r>
              <a:rPr lang="en-US" sz="2400" dirty="0" err="1" smtClean="0"/>
              <a:t>convecting</a:t>
            </a:r>
            <a:r>
              <a:rPr lang="en-US" sz="2400" dirty="0" smtClean="0"/>
              <a:t> core</a:t>
            </a:r>
          </a:p>
          <a:p>
            <a:endParaRPr lang="en-US" sz="2400" dirty="0" smtClean="0"/>
          </a:p>
          <a:p>
            <a:r>
              <a:rPr lang="en-US" sz="2400" dirty="0" smtClean="0"/>
              <a:t>Active self-inducing </a:t>
            </a:r>
            <a:r>
              <a:rPr lang="en-US" sz="2400" dirty="0" err="1" smtClean="0"/>
              <a:t>geodynamo</a:t>
            </a:r>
            <a:endParaRPr lang="en-US" sz="2400" dirty="0" smtClean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866900" y="4000500"/>
            <a:ext cx="5410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71600" y="228600"/>
            <a:ext cx="990600" cy="990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earth-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76200"/>
            <a:ext cx="157441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08169"/>
            <a:ext cx="8564472" cy="596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9159" y="228601"/>
            <a:ext cx="7021091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humminr.aiff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295400" y="34290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0" cy="687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humminr.aiff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296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963"/>
            <a:ext cx="9144000" cy="655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1228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89154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448"/>
            <a:ext cx="9144000" cy="6221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80" y="457200"/>
            <a:ext cx="842784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503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Failed approach to solid body rotation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64" y="1204914"/>
            <a:ext cx="8451897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312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Lock inner and outer spheres together:  precession driven flows!!!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Triana</a:t>
            </a:r>
            <a:r>
              <a:rPr lang="en-US" sz="2400" dirty="0" smtClean="0">
                <a:solidFill>
                  <a:srgbClr val="FF0000"/>
                </a:solidFill>
              </a:rPr>
              <a:t> dissertation: </a:t>
            </a:r>
            <a:r>
              <a:rPr lang="en-US" sz="2400" dirty="0" err="1" smtClean="0">
                <a:solidFill>
                  <a:srgbClr val="FF0000"/>
                </a:solidFill>
              </a:rPr>
              <a:t>complex.umd.edu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798" y="152400"/>
            <a:ext cx="67294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171_020804.mov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8871772" cy="6858001"/>
          </a:xfrm>
          <a:prstGeom prst="rect">
            <a:avLst/>
          </a:prstGeom>
        </p:spPr>
      </p:pic>
      <p:pic>
        <p:nvPicPr>
          <p:cNvPr id="6" name="T171_020804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78000" y="635000"/>
            <a:ext cx="5588000" cy="5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53676"/>
            <a:ext cx="8458200" cy="587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04" y="228600"/>
            <a:ext cx="855759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pZtheor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39648" cy="5230128"/>
          </a:xfrm>
        </p:spPr>
      </p:pic>
      <p:sp>
        <p:nvSpPr>
          <p:cNvPr id="3" name="TextBox 2"/>
          <p:cNvSpPr txBox="1"/>
          <p:nvPr/>
        </p:nvSpPr>
        <p:spPr>
          <a:xfrm>
            <a:off x="1676400" y="914400"/>
            <a:ext cx="558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from </a:t>
            </a:r>
            <a:r>
              <a:rPr lang="en-US" dirty="0" err="1" smtClean="0"/>
              <a:t>Busse</a:t>
            </a:r>
            <a:r>
              <a:rPr lang="en-US" dirty="0" smtClean="0"/>
              <a:t>  JFM 33, 739 (1968)   -- small </a:t>
            </a:r>
            <a:r>
              <a:rPr lang="en-US" dirty="0" err="1" smtClean="0"/>
              <a:t>ellipticity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173" y="199317"/>
            <a:ext cx="8395028" cy="635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88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68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8481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133726"/>
            <a:ext cx="4857751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www.texify.com/img/%5CHuge%5C%21G%3D%20%5Cfrac%7BT%7D%7B%5Crho%20%5Cnu%5E2%20a%7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586752"/>
            <a:ext cx="2068286" cy="8516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838200"/>
            <a:ext cx="289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Dimensionless torque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228600"/>
            <a:ext cx="494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Water experiments in the 3 m system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"/>
            <a:ext cx="4800600" cy="35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505200"/>
            <a:ext cx="4724400" cy="345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85800"/>
            <a:ext cx="140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Torque</a:t>
            </a:r>
          </a:p>
          <a:p>
            <a:r>
              <a:rPr lang="en-US" dirty="0" smtClean="0"/>
              <a:t>bi-stability</a:t>
            </a:r>
          </a:p>
          <a:p>
            <a:r>
              <a:rPr lang="en-US" dirty="0" smtClean="0"/>
              <a:t>around Ro=2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32632"/>
            <a:ext cx="4876800" cy="340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"/>
            <a:ext cx="4953000" cy="370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Dimensionless</a:t>
            </a:r>
          </a:p>
          <a:p>
            <a:r>
              <a:rPr lang="en-US" sz="2400" b="1" dirty="0" smtClean="0"/>
              <a:t>torque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286001"/>
            <a:ext cx="2667000" cy="207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7" y="304801"/>
            <a:ext cx="3324225" cy="62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276600"/>
            <a:ext cx="2750236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1" y="1"/>
            <a:ext cx="258668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1800" y="457200"/>
            <a:ext cx="1818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Zimmerman et al. </a:t>
            </a:r>
          </a:p>
          <a:p>
            <a:r>
              <a:rPr lang="en-US" dirty="0" smtClean="0"/>
              <a:t>Physics of Fluids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171_020804.mov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8871772" cy="6858001"/>
          </a:xfrm>
          <a:prstGeom prst="rect">
            <a:avLst/>
          </a:prstGeom>
        </p:spPr>
      </p:pic>
      <p:pic>
        <p:nvPicPr>
          <p:cNvPr id="6" name="2FMIANIM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57200" y="3810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s Na 3m 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4141" cy="6858000"/>
          </a:xfrm>
          <a:prstGeom prst="rect">
            <a:avLst/>
          </a:prstGeom>
        </p:spPr>
      </p:pic>
      <p:pic>
        <p:nvPicPr>
          <p:cNvPr id="3" name="Picture 2" descr="IR 3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600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0"/>
            <a:ext cx="70768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3m status:</a:t>
            </a:r>
          </a:p>
          <a:p>
            <a:endParaRPr lang="en-US" sz="2400" dirty="0" smtClean="0"/>
          </a:p>
          <a:p>
            <a:r>
              <a:rPr lang="en-US" sz="2400" dirty="0" smtClean="0"/>
              <a:t>Two years of water experiments: bi-stable turbulence </a:t>
            </a:r>
          </a:p>
          <a:p>
            <a:r>
              <a:rPr lang="en-US" sz="2400" dirty="0" smtClean="0"/>
              <a:t>	(Physics of Fluids) and Precession (J. </a:t>
            </a:r>
            <a:r>
              <a:rPr lang="en-US" sz="2400" dirty="0" err="1" smtClean="0"/>
              <a:t>Geophys</a:t>
            </a:r>
            <a:r>
              <a:rPr lang="en-US" sz="2400" dirty="0" smtClean="0"/>
              <a:t>. Res.)</a:t>
            </a:r>
          </a:p>
          <a:p>
            <a:endParaRPr lang="en-US" sz="2400" dirty="0" smtClean="0"/>
          </a:p>
          <a:p>
            <a:r>
              <a:rPr lang="en-US" sz="2400" dirty="0" smtClean="0"/>
              <a:t>Six months of sodium experiments -- half speed to date </a:t>
            </a:r>
          </a:p>
          <a:p>
            <a:r>
              <a:rPr lang="en-US" sz="2400" dirty="0" smtClean="0"/>
              <a:t>	– 12+ non-dynamo states (</a:t>
            </a:r>
            <a:r>
              <a:rPr lang="en-US" sz="2400" dirty="0" err="1" smtClean="0">
                <a:latin typeface="Symbol"/>
              </a:rPr>
              <a:t>W</a:t>
            </a:r>
            <a:r>
              <a:rPr lang="en-US" sz="2400" dirty="0" err="1" smtClean="0"/>
              <a:t>o</a:t>
            </a:r>
            <a:r>
              <a:rPr lang="en-US" sz="2400" dirty="0" smtClean="0"/>
              <a:t>, </a:t>
            </a:r>
            <a:r>
              <a:rPr lang="en-US" sz="2400" dirty="0" err="1" smtClean="0">
                <a:latin typeface="Symbol"/>
              </a:rPr>
              <a:t>W</a:t>
            </a:r>
            <a:r>
              <a:rPr lang="en-US" sz="2400" dirty="0" err="1" smtClean="0"/>
              <a:t>i</a:t>
            </a:r>
            <a:r>
              <a:rPr lang="en-US" sz="2400" dirty="0" smtClean="0"/>
              <a:t>, Bo)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737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14277"/>
            <a:ext cx="872828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steps for 3m:</a:t>
            </a:r>
          </a:p>
          <a:p>
            <a:endParaRPr lang="en-US" dirty="0" smtClean="0"/>
          </a:p>
          <a:p>
            <a:r>
              <a:rPr lang="en-US" dirty="0" smtClean="0"/>
              <a:t>1) Rough inner sphere (requires draining)</a:t>
            </a:r>
          </a:p>
          <a:p>
            <a:r>
              <a:rPr lang="en-US" dirty="0" smtClean="0"/>
              <a:t>2) Convection phase of project: cooled inner sphere</a:t>
            </a:r>
          </a:p>
          <a:p>
            <a:endParaRPr lang="en-US" dirty="0" smtClean="0"/>
          </a:p>
          <a:p>
            <a:r>
              <a:rPr lang="en-US" dirty="0" smtClean="0"/>
              <a:t>Next steps for lab:</a:t>
            </a:r>
          </a:p>
          <a:p>
            <a:endParaRPr lang="en-US" dirty="0" smtClean="0"/>
          </a:p>
          <a:p>
            <a:r>
              <a:rPr lang="en-US" dirty="0" smtClean="0"/>
              <a:t>1) Liquid sodium precession experiment  </a:t>
            </a:r>
            <a:r>
              <a:rPr lang="en-US" dirty="0" err="1" smtClean="0"/>
              <a:t>Rm</a:t>
            </a:r>
            <a:r>
              <a:rPr lang="en-US" dirty="0" smtClean="0"/>
              <a:t>= 350 (Dresden is constructing </a:t>
            </a:r>
            <a:r>
              <a:rPr lang="en-US" dirty="0" err="1" smtClean="0"/>
              <a:t>cyl</a:t>
            </a:r>
            <a:r>
              <a:rPr lang="en-US" dirty="0" smtClean="0"/>
              <a:t>. experiment)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603694">
            <a:off x="4758593" y="3700735"/>
            <a:ext cx="163091" cy="21922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nector 4"/>
          <p:cNvSpPr/>
          <p:nvPr/>
        </p:nvSpPr>
        <p:spPr>
          <a:xfrm rot="2603694">
            <a:off x="3900945" y="4349267"/>
            <a:ext cx="1752600" cy="1066800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3505200"/>
            <a:ext cx="152400" cy="457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24400" y="5824477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rved Right Arrow 16"/>
          <p:cNvSpPr/>
          <p:nvPr/>
        </p:nvSpPr>
        <p:spPr>
          <a:xfrm>
            <a:off x="4572000" y="3352800"/>
            <a:ext cx="457200" cy="304801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Right Arrow 17"/>
          <p:cNvSpPr/>
          <p:nvPr/>
        </p:nvSpPr>
        <p:spPr>
          <a:xfrm rot="2491310">
            <a:off x="5370961" y="3917132"/>
            <a:ext cx="381000" cy="255943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3603878" y="3733801"/>
            <a:ext cx="2398164" cy="2362198"/>
          </a:xfrm>
          <a:prstGeom prst="frame">
            <a:avLst>
              <a:gd name="adj1" fmla="val 373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0" y="3962400"/>
            <a:ext cx="1905000" cy="1862077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692161">
            <a:off x="4561381" y="4674914"/>
            <a:ext cx="4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st_2048_01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59436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609600"/>
            <a:ext cx="3218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 undergoes 11 year cycles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5486400"/>
            <a:ext cx="4326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en.wikipedia.org/wiki/Solar_cycle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09946" y="6550223"/>
            <a:ext cx="26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solarham.com/averages.htm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381000"/>
            <a:ext cx="2328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Solar cycle 24 (now)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8178800" cy="5171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9144000" cy="698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98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26943</TotalTime>
  <Words>372</Words>
  <Application>Microsoft Office PowerPoint</Application>
  <PresentationFormat>On-screen Show (4:3)</PresentationFormat>
  <Paragraphs>108</Paragraphs>
  <Slides>43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P. Lathrop</dc:creator>
  <cp:lastModifiedBy>Daly</cp:lastModifiedBy>
  <cp:revision>101</cp:revision>
  <cp:lastPrinted>2011-07-10T01:24:24Z</cp:lastPrinted>
  <dcterms:created xsi:type="dcterms:W3CDTF">2013-02-20T23:17:43Z</dcterms:created>
  <dcterms:modified xsi:type="dcterms:W3CDTF">2013-02-22T21:16:59Z</dcterms:modified>
</cp:coreProperties>
</file>