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51"/>
  </p:notesMasterIdLst>
  <p:handoutMasterIdLst>
    <p:handoutMasterId r:id="rId52"/>
  </p:handoutMasterIdLst>
  <p:sldIdLst>
    <p:sldId id="896" r:id="rId2"/>
    <p:sldId id="738" r:id="rId3"/>
    <p:sldId id="667" r:id="rId4"/>
    <p:sldId id="819" r:id="rId5"/>
    <p:sldId id="792" r:id="rId6"/>
    <p:sldId id="793" r:id="rId7"/>
    <p:sldId id="867" r:id="rId8"/>
    <p:sldId id="830" r:id="rId9"/>
    <p:sldId id="846" r:id="rId10"/>
    <p:sldId id="357" r:id="rId11"/>
    <p:sldId id="821" r:id="rId12"/>
    <p:sldId id="962" r:id="rId13"/>
    <p:sldId id="907" r:id="rId14"/>
    <p:sldId id="909" r:id="rId15"/>
    <p:sldId id="980" r:id="rId16"/>
    <p:sldId id="984" r:id="rId17"/>
    <p:sldId id="699" r:id="rId18"/>
    <p:sldId id="625" r:id="rId19"/>
    <p:sldId id="898" r:id="rId20"/>
    <p:sldId id="864" r:id="rId21"/>
    <p:sldId id="875" r:id="rId22"/>
    <p:sldId id="874" r:id="rId23"/>
    <p:sldId id="835" r:id="rId24"/>
    <p:sldId id="899" r:id="rId25"/>
    <p:sldId id="837" r:id="rId26"/>
    <p:sldId id="746" r:id="rId27"/>
    <p:sldId id="900" r:id="rId28"/>
    <p:sldId id="816" r:id="rId29"/>
    <p:sldId id="811" r:id="rId30"/>
    <p:sldId id="815" r:id="rId31"/>
    <p:sldId id="934" r:id="rId32"/>
    <p:sldId id="790" r:id="rId33"/>
    <p:sldId id="961" r:id="rId34"/>
    <p:sldId id="912" r:id="rId35"/>
    <p:sldId id="946" r:id="rId36"/>
    <p:sldId id="976" r:id="rId37"/>
    <p:sldId id="978" r:id="rId38"/>
    <p:sldId id="979" r:id="rId39"/>
    <p:sldId id="952" r:id="rId40"/>
    <p:sldId id="930" r:id="rId41"/>
    <p:sldId id="936" r:id="rId42"/>
    <p:sldId id="981" r:id="rId43"/>
    <p:sldId id="933" r:id="rId44"/>
    <p:sldId id="932" r:id="rId45"/>
    <p:sldId id="929" r:id="rId46"/>
    <p:sldId id="982" r:id="rId47"/>
    <p:sldId id="959" r:id="rId48"/>
    <p:sldId id="983" r:id="rId49"/>
    <p:sldId id="872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000"/>
    <a:srgbClr val="F8F8F8"/>
    <a:srgbClr val="BEC4C9"/>
    <a:srgbClr val="8AC3FF"/>
    <a:srgbClr val="372AFF"/>
    <a:srgbClr val="B4E5FF"/>
    <a:srgbClr val="FF0000"/>
    <a:srgbClr val="080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7" autoAdjust="0"/>
    <p:restoredTop sz="94660"/>
  </p:normalViewPr>
  <p:slideViewPr>
    <p:cSldViewPr>
      <p:cViewPr>
        <p:scale>
          <a:sx n="100" d="100"/>
          <a:sy n="100" d="100"/>
        </p:scale>
        <p:origin x="-7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747C76BD-2611-8B44-B252-890491CEC160}" type="datetime1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1BA89B8F-875E-3E4B-AEF0-F6FCF65DB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38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29E1731C-D7FC-0F46-900D-E51BF436C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059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E1731C-D7FC-0F46-900D-E51BF436C5F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E1731C-D7FC-0F46-900D-E51BF436C5F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E1731C-D7FC-0F46-900D-E51BF436C5F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E1731C-D7FC-0F46-900D-E51BF436C5F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4E08C-B20D-F34F-BD14-1490E1B3FA19}" type="slidenum">
              <a:rPr lang="en-US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9</a:t>
            </a:fld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Calibri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Calibri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Calibri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D96F262-4F5C-034C-B4F5-C06FC9CE6667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z="2400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F7941-F0CF-484E-95B8-510824DF6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3657B-D382-AA41-AC40-87E8F4FCF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1D138-AA1E-9A4F-B74F-D9BD768D4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B669-7DE2-4B47-8581-D111D7E77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B79C1-90E6-FA47-AB96-3E8DD4799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0A15E-ADA2-964A-8352-8361A6029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40172-DC07-D344-BB34-D520734D9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294F3-D1C9-1F49-9EF8-73AA71F13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01743-583B-0649-94C5-6BDB61D4D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1970-58B9-D642-8EE0-D06B78F23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9F9C6-D574-264B-8FD7-23E0BCC3E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7D3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7D3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7D3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r>
              <a:rPr lang="en-US"/>
              <a:t>MARV Conference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762000" y="21336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5334000"/>
            <a:ext cx="7924800" cy="32004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Suzanne Carbotte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Milena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Marjanovic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Shuoshuo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Han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Pablo  Canales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Helene Carton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John Mutter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Mladen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Nedimovic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sz="2800" cap="small" baseline="-25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Omid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Aghei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3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Min Xu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Bridgit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Boulahanis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LDEO, 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WHOI, Dalhousie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3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/>
            <a:r>
              <a:rPr lang="en-US" sz="2800" dirty="0" smtClean="0"/>
              <a:t>Seismic imaging of the recently erupting East Pacific Rise 9°50’N: insights into the architecture of mid-ocean ridge magmatic systems and eruption dynamics </a:t>
            </a:r>
            <a:r>
              <a:rPr lang="en-US" sz="4000" i="1" dirty="0" smtClean="0">
                <a:latin typeface="Calibri" pitchFamily="-107" charset="0"/>
              </a:rPr>
              <a:t/>
            </a:r>
            <a:br>
              <a:rPr lang="en-US" sz="4000" i="1" dirty="0" smtClean="0">
                <a:latin typeface="Calibri" pitchFamily="-107" charset="0"/>
              </a:rPr>
            </a:br>
            <a:r>
              <a:rPr lang="en-US" sz="4000" i="1" dirty="0">
                <a:latin typeface="Times New Roman" pitchFamily="-107" charset="0"/>
              </a:rPr>
              <a:t> </a:t>
            </a:r>
          </a:p>
        </p:txBody>
      </p:sp>
      <p:pic>
        <p:nvPicPr>
          <p:cNvPr id="15365" name="Picture 5" descr="amc_bathy.tif"/>
          <p:cNvPicPr>
            <a:picLocks noChangeAspect="1"/>
          </p:cNvPicPr>
          <p:nvPr/>
        </p:nvPicPr>
        <p:blipFill>
          <a:blip r:embed="rId3"/>
          <a:srcRect t="22134" b="20950"/>
          <a:stretch>
            <a:fillRect/>
          </a:stretch>
        </p:blipFill>
        <p:spPr bwMode="auto">
          <a:xfrm>
            <a:off x="0" y="24384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map_9d35_9d57_oblique_color_modif1.jpg"/>
          <p:cNvPicPr>
            <a:picLocks noChangeAspect="1"/>
          </p:cNvPicPr>
          <p:nvPr/>
        </p:nvPicPr>
        <p:blipFill>
          <a:blip r:embed="rId3"/>
          <a:srcRect l="24744" t="19670" r="24744" b="19670"/>
          <a:stretch>
            <a:fillRect/>
          </a:stretch>
        </p:blipFill>
        <p:spPr bwMode="auto">
          <a:xfrm>
            <a:off x="4983163" y="228600"/>
            <a:ext cx="40084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76200" y="1524000"/>
            <a:ext cx="495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457200">
              <a:spcBef>
                <a:spcPct val="50000"/>
              </a:spcBef>
              <a:buFont typeface="Times" pitchFamily="-107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-107" charset="0"/>
              </a:rPr>
              <a:t>Image magma reservoir beneath eruption zone at same resolution and scales as seafloor structures</a:t>
            </a:r>
          </a:p>
          <a:p>
            <a:pPr marL="342900" indent="-342900" defTabSz="457200">
              <a:spcBef>
                <a:spcPct val="50000"/>
              </a:spcBef>
              <a:buFont typeface="Times" pitchFamily="-107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-107" charset="0"/>
              </a:rPr>
              <a:t>Baseline image for future 4D study</a:t>
            </a:r>
          </a:p>
          <a:p>
            <a:pPr marL="342900" indent="-342900" defTabSz="457200">
              <a:spcBef>
                <a:spcPct val="50000"/>
              </a:spcBef>
              <a:buFont typeface="Times" pitchFamily="-107" charset="0"/>
              <a:buChar char="•"/>
            </a:pPr>
            <a:endParaRPr lang="en-US" dirty="0">
              <a:latin typeface="Calibri" pitchFamily="-107" charset="0"/>
            </a:endParaRPr>
          </a:p>
          <a:p>
            <a:pPr marL="342900" indent="-342900" defTabSz="457200">
              <a:spcBef>
                <a:spcPct val="50000"/>
              </a:spcBef>
              <a:buFont typeface="Times" pitchFamily="-107" charset="0"/>
              <a:buChar char="•"/>
            </a:pPr>
            <a:endParaRPr lang="en-US" dirty="0">
              <a:latin typeface="Calibri" pitchFamily="-107" charset="0"/>
            </a:endParaRPr>
          </a:p>
        </p:txBody>
      </p:sp>
      <p:sp>
        <p:nvSpPr>
          <p:cNvPr id="30724" name="Title 1"/>
          <p:cNvSpPr txBox="1">
            <a:spLocks/>
          </p:cNvSpPr>
          <p:nvPr/>
        </p:nvSpPr>
        <p:spPr bwMode="auto">
          <a:xfrm>
            <a:off x="7148513" y="457200"/>
            <a:ext cx="1995487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2005-06 eruption</a:t>
            </a:r>
            <a:endParaRPr lang="en-US" sz="1900">
              <a:solidFill>
                <a:srgbClr val="000000"/>
              </a:solidFill>
              <a:latin typeface="Calibri" pitchFamily="-107" charset="0"/>
            </a:endParaRP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7239000" y="1733550"/>
            <a:ext cx="1143000" cy="1524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-76200" y="304800"/>
            <a:ext cx="5486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Calibri" pitchFamily="-107" charset="0"/>
              </a:rPr>
              <a:t>2008 3D Multi-channel seismic study</a:t>
            </a: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6934200" y="1189038"/>
            <a:ext cx="0" cy="1784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8" name="Content Placeholder 3" descr="shipstbd2.jpg"/>
          <p:cNvPicPr>
            <a:picLocks noChangeAspect="1"/>
          </p:cNvPicPr>
          <p:nvPr/>
        </p:nvPicPr>
        <p:blipFill>
          <a:blip r:embed="rId4"/>
          <a:srcRect l="798" t="6000" r="398" b="8400"/>
          <a:stretch>
            <a:fillRect/>
          </a:stretch>
        </p:blipFill>
        <p:spPr bwMode="auto">
          <a:xfrm>
            <a:off x="134938" y="3733800"/>
            <a:ext cx="48942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map_9d35_9d57_oblique_color_modif1.jpg"/>
          <p:cNvPicPr>
            <a:picLocks noChangeAspect="1"/>
          </p:cNvPicPr>
          <p:nvPr/>
        </p:nvPicPr>
        <p:blipFill>
          <a:blip r:embed="rId3"/>
          <a:srcRect l="24744" t="19670" r="24744" b="19670"/>
          <a:stretch>
            <a:fillRect/>
          </a:stretch>
        </p:blipFill>
        <p:spPr bwMode="auto">
          <a:xfrm>
            <a:off x="838200" y="304800"/>
            <a:ext cx="35052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8" descr="test_3Dview_1.gif"/>
          <p:cNvPicPr>
            <a:picLocks noChangeAspect="1"/>
          </p:cNvPicPr>
          <p:nvPr/>
        </p:nvPicPr>
        <p:blipFill>
          <a:blip r:embed="rId4">
            <a:alphaModFix amt="80000"/>
          </a:blip>
          <a:srcRect l="3581" t="9599" r="2866" b="7800"/>
          <a:stretch>
            <a:fillRect/>
          </a:stretch>
        </p:blipFill>
        <p:spPr bwMode="auto">
          <a:xfrm>
            <a:off x="4572000" y="228600"/>
            <a:ext cx="43434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7485063" y="3881438"/>
            <a:ext cx="6096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9" name="Picture 34" descr="multistreamer_acquisiti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4484688"/>
            <a:ext cx="3581400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14"/>
          <p:cNvSpPr txBox="1">
            <a:spLocks noChangeArrowheads="1"/>
          </p:cNvSpPr>
          <p:nvPr/>
        </p:nvSpPr>
        <p:spPr bwMode="auto">
          <a:xfrm>
            <a:off x="6342063" y="3957638"/>
            <a:ext cx="1039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37.5m</a:t>
            </a:r>
          </a:p>
        </p:txBody>
      </p:sp>
      <p:sp>
        <p:nvSpPr>
          <p:cNvPr id="41991" name="TextBox 15"/>
          <p:cNvSpPr txBox="1">
            <a:spLocks noChangeArrowheads="1"/>
          </p:cNvSpPr>
          <p:nvPr/>
        </p:nvSpPr>
        <p:spPr bwMode="auto">
          <a:xfrm>
            <a:off x="7332663" y="4719638"/>
            <a:ext cx="1125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37.5 </a:t>
            </a:r>
            <a:r>
              <a:rPr lang="en-US" dirty="0" err="1"/>
              <a:t>m</a:t>
            </a:r>
            <a:endParaRPr lang="en-US" dirty="0"/>
          </a:p>
        </p:txBody>
      </p:sp>
      <p:sp>
        <p:nvSpPr>
          <p:cNvPr id="41992" name="TextBox 18"/>
          <p:cNvSpPr txBox="1">
            <a:spLocks noChangeArrowheads="1"/>
          </p:cNvSpPr>
          <p:nvPr/>
        </p:nvSpPr>
        <p:spPr bwMode="auto">
          <a:xfrm>
            <a:off x="7086600" y="3352800"/>
            <a:ext cx="1547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CMP Bins</a:t>
            </a:r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5257800" y="5562600"/>
            <a:ext cx="34720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111 </a:t>
            </a:r>
            <a:r>
              <a:rPr lang="en-US" dirty="0"/>
              <a:t>sail </a:t>
            </a:r>
            <a:r>
              <a:rPr lang="en-US" dirty="0" smtClean="0"/>
              <a:t>lines</a:t>
            </a:r>
          </a:p>
          <a:p>
            <a:r>
              <a:rPr lang="en-US" dirty="0"/>
              <a:t>1 sail line = 8 CMP 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map_9d35_9d57_oblique_color_modif1.jpg"/>
          <p:cNvPicPr>
            <a:picLocks noChangeAspect="1"/>
          </p:cNvPicPr>
          <p:nvPr/>
        </p:nvPicPr>
        <p:blipFill>
          <a:blip r:embed="rId3"/>
          <a:srcRect l="24744" t="19670" r="24744" b="19670"/>
          <a:stretch>
            <a:fillRect/>
          </a:stretch>
        </p:blipFill>
        <p:spPr bwMode="auto">
          <a:xfrm>
            <a:off x="4648200" y="1005292"/>
            <a:ext cx="35052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est1.png"/>
          <p:cNvPicPr>
            <a:picLocks noChangeAspect="1"/>
          </p:cNvPicPr>
          <p:nvPr/>
        </p:nvPicPr>
        <p:blipFill>
          <a:blip r:embed="rId4"/>
          <a:srcRect r="38597" b="47778"/>
          <a:stretch>
            <a:fillRect/>
          </a:stretch>
        </p:blipFill>
        <p:spPr>
          <a:xfrm>
            <a:off x="838200" y="700491"/>
            <a:ext cx="3352800" cy="58527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9800" y="381000"/>
            <a:ext cx="538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Along axis and cross axis 3D volumes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304800" y="0"/>
            <a:ext cx="4267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457200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09" charset="-128"/>
                <a:cs typeface="ＭＳ Ｐゴシック" pitchFamily="-109" charset="-128"/>
              </a:rPr>
              <a:t>High resolution: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sz="3200" dirty="0" smtClean="0">
                <a:ea typeface="ＭＳ Ｐゴシック" pitchFamily="-109" charset="-128"/>
                <a:cs typeface="ＭＳ Ｐゴシック" pitchFamily="-109" charset="-128"/>
              </a:rPr>
              <a:t>long streamer,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109" charset="-128"/>
                <a:cs typeface="ＭＳ Ｐゴシック" pitchFamily="-109" charset="-128"/>
              </a:rPr>
              <a:t>high data density, 3D processing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14" name="Picture 3" descr="stackV3DDES5F_Inline1822_stack_vs_migtxVCDPES5F_1.gif"/>
          <p:cNvPicPr>
            <a:picLocks noChangeAspect="1"/>
          </p:cNvPicPr>
          <p:nvPr/>
        </p:nvPicPr>
        <p:blipFill>
          <a:blip r:embed="rId2"/>
          <a:srcRect l="50833" t="5095" b="19382"/>
          <a:stretch>
            <a:fillRect/>
          </a:stretch>
        </p:blipFill>
        <p:spPr bwMode="auto">
          <a:xfrm>
            <a:off x="5029200" y="35052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map_9d35_9d57_oblique_color_modif1.jpg"/>
          <p:cNvPicPr>
            <a:picLocks noChangeAspect="1"/>
          </p:cNvPicPr>
          <p:nvPr/>
        </p:nvPicPr>
        <p:blipFill>
          <a:blip r:embed="rId3"/>
          <a:srcRect l="24744" t="19670" r="24744" b="19670"/>
          <a:stretch>
            <a:fillRect/>
          </a:stretch>
        </p:blipFill>
        <p:spPr bwMode="auto">
          <a:xfrm>
            <a:off x="1066800" y="2133600"/>
            <a:ext cx="3048000" cy="434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1447800" y="3505200"/>
            <a:ext cx="2209800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86400" y="4572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1986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486400" y="6015335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67600" y="5410200"/>
            <a:ext cx="81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AML</a:t>
            </a:r>
            <a:endParaRPr lang="en-US" dirty="0"/>
          </a:p>
        </p:txBody>
      </p:sp>
      <p:pic>
        <p:nvPicPr>
          <p:cNvPr id="28" name="Picture 27" descr="test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28600"/>
            <a:ext cx="4495800" cy="3200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86400" y="685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57200"/>
            <a:ext cx="6172200" cy="61722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xis2r1-rc2607-compare.png"/>
          <p:cNvPicPr>
            <a:picLocks noChangeAspect="1"/>
          </p:cNvPicPr>
          <p:nvPr/>
        </p:nvPicPr>
        <p:blipFill>
          <a:blip r:embed="rId2"/>
          <a:srcRect l="57586" t="32222" r="2531" b="27778"/>
          <a:stretch>
            <a:fillRect/>
          </a:stretch>
        </p:blipFill>
        <p:spPr>
          <a:xfrm>
            <a:off x="228600" y="363484"/>
            <a:ext cx="6172200" cy="6037316"/>
          </a:xfrm>
          <a:prstGeom prst="rect">
            <a:avLst/>
          </a:prstGeom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7696200" y="19050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1985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2137" y="528935"/>
            <a:ext cx="223826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Langseth-2008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3886200"/>
            <a:ext cx="19812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Conrad-1986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876800" y="990600"/>
            <a:ext cx="81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AML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5029200" y="1447800"/>
            <a:ext cx="304800" cy="2286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2133600" y="2667000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Deeper Magma lenses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2286000" y="2438400"/>
            <a:ext cx="457200" cy="152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53200" y="228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As well as broadband tuned source</a:t>
            </a:r>
            <a:endParaRPr lang="en-US" sz="3200" dirty="0"/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5029200" y="4038599"/>
            <a:ext cx="81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AML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5181600" y="4495799"/>
            <a:ext cx="304800" cy="2286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2286000" y="5939135"/>
            <a:ext cx="2289058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Source Ringing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3962400" y="5105400"/>
            <a:ext cx="609600" cy="6096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648200" y="5486400"/>
            <a:ext cx="533400" cy="4572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3048000" y="2362200"/>
            <a:ext cx="457200" cy="152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3886200" y="2209800"/>
            <a:ext cx="533400" cy="3810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91000" y="2514600"/>
            <a:ext cx="304800" cy="1524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test5.png"/>
          <p:cNvPicPr>
            <a:picLocks noChangeAspect="1"/>
          </p:cNvPicPr>
          <p:nvPr/>
        </p:nvPicPr>
        <p:blipFill>
          <a:blip r:embed="rId3"/>
          <a:srcRect r="51540"/>
          <a:stretch>
            <a:fillRect/>
          </a:stretch>
        </p:blipFill>
        <p:spPr>
          <a:xfrm>
            <a:off x="5548963" y="4038600"/>
            <a:ext cx="3595037" cy="2438400"/>
          </a:xfrm>
          <a:prstGeom prst="rect">
            <a:avLst/>
          </a:prstGeom>
        </p:spPr>
      </p:pic>
      <p:pic>
        <p:nvPicPr>
          <p:cNvPr id="26" name="Picture 25" descr="test5.png"/>
          <p:cNvPicPr>
            <a:picLocks noChangeAspect="1"/>
          </p:cNvPicPr>
          <p:nvPr/>
        </p:nvPicPr>
        <p:blipFill>
          <a:blip r:embed="rId3"/>
          <a:srcRect l="50405"/>
          <a:stretch>
            <a:fillRect/>
          </a:stretch>
        </p:blipFill>
        <p:spPr>
          <a:xfrm>
            <a:off x="5867400" y="1828800"/>
            <a:ext cx="3276600" cy="21715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15100" y="57912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Untuned</a:t>
            </a:r>
            <a:r>
              <a:rPr lang="en-US" dirty="0" smtClean="0">
                <a:solidFill>
                  <a:srgbClr val="000000"/>
                </a:solidFill>
              </a:rPr>
              <a:t> Source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1. </a:t>
            </a:r>
            <a:r>
              <a:rPr lang="en-US" dirty="0" smtClean="0">
                <a:solidFill>
                  <a:srgbClr val="000000"/>
                </a:solidFill>
              </a:rPr>
              <a:t>AML is a finely segmented melt reservoir – multiple sills contributed to recent eruption</a:t>
            </a: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2. Melts sills imaged beneath the AML – mid-lower crust sills &amp;contribution to eruption</a:t>
            </a: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3. Sub-AML characteristics and origin of fine-scale segmentation</a:t>
            </a: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4. Spatial variations in crustal thickness and  implications regarding glacial loading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4572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1. AML is a finely segmented melt reservoir – multiple sills contributed to recent eruption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2. Melts sills imaged beneath the AML and recent eruption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3. Sub-AML characteristics and origin of fine-scale segmentation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4. Spatial variations in crustal thickness and  implications regarding glacial loading 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Discovery of off-axis crustal magma bodies – crustal accretion not as narrowly focused as previously assumed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AML melt  content is highly variable- main eruption site drained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4572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0"/>
          <p:cNvSpPr txBox="1">
            <a:spLocks noChangeArrowheads="1"/>
          </p:cNvSpPr>
          <p:nvPr/>
        </p:nvSpPr>
        <p:spPr bwMode="auto">
          <a:xfrm>
            <a:off x="1828800" y="76200"/>
            <a:ext cx="586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1. Segmented magma lens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72200" y="3657600"/>
            <a:ext cx="1447800" cy="32004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084" name="Picture 31" descr="CarbotteFig1.pdf"/>
          <p:cNvPicPr>
            <a:picLocks noChangeAspect="1"/>
          </p:cNvPicPr>
          <p:nvPr/>
        </p:nvPicPr>
        <p:blipFill>
          <a:blip r:embed="rId3"/>
          <a:srcRect l="18161" t="57777" r="20091" b="14444"/>
          <a:stretch>
            <a:fillRect/>
          </a:stretch>
        </p:blipFill>
        <p:spPr bwMode="auto">
          <a:xfrm>
            <a:off x="1828800" y="3944555"/>
            <a:ext cx="5943600" cy="291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8"/>
          <p:cNvSpPr>
            <a:spLocks noChangeArrowheads="1"/>
          </p:cNvSpPr>
          <p:nvPr/>
        </p:nvSpPr>
        <p:spPr bwMode="auto">
          <a:xfrm>
            <a:off x="4419600" y="5257800"/>
            <a:ext cx="3276600" cy="914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6" name="Picture 46" descr="Axir2r1-zoom-noeruption.png"/>
          <p:cNvPicPr>
            <a:picLocks noChangeAspect="1"/>
          </p:cNvPicPr>
          <p:nvPr/>
        </p:nvPicPr>
        <p:blipFill>
          <a:blip r:embed="rId4"/>
          <a:srcRect l="20000" t="25702" r="9167" b="37708"/>
          <a:stretch>
            <a:fillRect/>
          </a:stretch>
        </p:blipFill>
        <p:spPr bwMode="auto">
          <a:xfrm>
            <a:off x="531813" y="990600"/>
            <a:ext cx="8307387" cy="3200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7" name="Line 29"/>
          <p:cNvSpPr>
            <a:spLocks noChangeShapeType="1"/>
          </p:cNvSpPr>
          <p:nvPr/>
        </p:nvSpPr>
        <p:spPr bwMode="auto">
          <a:xfrm flipV="1">
            <a:off x="7696200" y="3810000"/>
            <a:ext cx="838200" cy="2286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Line 28"/>
          <p:cNvSpPr>
            <a:spLocks noChangeShapeType="1"/>
          </p:cNvSpPr>
          <p:nvPr/>
        </p:nvSpPr>
        <p:spPr bwMode="auto">
          <a:xfrm flipH="1" flipV="1">
            <a:off x="1295400" y="3810000"/>
            <a:ext cx="3124200" cy="2286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057400" y="1219200"/>
            <a:ext cx="685800" cy="2590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429000" y="1219200"/>
            <a:ext cx="4038600" cy="2590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91" name="Text Box 25"/>
          <p:cNvSpPr txBox="1">
            <a:spLocks noChangeArrowheads="1"/>
          </p:cNvSpPr>
          <p:nvPr/>
        </p:nvSpPr>
        <p:spPr bwMode="auto">
          <a:xfrm flipH="1">
            <a:off x="4114800" y="3048000"/>
            <a:ext cx="238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discontinuities</a:t>
            </a:r>
          </a:p>
        </p:txBody>
      </p:sp>
      <p:sp>
        <p:nvSpPr>
          <p:cNvPr id="46092" name="TextBox 52"/>
          <p:cNvSpPr txBox="1">
            <a:spLocks noChangeArrowheads="1"/>
          </p:cNvSpPr>
          <p:nvPr/>
        </p:nvSpPr>
        <p:spPr bwMode="auto">
          <a:xfrm>
            <a:off x="6781800" y="533400"/>
            <a:ext cx="165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3D volume</a:t>
            </a:r>
          </a:p>
        </p:txBody>
      </p:sp>
      <p:cxnSp>
        <p:nvCxnSpPr>
          <p:cNvPr id="55" name="Straight Connector 54"/>
          <p:cNvCxnSpPr>
            <a:stCxn id="46092" idx="1"/>
          </p:cNvCxnSpPr>
          <p:nvPr/>
        </p:nvCxnSpPr>
        <p:spPr>
          <a:xfrm rot="10800000" flipV="1">
            <a:off x="6324600" y="763588"/>
            <a:ext cx="457200" cy="379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Fig3-NEPRBathyJuly.png"/>
          <p:cNvPicPr>
            <a:picLocks noChangeAspect="1"/>
          </p:cNvPicPr>
          <p:nvPr/>
        </p:nvPicPr>
        <p:blipFill>
          <a:blip r:embed="rId5"/>
          <a:srcRect l="54134" b="7778"/>
          <a:stretch>
            <a:fillRect/>
          </a:stretch>
        </p:blipFill>
        <p:spPr>
          <a:xfrm>
            <a:off x="228600" y="3276600"/>
            <a:ext cx="1371600" cy="350132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rot="16200000" flipH="1">
            <a:off x="-38100" y="5219700"/>
            <a:ext cx="2057400" cy="30480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large3Dview_and_shearedmap_new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768350" y="4643438"/>
            <a:ext cx="3803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AML Discontinuity Zone</a:t>
            </a:r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1911350" y="5405438"/>
            <a:ext cx="3803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AML Discontinuity Zone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311150" y="3881438"/>
            <a:ext cx="3803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AML Discontinuity </a:t>
            </a:r>
          </a:p>
        </p:txBody>
      </p:sp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304800" y="6324600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Carton et al, (2010)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191000" y="4495800"/>
            <a:ext cx="457200" cy="304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410200" y="5257800"/>
            <a:ext cx="457200" cy="304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95600" y="3733800"/>
            <a:ext cx="457200" cy="304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38200" y="304800"/>
            <a:ext cx="754380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9155" name="Picture 2" descr="fig_Lamont_report_1c.jpg"/>
          <p:cNvPicPr>
            <a:picLocks noChangeAspect="1"/>
          </p:cNvPicPr>
          <p:nvPr/>
        </p:nvPicPr>
        <p:blipFill>
          <a:blip r:embed="rId2"/>
          <a:srcRect b="6667"/>
          <a:stretch>
            <a:fillRect/>
          </a:stretch>
        </p:blipFill>
        <p:spPr bwMode="auto">
          <a:xfrm>
            <a:off x="1136650" y="304800"/>
            <a:ext cx="5562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2" descr="amc.tif"/>
          <p:cNvPicPr>
            <a:picLocks noChangeAspect="1"/>
          </p:cNvPicPr>
          <p:nvPr/>
        </p:nvPicPr>
        <p:blipFill>
          <a:blip r:embed="rId3"/>
          <a:srcRect l="9302" t="38933" r="1817" b="36427"/>
          <a:stretch>
            <a:fillRect/>
          </a:stretch>
        </p:blipFill>
        <p:spPr bwMode="auto">
          <a:xfrm rot="5400000">
            <a:off x="4340225" y="3044825"/>
            <a:ext cx="6553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Connector 31"/>
          <p:cNvCxnSpPr/>
          <p:nvPr/>
        </p:nvCxnSpPr>
        <p:spPr>
          <a:xfrm>
            <a:off x="1143000" y="5713412"/>
            <a:ext cx="692785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43000" y="3886200"/>
            <a:ext cx="692785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43000" y="2209800"/>
            <a:ext cx="692785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loadBinary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0"/>
            <a:ext cx="83645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1447800" y="5791200"/>
            <a:ext cx="5368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Mid Ocean Ridge </a:t>
            </a:r>
            <a:r>
              <a:rPr lang="en-US" dirty="0">
                <a:solidFill>
                  <a:srgbClr val="000000"/>
                </a:solidFill>
              </a:rPr>
              <a:t>and ocean floor </a:t>
            </a:r>
            <a:r>
              <a:rPr lang="en-US" dirty="0" smtClean="0">
                <a:solidFill>
                  <a:srgbClr val="000000"/>
                </a:solidFill>
              </a:rPr>
              <a:t>age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304800"/>
            <a:ext cx="6477000" cy="6096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0181" name="Picture 3" descr="amc.tif"/>
          <p:cNvPicPr>
            <a:picLocks noChangeAspect="1"/>
          </p:cNvPicPr>
          <p:nvPr/>
        </p:nvPicPr>
        <p:blipFill>
          <a:blip r:embed="rId2"/>
          <a:srcRect t="32610" r="4286" b="32608"/>
          <a:stretch>
            <a:fillRect/>
          </a:stretch>
        </p:blipFill>
        <p:spPr bwMode="auto">
          <a:xfrm rot="10800000">
            <a:off x="1295400" y="2209800"/>
            <a:ext cx="533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TextBox 13"/>
          <p:cNvSpPr txBox="1">
            <a:spLocks noChangeArrowheads="1"/>
          </p:cNvSpPr>
          <p:nvPr/>
        </p:nvSpPr>
        <p:spPr bwMode="auto">
          <a:xfrm>
            <a:off x="7239000" y="2438400"/>
            <a:ext cx="1905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3 Magma Sills Underlie Eruption Zone </a:t>
            </a:r>
          </a:p>
        </p:txBody>
      </p:sp>
      <p:pic>
        <p:nvPicPr>
          <p:cNvPr id="50186" name="Picture 16" descr="talk-bathyflow.3dboxonly4disconts.png"/>
          <p:cNvPicPr>
            <a:picLocks noChangeAspect="1"/>
          </p:cNvPicPr>
          <p:nvPr/>
        </p:nvPicPr>
        <p:blipFill>
          <a:blip r:embed="rId3"/>
          <a:srcRect l="12500" t="11453" r="47501" b="66911"/>
          <a:stretch>
            <a:fillRect/>
          </a:stretch>
        </p:blipFill>
        <p:spPr bwMode="auto">
          <a:xfrm>
            <a:off x="228600" y="-153988"/>
            <a:ext cx="64595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TextBox 9"/>
          <p:cNvSpPr txBox="1">
            <a:spLocks noChangeArrowheads="1"/>
          </p:cNvSpPr>
          <p:nvPr/>
        </p:nvSpPr>
        <p:spPr bwMode="auto">
          <a:xfrm>
            <a:off x="2514600" y="609600"/>
            <a:ext cx="908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South</a:t>
            </a:r>
          </a:p>
        </p:txBody>
      </p:sp>
      <p:sp>
        <p:nvSpPr>
          <p:cNvPr id="50188" name="TextBox 11"/>
          <p:cNvSpPr txBox="1">
            <a:spLocks noChangeArrowheads="1"/>
          </p:cNvSpPr>
          <p:nvPr/>
        </p:nvSpPr>
        <p:spPr bwMode="auto">
          <a:xfrm>
            <a:off x="3581400" y="609600"/>
            <a:ext cx="1081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Central</a:t>
            </a:r>
          </a:p>
        </p:txBody>
      </p:sp>
      <p:sp>
        <p:nvSpPr>
          <p:cNvPr id="50189" name="TextBox 10"/>
          <p:cNvSpPr txBox="1">
            <a:spLocks noChangeArrowheads="1"/>
          </p:cNvSpPr>
          <p:nvPr/>
        </p:nvSpPr>
        <p:spPr bwMode="auto">
          <a:xfrm>
            <a:off x="5006975" y="609600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North</a:t>
            </a:r>
          </a:p>
        </p:txBody>
      </p:sp>
      <p:pic>
        <p:nvPicPr>
          <p:cNvPr id="15" name="Picture 14" descr="talk-eruptionseismic-nolab.png"/>
          <p:cNvPicPr>
            <a:picLocks noChangeAspect="1"/>
          </p:cNvPicPr>
          <p:nvPr/>
        </p:nvPicPr>
        <p:blipFill>
          <a:blip r:embed="rId4"/>
          <a:srcRect l="18849" r="9725"/>
          <a:stretch>
            <a:fillRect/>
          </a:stretch>
        </p:blipFill>
        <p:spPr>
          <a:xfrm>
            <a:off x="560967" y="3581400"/>
            <a:ext cx="6220833" cy="2581732"/>
          </a:xfrm>
          <a:prstGeom prst="rect">
            <a:avLst/>
          </a:prstGeom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2568575" y="3733800"/>
            <a:ext cx="908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South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482975" y="3733800"/>
            <a:ext cx="1081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Central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778375" y="3733800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North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43400" y="6400800"/>
            <a:ext cx="2973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Carbotte et al., 2013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858000" y="3048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Soule et al., 2007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5715000" y="609600"/>
            <a:ext cx="990600" cy="6096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7"/>
          <p:cNvSpPr txBox="1">
            <a:spLocks noChangeArrowheads="1"/>
          </p:cNvSpPr>
          <p:nvPr/>
        </p:nvSpPr>
        <p:spPr bwMode="auto">
          <a:xfrm>
            <a:off x="6019800" y="381000"/>
            <a:ext cx="29718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/>
              <a:t>2005/06 Eruption</a:t>
            </a:r>
          </a:p>
          <a:p>
            <a:endParaRPr lang="en-US" dirty="0"/>
          </a:p>
          <a:p>
            <a:endParaRPr lang="en-US" sz="2800" dirty="0"/>
          </a:p>
          <a:p>
            <a:r>
              <a:rPr lang="en-US" sz="2800" dirty="0"/>
              <a:t>Spatial variations in eruption</a:t>
            </a:r>
            <a:r>
              <a:rPr lang="en-US" sz="2800" dirty="0" smtClean="0"/>
              <a:t> flow </a:t>
            </a:r>
            <a:r>
              <a:rPr lang="en-US" sz="2800" dirty="0"/>
              <a:t>morphology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/>
              <a:t>Primary eruption  site ~ 9°50’-51’N</a:t>
            </a:r>
            <a:endParaRPr lang="en-US" dirty="0"/>
          </a:p>
          <a:p>
            <a:endParaRPr lang="en-US" dirty="0"/>
          </a:p>
        </p:txBody>
      </p:sp>
      <p:pic>
        <p:nvPicPr>
          <p:cNvPr id="51203" name="Picture 12" descr="Soule07.jpg"/>
          <p:cNvPicPr>
            <a:picLocks noChangeAspect="1"/>
          </p:cNvPicPr>
          <p:nvPr/>
        </p:nvPicPr>
        <p:blipFill>
          <a:blip r:embed="rId2"/>
          <a:srcRect l="46561" t="-5247" r="-3387"/>
          <a:stretch>
            <a:fillRect/>
          </a:stretch>
        </p:blipFill>
        <p:spPr bwMode="auto">
          <a:xfrm>
            <a:off x="685800" y="-76200"/>
            <a:ext cx="2286000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609600" y="6400800"/>
            <a:ext cx="2409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Soule et al 2007</a:t>
            </a: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3236001" y="6400800"/>
            <a:ext cx="26313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Fundis</a:t>
            </a:r>
            <a:r>
              <a:rPr lang="en-US" dirty="0" smtClean="0"/>
              <a:t> </a:t>
            </a:r>
            <a:r>
              <a:rPr lang="en-US" dirty="0"/>
              <a:t>et al</a:t>
            </a:r>
            <a:r>
              <a:rPr lang="en-US" dirty="0" smtClean="0"/>
              <a:t>. 2010</a:t>
            </a:r>
            <a:endParaRPr lang="en-US" dirty="0"/>
          </a:p>
        </p:txBody>
      </p:sp>
      <p:pic>
        <p:nvPicPr>
          <p:cNvPr id="7" name="Picture 6" descr="test5.png"/>
          <p:cNvPicPr>
            <a:picLocks noChangeAspect="1"/>
          </p:cNvPicPr>
          <p:nvPr/>
        </p:nvPicPr>
        <p:blipFill>
          <a:blip r:embed="rId3"/>
          <a:srcRect t="4063"/>
          <a:stretch>
            <a:fillRect/>
          </a:stretch>
        </p:blipFill>
        <p:spPr>
          <a:xfrm>
            <a:off x="2819400" y="381000"/>
            <a:ext cx="1719146" cy="5422899"/>
          </a:xfrm>
          <a:prstGeom prst="rect">
            <a:avLst/>
          </a:prstGeom>
        </p:spPr>
      </p:pic>
      <p:pic>
        <p:nvPicPr>
          <p:cNvPr id="8" name="Picture 7" descr="test6.png"/>
          <p:cNvPicPr>
            <a:picLocks noChangeAspect="1"/>
          </p:cNvPicPr>
          <p:nvPr/>
        </p:nvPicPr>
        <p:blipFill>
          <a:blip r:embed="rId4"/>
          <a:srcRect t="4054"/>
          <a:stretch>
            <a:fillRect/>
          </a:stretch>
        </p:blipFill>
        <p:spPr>
          <a:xfrm>
            <a:off x="4038600" y="457200"/>
            <a:ext cx="1870431" cy="541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71800" y="457200"/>
            <a:ext cx="2895600" cy="5867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 descr="florida-gos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9400"/>
            <a:ext cx="35179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 descr="Florida-goss2.png"/>
          <p:cNvPicPr>
            <a:picLocks noChangeAspect="1"/>
          </p:cNvPicPr>
          <p:nvPr/>
        </p:nvPicPr>
        <p:blipFill>
          <a:blip r:embed="rId3"/>
          <a:srcRect b="53333"/>
          <a:stretch>
            <a:fillRect/>
          </a:stretch>
        </p:blipFill>
        <p:spPr bwMode="auto">
          <a:xfrm>
            <a:off x="3871582" y="892174"/>
            <a:ext cx="5197806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4724400" y="3962400"/>
            <a:ext cx="4114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North, central and southern group lavas identified.</a:t>
            </a:r>
          </a:p>
          <a:p>
            <a:endParaRPr lang="en-US" dirty="0"/>
          </a:p>
          <a:p>
            <a:r>
              <a:rPr lang="en-US" dirty="0"/>
              <a:t>Central lavas most primitive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North </a:t>
            </a:r>
            <a:r>
              <a:rPr lang="en-US" dirty="0"/>
              <a:t>lavas – distinct  parental melt</a:t>
            </a:r>
          </a:p>
        </p:txBody>
      </p:sp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4724400" y="0"/>
            <a:ext cx="374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Lava Chemistry</a:t>
            </a:r>
          </a:p>
        </p:txBody>
      </p:sp>
      <p:sp>
        <p:nvSpPr>
          <p:cNvPr id="7" name="Oval 6"/>
          <p:cNvSpPr/>
          <p:nvPr/>
        </p:nvSpPr>
        <p:spPr>
          <a:xfrm rot="20236588">
            <a:off x="5168025" y="2189076"/>
            <a:ext cx="1295400" cy="510017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743200" y="3733800"/>
            <a:ext cx="152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Goss et al.,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228600"/>
            <a:ext cx="5527675" cy="6019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252" name="TextBox 53"/>
          <p:cNvSpPr txBox="1">
            <a:spLocks noChangeArrowheads="1"/>
          </p:cNvSpPr>
          <p:nvPr/>
        </p:nvSpPr>
        <p:spPr bwMode="auto">
          <a:xfrm>
            <a:off x="6248400" y="1828800"/>
            <a:ext cx="2667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Transitions in flow </a:t>
            </a:r>
            <a:r>
              <a:rPr lang="en-US" dirty="0" smtClean="0"/>
              <a:t>morphology, </a:t>
            </a:r>
            <a:r>
              <a:rPr lang="en-US" dirty="0"/>
              <a:t>and chemistry coincident with magma lens segmentation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3253" name="Picture 12" descr="amc.tif"/>
          <p:cNvPicPr>
            <a:picLocks noChangeAspect="1"/>
          </p:cNvPicPr>
          <p:nvPr/>
        </p:nvPicPr>
        <p:blipFill>
          <a:blip r:embed="rId2"/>
          <a:srcRect t="38933" r="1817" b="36427"/>
          <a:stretch>
            <a:fillRect/>
          </a:stretch>
        </p:blipFill>
        <p:spPr bwMode="auto">
          <a:xfrm rot="10800000">
            <a:off x="1447800" y="1905000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13" descr="talk-3Dbox-flowarea.png"/>
          <p:cNvPicPr>
            <a:picLocks noChangeAspect="1"/>
          </p:cNvPicPr>
          <p:nvPr/>
        </p:nvPicPr>
        <p:blipFill>
          <a:blip r:embed="rId3"/>
          <a:srcRect b="63899"/>
          <a:stretch>
            <a:fillRect/>
          </a:stretch>
        </p:blipFill>
        <p:spPr bwMode="auto">
          <a:xfrm>
            <a:off x="533400" y="2590800"/>
            <a:ext cx="55356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4" descr="talk-3ddboxChem.png"/>
          <p:cNvPicPr>
            <a:picLocks noChangeAspect="1"/>
          </p:cNvPicPr>
          <p:nvPr/>
        </p:nvPicPr>
        <p:blipFill>
          <a:blip r:embed="rId4"/>
          <a:srcRect t="47778" r="8476" b="30556"/>
          <a:stretch>
            <a:fillRect/>
          </a:stretch>
        </p:blipFill>
        <p:spPr bwMode="auto">
          <a:xfrm>
            <a:off x="609600" y="4419600"/>
            <a:ext cx="5486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6" descr="talk-bathyflow.3dboxonly4disconts.png"/>
          <p:cNvPicPr>
            <a:picLocks noChangeAspect="1"/>
          </p:cNvPicPr>
          <p:nvPr/>
        </p:nvPicPr>
        <p:blipFill>
          <a:blip r:embed="rId5"/>
          <a:srcRect l="12500" t="11453" r="47501" b="66911"/>
          <a:stretch>
            <a:fillRect/>
          </a:stretch>
        </p:blipFill>
        <p:spPr bwMode="auto">
          <a:xfrm>
            <a:off x="685800" y="227012"/>
            <a:ext cx="495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TextBox 9"/>
          <p:cNvSpPr txBox="1">
            <a:spLocks noChangeArrowheads="1"/>
          </p:cNvSpPr>
          <p:nvPr/>
        </p:nvSpPr>
        <p:spPr bwMode="auto">
          <a:xfrm>
            <a:off x="2209800" y="762000"/>
            <a:ext cx="908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South</a:t>
            </a:r>
          </a:p>
        </p:txBody>
      </p:sp>
      <p:sp>
        <p:nvSpPr>
          <p:cNvPr id="53258" name="TextBox 11"/>
          <p:cNvSpPr txBox="1">
            <a:spLocks noChangeArrowheads="1"/>
          </p:cNvSpPr>
          <p:nvPr/>
        </p:nvSpPr>
        <p:spPr bwMode="auto">
          <a:xfrm>
            <a:off x="2971800" y="762000"/>
            <a:ext cx="1081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Central</a:t>
            </a:r>
          </a:p>
        </p:txBody>
      </p:sp>
      <p:sp>
        <p:nvSpPr>
          <p:cNvPr id="53259" name="TextBox 10"/>
          <p:cNvSpPr txBox="1">
            <a:spLocks noChangeArrowheads="1"/>
          </p:cNvSpPr>
          <p:nvPr/>
        </p:nvSpPr>
        <p:spPr bwMode="auto">
          <a:xfrm>
            <a:off x="4267200" y="762000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North</a:t>
            </a:r>
          </a:p>
        </p:txBody>
      </p:sp>
      <p:sp>
        <p:nvSpPr>
          <p:cNvPr id="53260" name="TextBox 9"/>
          <p:cNvSpPr txBox="1">
            <a:spLocks noChangeArrowheads="1"/>
          </p:cNvSpPr>
          <p:nvPr/>
        </p:nvSpPr>
        <p:spPr bwMode="auto">
          <a:xfrm>
            <a:off x="2286000" y="5230813"/>
            <a:ext cx="908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South</a:t>
            </a:r>
          </a:p>
        </p:txBody>
      </p:sp>
      <p:sp>
        <p:nvSpPr>
          <p:cNvPr id="53261" name="TextBox 11"/>
          <p:cNvSpPr txBox="1">
            <a:spLocks noChangeArrowheads="1"/>
          </p:cNvSpPr>
          <p:nvPr/>
        </p:nvSpPr>
        <p:spPr bwMode="auto">
          <a:xfrm>
            <a:off x="3124200" y="5230813"/>
            <a:ext cx="1081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Central</a:t>
            </a:r>
          </a:p>
        </p:txBody>
      </p:sp>
      <p:sp>
        <p:nvSpPr>
          <p:cNvPr id="53262" name="TextBox 10"/>
          <p:cNvSpPr txBox="1">
            <a:spLocks noChangeArrowheads="1"/>
          </p:cNvSpPr>
          <p:nvPr/>
        </p:nvSpPr>
        <p:spPr bwMode="auto">
          <a:xfrm>
            <a:off x="4419600" y="5230813"/>
            <a:ext cx="860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North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53"/>
          <p:cNvSpPr txBox="1">
            <a:spLocks noChangeArrowheads="1"/>
          </p:cNvSpPr>
          <p:nvPr/>
        </p:nvSpPr>
        <p:spPr bwMode="auto">
          <a:xfrm>
            <a:off x="6172200" y="757238"/>
            <a:ext cx="266700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Diversity </a:t>
            </a:r>
            <a:r>
              <a:rPr lang="en-US" dirty="0"/>
              <a:t>in erupted lavas reflects segmentation of magma source reservoir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Vertical</a:t>
            </a:r>
            <a:r>
              <a:rPr lang="en-US" dirty="0" smtClean="0"/>
              <a:t> not Lateral Magma  </a:t>
            </a:r>
            <a:r>
              <a:rPr lang="en-US" dirty="0"/>
              <a:t>Transport During Dike intrusion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4275" name="Picture 2" descr="Macdonald_magmasupp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929063"/>
            <a:ext cx="50292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286000" y="624840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Macdonald et al., 1988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66800" y="685800"/>
            <a:ext cx="5105400" cy="2971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4278" name="Picture 10" descr="EruptionInterp.png"/>
          <p:cNvPicPr>
            <a:picLocks noChangeAspect="1"/>
          </p:cNvPicPr>
          <p:nvPr/>
        </p:nvPicPr>
        <p:blipFill>
          <a:blip r:embed="rId3"/>
          <a:srcRect l="6667" t="25310" r="54167" b="36282"/>
          <a:stretch>
            <a:fillRect/>
          </a:stretch>
        </p:blipFill>
        <p:spPr bwMode="auto">
          <a:xfrm>
            <a:off x="1219200" y="762000"/>
            <a:ext cx="46418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2133600" y="4267200"/>
            <a:ext cx="1066800" cy="762000"/>
          </a:xfrm>
          <a:prstGeom prst="ellips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76200"/>
            <a:ext cx="4648200" cy="6629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299" name="Text Box 21"/>
          <p:cNvSpPr txBox="1">
            <a:spLocks noChangeArrowheads="1"/>
          </p:cNvSpPr>
          <p:nvPr/>
        </p:nvSpPr>
        <p:spPr bwMode="auto">
          <a:xfrm>
            <a:off x="5029200" y="457200"/>
            <a:ext cx="4114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Geochemical segmentation persists through eruptions</a:t>
            </a:r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4648200" y="4648200"/>
            <a:ext cx="4648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buFont typeface="Wingdings" pitchFamily="-107" charset="2"/>
              <a:buChar char="Ø"/>
            </a:pPr>
            <a:r>
              <a:rPr lang="en-US" sz="2000" i="1"/>
              <a:t>Sills/lenses are chemically isolated</a:t>
            </a:r>
            <a:r>
              <a:rPr lang="en-US" sz="2000"/>
              <a:t>	</a:t>
            </a:r>
          </a:p>
          <a:p>
            <a:pPr lvl="1">
              <a:buFont typeface="Wingdings" pitchFamily="-107" charset="2"/>
              <a:buChar char="Ø"/>
            </a:pPr>
            <a:r>
              <a:rPr lang="en-US" sz="2000" i="1"/>
              <a:t>Eruptions did not  reconfigure lens segmentation</a:t>
            </a:r>
          </a:p>
          <a:p>
            <a:pPr lvl="1"/>
            <a:endParaRPr lang="en-US" sz="2000"/>
          </a:p>
          <a:p>
            <a:pPr lvl="1"/>
            <a:endParaRPr lang="en-US" sz="2000" i="1"/>
          </a:p>
          <a:p>
            <a:pPr lvl="1"/>
            <a:endParaRPr lang="en-US" sz="2000" i="1"/>
          </a:p>
          <a:p>
            <a:pPr lvl="2">
              <a:buFont typeface="Wingdings" pitchFamily="-107" charset="2"/>
              <a:buChar char="Ø"/>
            </a:pPr>
            <a:endParaRPr lang="en-US" sz="2000" i="1"/>
          </a:p>
          <a:p>
            <a:endParaRPr lang="en-US"/>
          </a:p>
        </p:txBody>
      </p:sp>
      <p:sp>
        <p:nvSpPr>
          <p:cNvPr id="55301" name="TextBox 65"/>
          <p:cNvSpPr txBox="1">
            <a:spLocks noChangeArrowheads="1"/>
          </p:cNvSpPr>
          <p:nvPr/>
        </p:nvSpPr>
        <p:spPr bwMode="auto">
          <a:xfrm>
            <a:off x="685800" y="6400800"/>
            <a:ext cx="487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Goss et al., 2010; Perfit et al., 2012</a:t>
            </a:r>
          </a:p>
          <a:p>
            <a:endParaRPr lang="en-US"/>
          </a:p>
        </p:txBody>
      </p:sp>
      <p:pic>
        <p:nvPicPr>
          <p:cNvPr id="55302" name="Picture 8" descr="amc.tif"/>
          <p:cNvPicPr>
            <a:picLocks noChangeAspect="1"/>
          </p:cNvPicPr>
          <p:nvPr/>
        </p:nvPicPr>
        <p:blipFill>
          <a:blip r:embed="rId2"/>
          <a:srcRect t="38933" b="37352"/>
          <a:stretch>
            <a:fillRect/>
          </a:stretch>
        </p:blipFill>
        <p:spPr bwMode="auto">
          <a:xfrm rot="10800000">
            <a:off x="1066800" y="228600"/>
            <a:ext cx="31242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0" descr="talk-3ddboxChem.png"/>
          <p:cNvPicPr>
            <a:picLocks noChangeAspect="1"/>
          </p:cNvPicPr>
          <p:nvPr/>
        </p:nvPicPr>
        <p:blipFill>
          <a:blip r:embed="rId3"/>
          <a:srcRect r="15857" b="5556"/>
          <a:stretch>
            <a:fillRect/>
          </a:stretch>
        </p:blipFill>
        <p:spPr bwMode="auto">
          <a:xfrm>
            <a:off x="457200" y="685800"/>
            <a:ext cx="3832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181600" y="2286000"/>
            <a:ext cx="3657600" cy="2209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5" name="Picture 10" descr="EruptionInterp.png"/>
          <p:cNvPicPr>
            <a:picLocks noChangeAspect="1"/>
          </p:cNvPicPr>
          <p:nvPr/>
        </p:nvPicPr>
        <p:blipFill>
          <a:blip r:embed="rId4"/>
          <a:srcRect l="6667" t="25310" r="54167" b="36282"/>
          <a:stretch>
            <a:fillRect/>
          </a:stretch>
        </p:blipFill>
        <p:spPr bwMode="auto">
          <a:xfrm>
            <a:off x="5157788" y="2362200"/>
            <a:ext cx="34528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762000" y="4724400"/>
            <a:ext cx="7543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07" charset="0"/>
              <a:buChar char="•"/>
            </a:pPr>
            <a:r>
              <a:rPr lang="en-US"/>
              <a:t>Internal multiples within 2A, 2B </a:t>
            </a:r>
          </a:p>
          <a:p>
            <a:pPr>
              <a:buFont typeface="Arial" pitchFamily="-107" charset="0"/>
              <a:buChar char="•"/>
            </a:pPr>
            <a:r>
              <a:rPr lang="en-US" i="1"/>
              <a:t>P</a:t>
            </a:r>
            <a:r>
              <a:rPr lang="en-US"/>
              <a:t> to </a:t>
            </a:r>
            <a:r>
              <a:rPr lang="en-US" i="1"/>
              <a:t>S</a:t>
            </a:r>
            <a:r>
              <a:rPr lang="en-US"/>
              <a:t> conversions from AML</a:t>
            </a:r>
          </a:p>
          <a:p>
            <a:pPr>
              <a:buFont typeface="Arial" pitchFamily="-107" charset="0"/>
              <a:buChar char="•"/>
            </a:pPr>
            <a:r>
              <a:rPr lang="en-US"/>
              <a:t>Side scattered energy from seafloor or internal structures </a:t>
            </a:r>
          </a:p>
        </p:txBody>
      </p:sp>
      <p:pic>
        <p:nvPicPr>
          <p:cNvPr id="56323" name="Picture 2" descr="Axis2r1_no_picks.jpg"/>
          <p:cNvPicPr>
            <a:picLocks noChangeAspect="1"/>
          </p:cNvPicPr>
          <p:nvPr/>
        </p:nvPicPr>
        <p:blipFill>
          <a:blip r:embed="rId2"/>
          <a:srcRect l="925" t="20000" r="1012" b="35989"/>
          <a:stretch>
            <a:fillRect/>
          </a:stretch>
        </p:blipFill>
        <p:spPr bwMode="auto">
          <a:xfrm>
            <a:off x="304800" y="990600"/>
            <a:ext cx="842010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 descr="Axis2r1_no_picks.jpg"/>
          <p:cNvPicPr>
            <a:picLocks noChangeAspect="1"/>
          </p:cNvPicPr>
          <p:nvPr/>
        </p:nvPicPr>
        <p:blipFill>
          <a:blip r:embed="rId2"/>
          <a:srcRect l="69258" t="35403" r="7668" b="52422"/>
          <a:stretch>
            <a:fillRect/>
          </a:stretch>
        </p:blipFill>
        <p:spPr bwMode="auto">
          <a:xfrm>
            <a:off x="914400" y="2362200"/>
            <a:ext cx="52355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2286000"/>
            <a:ext cx="5257800" cy="2209800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00800" y="2133600"/>
            <a:ext cx="1752600" cy="68580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27" name="TextBox 6"/>
          <p:cNvSpPr txBox="1">
            <a:spLocks noChangeArrowheads="1"/>
          </p:cNvSpPr>
          <p:nvPr/>
        </p:nvSpPr>
        <p:spPr bwMode="auto">
          <a:xfrm>
            <a:off x="2971800" y="3530600"/>
            <a:ext cx="41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4343400" y="3429000"/>
            <a:ext cx="41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?</a:t>
            </a:r>
          </a:p>
        </p:txBody>
      </p:sp>
      <p:sp>
        <p:nvSpPr>
          <p:cNvPr id="56329" name="TextBox 8"/>
          <p:cNvSpPr txBox="1">
            <a:spLocks noChangeArrowheads="1"/>
          </p:cNvSpPr>
          <p:nvPr/>
        </p:nvSpPr>
        <p:spPr bwMode="auto">
          <a:xfrm>
            <a:off x="1066800" y="228600"/>
            <a:ext cx="731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2.</a:t>
            </a:r>
            <a:r>
              <a:rPr lang="en-US" sz="3200" dirty="0" smtClean="0"/>
              <a:t> Melt sills </a:t>
            </a:r>
            <a:r>
              <a:rPr lang="en-US" sz="3200" dirty="0"/>
              <a:t>beneath the </a:t>
            </a:r>
            <a:r>
              <a:rPr lang="en-US" sz="3200" dirty="0" smtClean="0"/>
              <a:t>AML</a:t>
            </a:r>
            <a:endParaRPr lang="en-US" sz="3200" dirty="0"/>
          </a:p>
        </p:txBody>
      </p:sp>
      <p:sp>
        <p:nvSpPr>
          <p:cNvPr id="56330" name="TextBox 9"/>
          <p:cNvSpPr txBox="1">
            <a:spLocks noChangeArrowheads="1"/>
          </p:cNvSpPr>
          <p:nvPr/>
        </p:nvSpPr>
        <p:spPr bwMode="auto">
          <a:xfrm>
            <a:off x="1676400" y="2438400"/>
            <a:ext cx="81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590800" y="2819400"/>
            <a:ext cx="609600" cy="2286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2" name="TextBox 12"/>
          <p:cNvSpPr txBox="1">
            <a:spLocks noChangeArrowheads="1"/>
          </p:cNvSpPr>
          <p:nvPr/>
        </p:nvSpPr>
        <p:spPr bwMode="auto">
          <a:xfrm>
            <a:off x="6324600" y="4019550"/>
            <a:ext cx="281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Marjanovic</a:t>
            </a:r>
            <a:r>
              <a:rPr lang="en-US" dirty="0" smtClean="0"/>
              <a:t> et al </a:t>
            </a:r>
            <a:r>
              <a:rPr lang="en-US" dirty="0"/>
              <a:t>(</a:t>
            </a:r>
            <a:r>
              <a:rPr lang="en-US" dirty="0" smtClean="0"/>
              <a:t>2014)</a:t>
            </a:r>
            <a:endParaRPr lang="en-US" dirty="0"/>
          </a:p>
        </p:txBody>
      </p:sp>
      <p:sp>
        <p:nvSpPr>
          <p:cNvPr id="56333" name="TextBox 18"/>
          <p:cNvSpPr txBox="1">
            <a:spLocks noChangeArrowheads="1"/>
          </p:cNvSpPr>
          <p:nvPr/>
        </p:nvSpPr>
        <p:spPr bwMode="auto">
          <a:xfrm>
            <a:off x="990600" y="3886200"/>
            <a:ext cx="1011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ilena2.png"/>
          <p:cNvPicPr>
            <a:picLocks noChangeAspect="1"/>
          </p:cNvPicPr>
          <p:nvPr/>
        </p:nvPicPr>
        <p:blipFill>
          <a:blip r:embed="rId2"/>
          <a:srcRect l="-880"/>
          <a:stretch>
            <a:fillRect/>
          </a:stretch>
        </p:blipFill>
        <p:spPr bwMode="auto">
          <a:xfrm rot="5400000">
            <a:off x="1931987" y="49213"/>
            <a:ext cx="6194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" descr="Milena1.png"/>
          <p:cNvPicPr>
            <a:picLocks noChangeAspect="1"/>
          </p:cNvPicPr>
          <p:nvPr/>
        </p:nvPicPr>
        <p:blipFill>
          <a:blip r:embed="rId3"/>
          <a:srcRect t="50113" r="9598"/>
          <a:stretch>
            <a:fillRect/>
          </a:stretch>
        </p:blipFill>
        <p:spPr bwMode="auto">
          <a:xfrm>
            <a:off x="0" y="0"/>
            <a:ext cx="39624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57600" y="4648200"/>
            <a:ext cx="5257800" cy="2209800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53" name="TextBox 9"/>
          <p:cNvSpPr txBox="1">
            <a:spLocks noChangeArrowheads="1"/>
          </p:cNvSpPr>
          <p:nvPr/>
        </p:nvSpPr>
        <p:spPr bwMode="auto">
          <a:xfrm>
            <a:off x="1371600" y="990600"/>
            <a:ext cx="81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AML</a:t>
            </a:r>
          </a:p>
        </p:txBody>
      </p:sp>
      <p:sp>
        <p:nvSpPr>
          <p:cNvPr id="57354" name="TextBox 18"/>
          <p:cNvSpPr txBox="1">
            <a:spLocks noChangeArrowheads="1"/>
          </p:cNvSpPr>
          <p:nvPr/>
        </p:nvSpPr>
        <p:spPr bwMode="auto">
          <a:xfrm>
            <a:off x="762000" y="1905000"/>
            <a:ext cx="1011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SAML</a:t>
            </a:r>
          </a:p>
        </p:txBody>
      </p:sp>
      <p:pic>
        <p:nvPicPr>
          <p:cNvPr id="11" name="Picture 10" descr="test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16318"/>
            <a:ext cx="9144000" cy="4441682"/>
          </a:xfrm>
          <a:prstGeom prst="rect">
            <a:avLst/>
          </a:prstGeom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114800" y="2743200"/>
            <a:ext cx="81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AML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4114800" y="3962400"/>
            <a:ext cx="1011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SAML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/>
          <a:srcRect l="1852" t="35246" r="51820"/>
          <a:stretch>
            <a:fillRect/>
          </a:stretch>
        </p:blipFill>
        <p:spPr bwMode="auto">
          <a:xfrm>
            <a:off x="477838" y="609600"/>
            <a:ext cx="554672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1"/>
          <p:cNvPicPr>
            <a:picLocks noChangeAspect="1" noChangeArrowheads="1"/>
          </p:cNvPicPr>
          <p:nvPr/>
        </p:nvPicPr>
        <p:blipFill>
          <a:blip r:embed="rId2"/>
          <a:srcRect l="54037" t="35246" r="-8131"/>
          <a:stretch>
            <a:fillRect/>
          </a:stretch>
        </p:blipFill>
        <p:spPr bwMode="auto">
          <a:xfrm>
            <a:off x="457200" y="3709988"/>
            <a:ext cx="647700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1" descr="florida-milena2.jpg"/>
          <p:cNvPicPr>
            <a:picLocks noChangeAspect="1"/>
          </p:cNvPicPr>
          <p:nvPr/>
        </p:nvPicPr>
        <p:blipFill>
          <a:blip r:embed="rId3"/>
          <a:srcRect l="50000" t="4762" r="6007"/>
          <a:stretch>
            <a:fillRect/>
          </a:stretch>
        </p:blipFill>
        <p:spPr bwMode="auto">
          <a:xfrm>
            <a:off x="6096000" y="533400"/>
            <a:ext cx="2743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953000" y="2743200"/>
            <a:ext cx="4800600" cy="6858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5060950" y="2730500"/>
            <a:ext cx="4800600" cy="6858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5" name="TextBox 8"/>
          <p:cNvSpPr txBox="1">
            <a:spLocks noChangeArrowheads="1"/>
          </p:cNvSpPr>
          <p:nvPr/>
        </p:nvSpPr>
        <p:spPr bwMode="auto">
          <a:xfrm>
            <a:off x="7810500" y="4964113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axis4</a:t>
            </a:r>
          </a:p>
        </p:txBody>
      </p:sp>
      <p:sp>
        <p:nvSpPr>
          <p:cNvPr id="58376" name="TextBox 9"/>
          <p:cNvSpPr txBox="1">
            <a:spLocks noChangeArrowheads="1"/>
          </p:cNvSpPr>
          <p:nvPr/>
        </p:nvSpPr>
        <p:spPr bwMode="auto">
          <a:xfrm>
            <a:off x="6691313" y="5040313"/>
            <a:ext cx="92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axis2r1</a:t>
            </a:r>
          </a:p>
        </p:txBody>
      </p:sp>
      <p:sp>
        <p:nvSpPr>
          <p:cNvPr id="58377" name="TextBox 10"/>
          <p:cNvSpPr txBox="1">
            <a:spLocks noChangeArrowheads="1"/>
          </p:cNvSpPr>
          <p:nvPr/>
        </p:nvSpPr>
        <p:spPr bwMode="auto">
          <a:xfrm>
            <a:off x="1143000" y="838200"/>
            <a:ext cx="1176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axis2r1</a:t>
            </a:r>
          </a:p>
        </p:txBody>
      </p:sp>
      <p:sp>
        <p:nvSpPr>
          <p:cNvPr id="58378" name="TextBox 11"/>
          <p:cNvSpPr txBox="1">
            <a:spLocks noChangeArrowheads="1"/>
          </p:cNvSpPr>
          <p:nvPr/>
        </p:nvSpPr>
        <p:spPr bwMode="auto">
          <a:xfrm>
            <a:off x="1066800" y="3957638"/>
            <a:ext cx="903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axis4</a:t>
            </a:r>
          </a:p>
        </p:txBody>
      </p:sp>
      <p:sp>
        <p:nvSpPr>
          <p:cNvPr id="58379" name="TextBox 12"/>
          <p:cNvSpPr txBox="1">
            <a:spLocks noChangeArrowheads="1"/>
          </p:cNvSpPr>
          <p:nvPr/>
        </p:nvSpPr>
        <p:spPr bwMode="auto">
          <a:xfrm rot="-5400000">
            <a:off x="-656431" y="4842669"/>
            <a:ext cx="1774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Twtt (msec)</a:t>
            </a:r>
          </a:p>
        </p:txBody>
      </p:sp>
      <p:sp>
        <p:nvSpPr>
          <p:cNvPr id="58380" name="TextBox 13"/>
          <p:cNvSpPr txBox="1">
            <a:spLocks noChangeArrowheads="1"/>
          </p:cNvSpPr>
          <p:nvPr/>
        </p:nvSpPr>
        <p:spPr bwMode="auto">
          <a:xfrm rot="-5400000">
            <a:off x="-656431" y="1875631"/>
            <a:ext cx="1774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Twtt (msec)</a:t>
            </a:r>
          </a:p>
        </p:txBody>
      </p:sp>
      <p:sp>
        <p:nvSpPr>
          <p:cNvPr id="58381" name="TextBox 12"/>
          <p:cNvSpPr txBox="1">
            <a:spLocks noChangeArrowheads="1"/>
          </p:cNvSpPr>
          <p:nvPr/>
        </p:nvSpPr>
        <p:spPr bwMode="auto">
          <a:xfrm>
            <a:off x="6248400" y="6248400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Marjanovic</a:t>
            </a:r>
            <a:r>
              <a:rPr lang="en-US" sz="2000" dirty="0" smtClean="0">
                <a:solidFill>
                  <a:srgbClr val="000000"/>
                </a:solidFill>
              </a:rPr>
              <a:t> et al 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</a:rPr>
              <a:t>2014)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8382" name="TextBox 14"/>
          <p:cNvSpPr txBox="1">
            <a:spLocks noChangeArrowheads="1"/>
          </p:cNvSpPr>
          <p:nvPr/>
        </p:nvSpPr>
        <p:spPr bwMode="auto">
          <a:xfrm>
            <a:off x="2133600" y="6019800"/>
            <a:ext cx="1011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SAML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92320" y="86380"/>
            <a:ext cx="435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Along-axis swath 3D  data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95600" y="2895600"/>
            <a:ext cx="1219200" cy="1588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276600" y="6096000"/>
            <a:ext cx="1447800" cy="1588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/>
          <a:srcRect l="1852" t="35246" r="51820"/>
          <a:stretch>
            <a:fillRect/>
          </a:stretch>
        </p:blipFill>
        <p:spPr bwMode="auto">
          <a:xfrm>
            <a:off x="1447800" y="4017964"/>
            <a:ext cx="5243186" cy="26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447800" y="381000"/>
            <a:ext cx="5257800" cy="35814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56166" y="4267200"/>
            <a:ext cx="187034" cy="2184537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48200" y="4267200"/>
            <a:ext cx="325576" cy="2184537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 rot="16200000">
            <a:off x="-188119" y="5188744"/>
            <a:ext cx="1590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TWTT (msec)</a:t>
            </a:r>
          </a:p>
        </p:txBody>
      </p:sp>
      <p:sp>
        <p:nvSpPr>
          <p:cNvPr id="59402" name="TextBox 10"/>
          <p:cNvSpPr txBox="1">
            <a:spLocks noChangeArrowheads="1"/>
          </p:cNvSpPr>
          <p:nvPr/>
        </p:nvSpPr>
        <p:spPr bwMode="auto">
          <a:xfrm>
            <a:off x="7315200" y="2514600"/>
            <a:ext cx="1828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SAML drained during 2005/06 </a:t>
            </a:r>
            <a:r>
              <a:rPr lang="en-US" dirty="0" smtClean="0"/>
              <a:t>eruption?</a:t>
            </a:r>
            <a:endParaRPr lang="en-US" dirty="0"/>
          </a:p>
        </p:txBody>
      </p:sp>
      <p:sp>
        <p:nvSpPr>
          <p:cNvPr id="59403" name="TextBox 11"/>
          <p:cNvSpPr txBox="1">
            <a:spLocks noChangeArrowheads="1"/>
          </p:cNvSpPr>
          <p:nvPr/>
        </p:nvSpPr>
        <p:spPr bwMode="auto">
          <a:xfrm>
            <a:off x="5410200" y="533400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2005/06</a:t>
            </a:r>
          </a:p>
        </p:txBody>
      </p:sp>
      <p:sp>
        <p:nvSpPr>
          <p:cNvPr id="59404" name="TextBox 12"/>
          <p:cNvSpPr txBox="1">
            <a:spLocks noChangeArrowheads="1"/>
          </p:cNvSpPr>
          <p:nvPr/>
        </p:nvSpPr>
        <p:spPr bwMode="auto">
          <a:xfrm>
            <a:off x="2895600" y="5943600"/>
            <a:ext cx="1176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Central</a:t>
            </a:r>
          </a:p>
        </p:txBody>
      </p:sp>
      <p:sp>
        <p:nvSpPr>
          <p:cNvPr id="59405" name="TextBox 13"/>
          <p:cNvSpPr txBox="1">
            <a:spLocks noChangeArrowheads="1"/>
          </p:cNvSpPr>
          <p:nvPr/>
        </p:nvSpPr>
        <p:spPr bwMode="auto">
          <a:xfrm>
            <a:off x="5410200" y="5938837"/>
            <a:ext cx="936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North</a:t>
            </a:r>
          </a:p>
        </p:txBody>
      </p:sp>
      <p:sp>
        <p:nvSpPr>
          <p:cNvPr id="59406" name="TextBox 9"/>
          <p:cNvSpPr txBox="1">
            <a:spLocks noChangeArrowheads="1"/>
          </p:cNvSpPr>
          <p:nvPr/>
        </p:nvSpPr>
        <p:spPr bwMode="auto">
          <a:xfrm rot="16200000">
            <a:off x="334169" y="2713832"/>
            <a:ext cx="1044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/>
              <a:t>MgO</a:t>
            </a:r>
            <a:r>
              <a:rPr lang="en-US" sz="1800" dirty="0"/>
              <a:t> (WT%)</a:t>
            </a:r>
          </a:p>
        </p:txBody>
      </p:sp>
      <p:pic>
        <p:nvPicPr>
          <p:cNvPr id="16" name="Picture 15" descr="talk-SAML-gap.png"/>
          <p:cNvPicPr>
            <a:picLocks noChangeAspect="1"/>
          </p:cNvPicPr>
          <p:nvPr/>
        </p:nvPicPr>
        <p:blipFill>
          <a:blip r:embed="rId3"/>
          <a:srcRect l="5424" t="56250"/>
          <a:stretch>
            <a:fillRect/>
          </a:stretch>
        </p:blipFill>
        <p:spPr>
          <a:xfrm>
            <a:off x="1447800" y="2286000"/>
            <a:ext cx="5105400" cy="1600200"/>
          </a:xfrm>
          <a:prstGeom prst="rect">
            <a:avLst/>
          </a:prstGeom>
        </p:spPr>
      </p:pic>
      <p:sp>
        <p:nvSpPr>
          <p:cNvPr id="17" name="TextBox 9"/>
          <p:cNvSpPr txBox="1">
            <a:spLocks noChangeArrowheads="1"/>
          </p:cNvSpPr>
          <p:nvPr/>
        </p:nvSpPr>
        <p:spPr bwMode="auto">
          <a:xfrm rot="16200000">
            <a:off x="205773" y="632427"/>
            <a:ext cx="11213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Flow </a:t>
            </a:r>
          </a:p>
          <a:p>
            <a:r>
              <a:rPr lang="en-US" sz="1800" dirty="0" smtClean="0"/>
              <a:t>Volume</a:t>
            </a:r>
          </a:p>
          <a:p>
            <a:r>
              <a:rPr lang="en-US" sz="1800" dirty="0" smtClean="0"/>
              <a:t>X10$ m3</a:t>
            </a:r>
          </a:p>
        </p:txBody>
      </p:sp>
      <p:pic>
        <p:nvPicPr>
          <p:cNvPr id="19" name="Picture 18" descr="talk-SAML-gap.png"/>
          <p:cNvPicPr>
            <a:picLocks noChangeAspect="1"/>
          </p:cNvPicPr>
          <p:nvPr/>
        </p:nvPicPr>
        <p:blipFill>
          <a:blip r:embed="rId3"/>
          <a:srcRect l="5424" b="66667"/>
          <a:stretch>
            <a:fillRect/>
          </a:stretch>
        </p:blipFill>
        <p:spPr>
          <a:xfrm>
            <a:off x="1447800" y="685800"/>
            <a:ext cx="51054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Ocean Processes Spreading Center Only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33400"/>
            <a:ext cx="7061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670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Center </a:t>
            </a:r>
            <a:r>
              <a:rPr lang="en-US" sz="1600" dirty="0">
                <a:solidFill>
                  <a:srgbClr val="000000"/>
                </a:solidFill>
              </a:rPr>
              <a:t>for Environmental Visualization, University of Washington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florida-milena2.jpg"/>
          <p:cNvPicPr>
            <a:picLocks noChangeAspect="1"/>
          </p:cNvPicPr>
          <p:nvPr/>
        </p:nvPicPr>
        <p:blipFill>
          <a:blip r:embed="rId2"/>
          <a:srcRect l="50000" t="4762" r="6007" b="3571"/>
          <a:stretch>
            <a:fillRect/>
          </a:stretch>
        </p:blipFill>
        <p:spPr bwMode="auto">
          <a:xfrm>
            <a:off x="6096000" y="762000"/>
            <a:ext cx="2743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19"/>
          <p:cNvSpPr txBox="1">
            <a:spLocks noChangeArrowheads="1"/>
          </p:cNvSpPr>
          <p:nvPr/>
        </p:nvSpPr>
        <p:spPr bwMode="auto">
          <a:xfrm>
            <a:off x="7802563" y="4964113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axis4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6200000" flipH="1">
            <a:off x="5105400" y="3048000"/>
            <a:ext cx="4800600" cy="68580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2" name="TextBox 24"/>
          <p:cNvSpPr txBox="1">
            <a:spLocks noChangeArrowheads="1"/>
          </p:cNvSpPr>
          <p:nvPr/>
        </p:nvSpPr>
        <p:spPr bwMode="auto">
          <a:xfrm>
            <a:off x="228600" y="228600"/>
            <a:ext cx="7162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Velocity pull-up  due to higher velocities (lower melt %) in crust above.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09688" y="1447800"/>
            <a:ext cx="3965575" cy="3962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0424" name="Picture 16" descr="axis4-pullup.pdf"/>
          <p:cNvPicPr>
            <a:picLocks noChangeAspect="1"/>
          </p:cNvPicPr>
          <p:nvPr/>
        </p:nvPicPr>
        <p:blipFill>
          <a:blip r:embed="rId3"/>
          <a:srcRect l="24899" t="20000" r="33031" b="25555"/>
          <a:stretch>
            <a:fillRect/>
          </a:stretch>
        </p:blipFill>
        <p:spPr bwMode="auto">
          <a:xfrm>
            <a:off x="1219200" y="14478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2476500" y="4838700"/>
            <a:ext cx="762000" cy="22860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7" name="TextBox 16"/>
          <p:cNvSpPr txBox="1">
            <a:spLocks noChangeArrowheads="1"/>
          </p:cNvSpPr>
          <p:nvPr/>
        </p:nvSpPr>
        <p:spPr bwMode="auto">
          <a:xfrm>
            <a:off x="1600200" y="3957638"/>
            <a:ext cx="1011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SAML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257800"/>
            <a:ext cx="6705600" cy="2971800"/>
          </a:xfrm>
        </p:spPr>
        <p:txBody>
          <a:bodyPr/>
          <a:lstStyle/>
          <a:p>
            <a:r>
              <a:rPr lang="en-US" sz="2400" dirty="0" smtClean="0">
                <a:latin typeface="Arial" pitchFamily="-109" charset="0"/>
              </a:rPr>
              <a:t>AML level gabbros are  too differentiated  to be primary source reservoir for dikes and lavas</a:t>
            </a:r>
          </a:p>
          <a:p>
            <a:endParaRPr lang="en-US" sz="2400" dirty="0"/>
          </a:p>
        </p:txBody>
      </p:sp>
      <p:pic>
        <p:nvPicPr>
          <p:cNvPr id="6" name="Picture 5" descr="test16.png"/>
          <p:cNvPicPr>
            <a:picLocks noChangeAspect="1"/>
          </p:cNvPicPr>
          <p:nvPr/>
        </p:nvPicPr>
        <p:blipFill>
          <a:blip r:embed="rId3"/>
          <a:srcRect l="56667" t="8235"/>
          <a:stretch>
            <a:fillRect/>
          </a:stretch>
        </p:blipFill>
        <p:spPr>
          <a:xfrm>
            <a:off x="2610096" y="1447800"/>
            <a:ext cx="3962400" cy="3683357"/>
          </a:xfrm>
          <a:prstGeom prst="rect">
            <a:avLst/>
          </a:prstGeom>
        </p:spPr>
      </p:pic>
      <p:pic>
        <p:nvPicPr>
          <p:cNvPr id="7" name="Picture 6" descr="test16.png"/>
          <p:cNvPicPr>
            <a:picLocks noChangeAspect="1"/>
          </p:cNvPicPr>
          <p:nvPr/>
        </p:nvPicPr>
        <p:blipFill>
          <a:blip r:embed="rId3"/>
          <a:srcRect l="834" t="8235" r="85833" b="6337"/>
          <a:stretch>
            <a:fillRect/>
          </a:stretch>
        </p:blipFill>
        <p:spPr>
          <a:xfrm>
            <a:off x="1390896" y="1447800"/>
            <a:ext cx="121920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200" y="4876800"/>
            <a:ext cx="258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Natland</a:t>
            </a:r>
            <a:r>
              <a:rPr lang="en-US" sz="1800" dirty="0" smtClean="0"/>
              <a:t> and Dick, 2009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2667000"/>
            <a:ext cx="81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6401594" y="2894806"/>
            <a:ext cx="457200" cy="1588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43000" y="762000"/>
            <a:ext cx="624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itchFamily="-109" charset="0"/>
              </a:rPr>
              <a:t>Geochemical/petrologic observations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lorida-darcy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4038" y="0"/>
            <a:ext cx="6049962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Box 3"/>
          <p:cNvSpPr txBox="1">
            <a:spLocks noChangeArrowheads="1"/>
          </p:cNvSpPr>
          <p:nvPr/>
        </p:nvSpPr>
        <p:spPr bwMode="auto">
          <a:xfrm>
            <a:off x="4267200" y="35814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Wanless and Shaw (2012)</a:t>
            </a:r>
          </a:p>
        </p:txBody>
      </p:sp>
      <p:pic>
        <p:nvPicPr>
          <p:cNvPr id="79876" name="Picture 1" descr="florida-darcy.jpg"/>
          <p:cNvPicPr>
            <a:picLocks noChangeAspect="1"/>
          </p:cNvPicPr>
          <p:nvPr/>
        </p:nvPicPr>
        <p:blipFill>
          <a:blip r:embed="rId3"/>
          <a:srcRect l="6619"/>
          <a:stretch>
            <a:fillRect/>
          </a:stretch>
        </p:blipFill>
        <p:spPr bwMode="auto">
          <a:xfrm>
            <a:off x="0" y="2819400"/>
            <a:ext cx="37623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304800" y="685800"/>
            <a:ext cx="2362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Crystallization pressures from olivine melt inclusions</a:t>
            </a:r>
          </a:p>
        </p:txBody>
      </p:sp>
      <p:sp>
        <p:nvSpPr>
          <p:cNvPr id="79878" name="TextBox 5"/>
          <p:cNvSpPr txBox="1">
            <a:spLocks noChangeArrowheads="1"/>
          </p:cNvSpPr>
          <p:nvPr/>
        </p:nvSpPr>
        <p:spPr bwMode="auto">
          <a:xfrm>
            <a:off x="4191000" y="4724400"/>
            <a:ext cx="449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For 2005/06 eruption - 25% of crystallization occurs deeper than the AML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95800" y="152400"/>
            <a:ext cx="3810000" cy="65532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ruptionInte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04800"/>
            <a:ext cx="3051150" cy="6340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2667000"/>
            <a:ext cx="40386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200" i="1" dirty="0" smtClean="0"/>
          </a:p>
          <a:p>
            <a:pPr lvl="1">
              <a:buFont typeface="Wingdings" pitchFamily="-107" charset="2"/>
              <a:buChar char="Ø"/>
            </a:pPr>
            <a:endParaRPr lang="en-US" sz="2000" i="1" dirty="0" smtClean="0"/>
          </a:p>
          <a:p>
            <a:pPr lvl="1">
              <a:buFont typeface="Wingdings" pitchFamily="-107" charset="2"/>
              <a:buChar char="Ø"/>
            </a:pPr>
            <a:r>
              <a:rPr lang="en-US" sz="2000" dirty="0" smtClean="0"/>
              <a:t>Sub-lens under central eruption zone partially drained during  eruption</a:t>
            </a:r>
          </a:p>
          <a:p>
            <a:pPr lvl="1">
              <a:buFont typeface="Wingdings" pitchFamily="-107" charset="2"/>
              <a:buChar char="Ø"/>
            </a:pPr>
            <a:endParaRPr lang="en-US" sz="2000" dirty="0" smtClean="0"/>
          </a:p>
          <a:p>
            <a:pPr lvl="1">
              <a:buFont typeface="Wingdings" pitchFamily="-107" charset="2"/>
              <a:buChar char="Ø"/>
            </a:pPr>
            <a:r>
              <a:rPr lang="en-US" sz="2000" dirty="0" smtClean="0"/>
              <a:t>Magma pulse from  sub lens to central lens contributed to triggering eruption?</a:t>
            </a:r>
          </a:p>
          <a:p>
            <a:pPr lvl="1"/>
            <a:endParaRPr lang="en-US" sz="2000" dirty="0" smtClean="0"/>
          </a:p>
          <a:p>
            <a:pPr lvl="1"/>
            <a:endParaRPr lang="en-US" sz="2000" i="1" dirty="0" smtClean="0"/>
          </a:p>
          <a:p>
            <a:pPr lvl="1">
              <a:buFont typeface="Wingdings" pitchFamily="-107" charset="2"/>
              <a:buChar char="Ø"/>
            </a:pPr>
            <a:endParaRPr lang="en-US" sz="2000" i="1" dirty="0" smtClean="0"/>
          </a:p>
          <a:p>
            <a:pPr lvl="1">
              <a:buFont typeface="Wingdings" pitchFamily="-107" charset="2"/>
              <a:buChar char="Ø"/>
            </a:pPr>
            <a:endParaRPr lang="en-US" sz="2000" i="1" dirty="0" smtClean="0"/>
          </a:p>
          <a:p>
            <a:pPr lvl="1"/>
            <a:endParaRPr lang="en-US" sz="2000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9600" y="685800"/>
            <a:ext cx="3505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/>
              <a:t>Melts from multiple levels in the crust contributed to the eruption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5_paper_talk.png"/>
          <p:cNvPicPr>
            <a:picLocks noChangeAspect="1"/>
          </p:cNvPicPr>
          <p:nvPr/>
        </p:nvPicPr>
        <p:blipFill>
          <a:blip r:embed="rId2"/>
          <a:srcRect l="15136" t="29999" r="21362" b="7778"/>
          <a:stretch>
            <a:fillRect/>
          </a:stretch>
        </p:blipFill>
        <p:spPr>
          <a:xfrm>
            <a:off x="304800" y="1066800"/>
            <a:ext cx="5065938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1524000"/>
            <a:ext cx="3352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SAML are finely segmented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Defined by breaks in reflector continuity and/or steps in </a:t>
            </a:r>
            <a:r>
              <a:rPr lang="en-US" dirty="0" err="1" smtClean="0"/>
              <a:t>twtt</a:t>
            </a:r>
            <a:r>
              <a:rPr lang="en-US" dirty="0" smtClean="0"/>
              <a:t> (25-125 ms)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Most places SAML and AML segmentation is coincident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04800"/>
            <a:ext cx="861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3. SAML Structure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3_paper.png"/>
          <p:cNvPicPr>
            <a:picLocks noChangeAspect="1"/>
          </p:cNvPicPr>
          <p:nvPr/>
        </p:nvPicPr>
        <p:blipFill>
          <a:blip r:embed="rId2"/>
          <a:srcRect t="82222"/>
          <a:stretch>
            <a:fillRect/>
          </a:stretch>
        </p:blipFill>
        <p:spPr>
          <a:xfrm>
            <a:off x="0" y="685800"/>
            <a:ext cx="9137819" cy="2209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57200"/>
            <a:ext cx="3002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Along-axis swath 3D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048000"/>
            <a:ext cx="1788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profile</a:t>
            </a:r>
            <a:endParaRPr lang="en-US" dirty="0"/>
          </a:p>
        </p:txBody>
      </p:sp>
      <p:pic>
        <p:nvPicPr>
          <p:cNvPr id="11" name="Picture 10" descr="Figure11ForWHOITalk-s.png"/>
          <p:cNvPicPr>
            <a:picLocks noChangeAspect="1"/>
          </p:cNvPicPr>
          <p:nvPr/>
        </p:nvPicPr>
        <p:blipFill>
          <a:blip r:embed="rId3"/>
          <a:srcRect l="35922" t="64413" r="30369" b="15321"/>
          <a:stretch>
            <a:fillRect/>
          </a:stretch>
        </p:blipFill>
        <p:spPr>
          <a:xfrm>
            <a:off x="457200" y="3581400"/>
            <a:ext cx="7239000" cy="2819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0" y="4724400"/>
            <a:ext cx="81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5257800"/>
            <a:ext cx="101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l_part1.png"/>
          <p:cNvPicPr>
            <a:picLocks noChangeAspect="1"/>
          </p:cNvPicPr>
          <p:nvPr/>
        </p:nvPicPr>
        <p:blipFill>
          <a:blip r:embed="rId3"/>
          <a:srcRect b="22229"/>
          <a:stretch>
            <a:fillRect/>
          </a:stretch>
        </p:blipFill>
        <p:spPr>
          <a:xfrm>
            <a:off x="533400" y="1447800"/>
            <a:ext cx="411723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762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AML/SAML Segment length</a:t>
            </a:r>
          </a:p>
        </p:txBody>
      </p:sp>
      <p:pic>
        <p:nvPicPr>
          <p:cNvPr id="7" name="Picture 6" descr="SegmentSize.png"/>
          <p:cNvPicPr>
            <a:picLocks noChangeAspect="1"/>
          </p:cNvPicPr>
          <p:nvPr/>
        </p:nvPicPr>
        <p:blipFill>
          <a:blip r:embed="rId4"/>
          <a:srcRect l="2935" t="10046" r="18162"/>
          <a:stretch>
            <a:fillRect/>
          </a:stretch>
        </p:blipFill>
        <p:spPr>
          <a:xfrm>
            <a:off x="4648200" y="1578864"/>
            <a:ext cx="4343400" cy="36027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838200"/>
            <a:ext cx="303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AML </a:t>
            </a:r>
            <a:r>
              <a:rPr lang="en-US" dirty="0" err="1" smtClean="0"/>
              <a:t>vs</a:t>
            </a:r>
            <a:r>
              <a:rPr lang="en-US" dirty="0" smtClean="0"/>
              <a:t> SAML Depth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5562600"/>
            <a:ext cx="190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~ 6 km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t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3429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0960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upflow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99052" y="609600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downflow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1257300" y="1638300"/>
            <a:ext cx="685800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3162300" y="1713706"/>
            <a:ext cx="685800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0" y="6172200"/>
            <a:ext cx="288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Fontaine et al,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828800"/>
            <a:ext cx="411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Models predicts differential cooling between recharge and discharge zones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Could generate topography on AML roof 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Spatial scale controlled by length scale of hydrothermal cells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36576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Melt   reservoir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2743200" y="3581400"/>
            <a:ext cx="381000" cy="30480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4572000"/>
            <a:ext cx="876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No correlation between melt lens depths and high T venting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SAML depths do not </a:t>
            </a:r>
            <a:r>
              <a:rPr lang="en-US" dirty="0" err="1" smtClean="0"/>
              <a:t>covary</a:t>
            </a:r>
            <a:r>
              <a:rPr lang="en-US" dirty="0" smtClean="0"/>
              <a:t> with AML depth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endParaRPr lang="en-US" dirty="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299065" y="1978830"/>
            <a:ext cx="222270" cy="237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59330" y="1978830"/>
            <a:ext cx="222270" cy="237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79865" y="1978830"/>
            <a:ext cx="111135" cy="237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46865" y="1978830"/>
            <a:ext cx="111135" cy="237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05200" y="1978830"/>
            <a:ext cx="111135" cy="237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1600200"/>
            <a:ext cx="231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InterRidge</a:t>
            </a:r>
            <a:r>
              <a:rPr lang="en-US" sz="1800" dirty="0" smtClean="0"/>
              <a:t> DB  vents</a:t>
            </a:r>
            <a:endParaRPr lang="en-US" sz="1800" dirty="0"/>
          </a:p>
        </p:txBody>
      </p:sp>
      <p:pic>
        <p:nvPicPr>
          <p:cNvPr id="14" name="Picture 13" descr="Figure11ForWHOITalk-s2.png"/>
          <p:cNvPicPr>
            <a:picLocks noChangeAspect="1"/>
          </p:cNvPicPr>
          <p:nvPr/>
        </p:nvPicPr>
        <p:blipFill>
          <a:blip r:embed="rId3"/>
          <a:srcRect l="35922" t="65019" r="28882" b="15446"/>
          <a:stretch>
            <a:fillRect/>
          </a:stretch>
        </p:blipFill>
        <p:spPr>
          <a:xfrm>
            <a:off x="838200" y="2133600"/>
            <a:ext cx="76200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39624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Segmented sub-crustal melt distribution </a:t>
            </a:r>
          </a:p>
        </p:txBody>
      </p:sp>
      <p:pic>
        <p:nvPicPr>
          <p:cNvPr id="11" name="Picture 10" descr="test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183982"/>
            <a:ext cx="2971800" cy="35216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49530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SAML analogous to compaction waves in viscous mush?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Rabinowicz</a:t>
            </a:r>
            <a:r>
              <a:rPr lang="en-US" sz="1800" dirty="0" smtClean="0"/>
              <a:t> et al., 2001</a:t>
            </a:r>
            <a:endParaRPr lang="en-US" sz="1800" dirty="0"/>
          </a:p>
        </p:txBody>
      </p:sp>
      <p:pic>
        <p:nvPicPr>
          <p:cNvPr id="9" name="Picture 8" descr="Figure_11_4Talk_NEW.png"/>
          <p:cNvPicPr>
            <a:picLocks noChangeAspect="1"/>
          </p:cNvPicPr>
          <p:nvPr/>
        </p:nvPicPr>
        <p:blipFill>
          <a:blip r:embed="rId4"/>
          <a:srcRect l="4441" t="53333" r="4526"/>
          <a:stretch>
            <a:fillRect/>
          </a:stretch>
        </p:blipFill>
        <p:spPr>
          <a:xfrm>
            <a:off x="685800" y="0"/>
            <a:ext cx="7551054" cy="38676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3124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Toomey et al., 2007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Dun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5624513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381000" y="4876800"/>
            <a:ext cx="1943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Dunn et al., 2000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6096000" y="609600"/>
            <a:ext cx="2895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Crustal magma chambers at</a:t>
            </a:r>
            <a:r>
              <a:rPr lang="en-US" sz="3200" dirty="0" smtClean="0">
                <a:solidFill>
                  <a:srgbClr val="000000"/>
                </a:solidFill>
              </a:rPr>
              <a:t> fast spreading </a:t>
            </a:r>
            <a:r>
              <a:rPr lang="en-US" sz="3200" dirty="0">
                <a:solidFill>
                  <a:srgbClr val="000000"/>
                </a:solidFill>
              </a:rPr>
              <a:t>EPR</a:t>
            </a:r>
          </a:p>
        </p:txBody>
      </p:sp>
      <p:pic>
        <p:nvPicPr>
          <p:cNvPr id="21509" name="Picture 3" descr="stackV3DDES5F_Inline1822_stack_vs_migtxVCDPES5F_1.gif"/>
          <p:cNvPicPr>
            <a:picLocks noChangeAspect="1"/>
          </p:cNvPicPr>
          <p:nvPr/>
        </p:nvPicPr>
        <p:blipFill>
          <a:blip r:embed="rId3"/>
          <a:srcRect l="50833" b="19382"/>
          <a:stretch>
            <a:fillRect/>
          </a:stretch>
        </p:blipFill>
        <p:spPr bwMode="auto">
          <a:xfrm>
            <a:off x="4953000" y="3441700"/>
            <a:ext cx="4038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14"/>
          <p:cNvSpPr txBox="1">
            <a:spLocks noChangeArrowheads="1"/>
          </p:cNvSpPr>
          <p:nvPr/>
        </p:nvSpPr>
        <p:spPr bwMode="auto">
          <a:xfrm>
            <a:off x="5334000" y="5657850"/>
            <a:ext cx="185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4C2"/>
                </a:solidFill>
              </a:rPr>
              <a:t>AML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620000" y="6315075"/>
            <a:ext cx="542925" cy="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2" name="TextBox 15"/>
          <p:cNvSpPr txBox="1">
            <a:spLocks noChangeArrowheads="1"/>
          </p:cNvSpPr>
          <p:nvPr/>
        </p:nvSpPr>
        <p:spPr bwMode="auto">
          <a:xfrm>
            <a:off x="7467600" y="6375400"/>
            <a:ext cx="137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 km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10800000" flipV="1">
            <a:off x="6324600" y="5791200"/>
            <a:ext cx="304800" cy="22860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4" name="Text Box 15"/>
          <p:cNvSpPr txBox="1">
            <a:spLocks noChangeArrowheads="1"/>
          </p:cNvSpPr>
          <p:nvPr/>
        </p:nvSpPr>
        <p:spPr bwMode="auto">
          <a:xfrm>
            <a:off x="7086600" y="3881438"/>
            <a:ext cx="1554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4C2"/>
                </a:solidFill>
              </a:rPr>
              <a:t>Seafloor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76600" y="2286000"/>
            <a:ext cx="3429000" cy="327660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762000" y="5638800"/>
            <a:ext cx="3652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Axial Magma Lens (AML)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Temporal variability in MOR </a:t>
            </a:r>
            <a:r>
              <a:rPr lang="en-US" dirty="0" err="1" smtClean="0"/>
              <a:t>magmatism</a:t>
            </a:r>
            <a:r>
              <a:rPr lang="en-US" dirty="0" smtClean="0"/>
              <a:t> linked to glacial cycles?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Sci2.png"/>
          <p:cNvPicPr>
            <a:picLocks noChangeAspect="1"/>
          </p:cNvPicPr>
          <p:nvPr/>
        </p:nvPicPr>
        <p:blipFill>
          <a:blip r:embed="rId2"/>
          <a:srcRect r="-24774" b="-8665"/>
          <a:stretch>
            <a:fillRect/>
          </a:stretch>
        </p:blipFill>
        <p:spPr>
          <a:xfrm>
            <a:off x="0" y="1143000"/>
            <a:ext cx="6649080" cy="2819400"/>
          </a:xfrm>
          <a:prstGeom prst="rect">
            <a:avLst/>
          </a:prstGeom>
        </p:spPr>
      </p:pic>
      <p:pic>
        <p:nvPicPr>
          <p:cNvPr id="9" name="Content Placeholder 8" descr="sci4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490" r="-2490"/>
          <a:stretch>
            <a:fillRect/>
          </a:stretch>
        </p:blipFill>
        <p:spPr>
          <a:xfrm>
            <a:off x="3581400" y="1676400"/>
            <a:ext cx="5334000" cy="2933496"/>
          </a:xfrm>
        </p:spPr>
      </p:pic>
      <p:pic>
        <p:nvPicPr>
          <p:cNvPr id="8" name="Content Placeholder 3" descr="sci3.png"/>
          <p:cNvPicPr>
            <a:picLocks noChangeAspect="1"/>
          </p:cNvPicPr>
          <p:nvPr/>
        </p:nvPicPr>
        <p:blipFill>
          <a:blip r:embed="rId4"/>
          <a:srcRect t="12204" b="-12558"/>
          <a:stretch>
            <a:fillRect/>
          </a:stretch>
        </p:blipFill>
        <p:spPr>
          <a:xfrm>
            <a:off x="0" y="4495800"/>
            <a:ext cx="7248089" cy="1447800"/>
          </a:xfrm>
          <a:prstGeom prst="rect">
            <a:avLst/>
          </a:prstGeom>
        </p:spPr>
      </p:pic>
      <p:pic>
        <p:nvPicPr>
          <p:cNvPr id="10" name="Picture 9" descr="Sci1.png"/>
          <p:cNvPicPr>
            <a:picLocks noChangeAspect="1"/>
          </p:cNvPicPr>
          <p:nvPr/>
        </p:nvPicPr>
        <p:blipFill>
          <a:blip r:embed="rId5"/>
          <a:srcRect t="45873"/>
          <a:stretch>
            <a:fillRect/>
          </a:stretch>
        </p:blipFill>
        <p:spPr>
          <a:xfrm>
            <a:off x="3533775" y="5029200"/>
            <a:ext cx="5593069" cy="1654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ive.jpg"/>
          <p:cNvPicPr>
            <a:picLocks noChangeAspect="1"/>
          </p:cNvPicPr>
          <p:nvPr/>
        </p:nvPicPr>
        <p:blipFill>
          <a:blip r:embed="rId2"/>
          <a:srcRect l="48810" t="5270"/>
          <a:stretch>
            <a:fillRect/>
          </a:stretch>
        </p:blipFill>
        <p:spPr>
          <a:xfrm>
            <a:off x="4495800" y="3226533"/>
            <a:ext cx="4343400" cy="3631467"/>
          </a:xfrm>
          <a:prstGeom prst="rect">
            <a:avLst/>
          </a:prstGeom>
        </p:spPr>
      </p:pic>
      <p:pic>
        <p:nvPicPr>
          <p:cNvPr id="3" name="Picture 2" descr="Crowl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9" y="152400"/>
            <a:ext cx="5359291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6858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Crowley et al., 2015</a:t>
            </a:r>
            <a:r>
              <a:rPr lang="en-US" dirty="0" smtClean="0"/>
              <a:t>: Variations in </a:t>
            </a:r>
            <a:r>
              <a:rPr lang="en-US" dirty="0" err="1" smtClean="0"/>
              <a:t>sealevel</a:t>
            </a:r>
            <a:r>
              <a:rPr lang="en-US" dirty="0" smtClean="0"/>
              <a:t> give rise to temporal variations in mantle melting that contribute to abyssal hill topography?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40386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Olive et al., 2015</a:t>
            </a:r>
            <a:r>
              <a:rPr lang="en-US" dirty="0" smtClean="0"/>
              <a:t>: Abyssal hill topography governed by faulting linked to axial thermal structure?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0" y="4038600"/>
            <a:ext cx="838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ive.jpg"/>
          <p:cNvPicPr>
            <a:picLocks noChangeAspect="1"/>
          </p:cNvPicPr>
          <p:nvPr/>
        </p:nvPicPr>
        <p:blipFill>
          <a:blip r:embed="rId2"/>
          <a:srcRect l="6028" t="9217" r="52011"/>
          <a:stretch>
            <a:fillRect/>
          </a:stretch>
        </p:blipFill>
        <p:spPr>
          <a:xfrm>
            <a:off x="4800600" y="1219200"/>
            <a:ext cx="3975652" cy="381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0" y="4038600"/>
            <a:ext cx="838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53200" y="1676400"/>
            <a:ext cx="12192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Glacial Loading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600" y="5253335"/>
            <a:ext cx="2472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Goff, 1991; 2015</a:t>
            </a:r>
            <a:endParaRPr lang="en-US" dirty="0"/>
          </a:p>
        </p:txBody>
      </p:sp>
      <p:pic>
        <p:nvPicPr>
          <p:cNvPr id="12" name="Picture 11" descr="test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62000"/>
            <a:ext cx="4038600" cy="421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400" y="5257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Olive et al, 2015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599" y="742890"/>
            <a:ext cx="1867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Fault Model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394325" y="1066800"/>
            <a:ext cx="396875" cy="38928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543800" y="1981200"/>
            <a:ext cx="473075" cy="23688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idFigure8_updated.jpg"/>
          <p:cNvPicPr>
            <a:picLocks noChangeAspect="1"/>
          </p:cNvPicPr>
          <p:nvPr/>
        </p:nvPicPr>
        <p:blipFill>
          <a:blip r:embed="rId2"/>
          <a:srcRect l="50000" t="48889"/>
          <a:stretch>
            <a:fillRect/>
          </a:stretch>
        </p:blipFill>
        <p:spPr>
          <a:xfrm>
            <a:off x="2971800" y="1687841"/>
            <a:ext cx="3865554" cy="4712959"/>
          </a:xfrm>
          <a:prstGeom prst="rect">
            <a:avLst/>
          </a:prstGeom>
        </p:spPr>
      </p:pic>
      <p:pic>
        <p:nvPicPr>
          <p:cNvPr id="3" name="Picture 2" descr="test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7501" y="2060142"/>
            <a:ext cx="3277772" cy="2685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1950309"/>
            <a:ext cx="728394" cy="77046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381000"/>
            <a:ext cx="721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spatial data density and 3D migration provides </a:t>
            </a:r>
          </a:p>
          <a:p>
            <a:r>
              <a:rPr lang="en-US" dirty="0" smtClean="0"/>
              <a:t>near complete imaging of </a:t>
            </a:r>
            <a:r>
              <a:rPr lang="en-US" dirty="0" err="1" smtClean="0"/>
              <a:t>Moho</a:t>
            </a:r>
            <a:r>
              <a:rPr lang="en-US" dirty="0" smtClean="0"/>
              <a:t> for crust to ~300 ka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66800" y="1916441"/>
            <a:ext cx="2057400" cy="76200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685800" y="3135641"/>
            <a:ext cx="2895600" cy="2133600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504064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Barth and Mutter, 1996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412624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Oghaei</a:t>
            </a:r>
            <a:r>
              <a:rPr lang="en-US" sz="1800" dirty="0" smtClean="0"/>
              <a:t> et al., 2014, 2015</a:t>
            </a:r>
            <a:endParaRPr lang="en-US" sz="1800" dirty="0"/>
          </a:p>
        </p:txBody>
      </p:sp>
      <p:pic>
        <p:nvPicPr>
          <p:cNvPr id="13" name="Picture 12" descr="tes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840241"/>
            <a:ext cx="1743935" cy="2362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00400" y="1367135"/>
            <a:ext cx="2528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Crustal thickness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i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672"/>
            <a:ext cx="9144000" cy="4788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762000"/>
            <a:ext cx="1828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579120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Boulahanis</a:t>
            </a:r>
            <a:r>
              <a:rPr lang="en-US" dirty="0" smtClean="0"/>
              <a:t> et al. in prep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457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Bathymetry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i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753"/>
            <a:ext cx="9144000" cy="4478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79120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Boulahanis</a:t>
            </a:r>
            <a:r>
              <a:rPr lang="en-US" dirty="0" smtClean="0"/>
              <a:t> et al. in prep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762000"/>
            <a:ext cx="1828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5000" y="381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Crustal Thickness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idgit.png"/>
          <p:cNvPicPr>
            <a:picLocks noChangeAspect="1"/>
          </p:cNvPicPr>
          <p:nvPr/>
        </p:nvPicPr>
        <p:blipFill>
          <a:blip r:embed="rId2"/>
          <a:srcRect l="6554" r="4672"/>
          <a:stretch>
            <a:fillRect/>
          </a:stretch>
        </p:blipFill>
        <p:spPr>
          <a:xfrm>
            <a:off x="3352800" y="228600"/>
            <a:ext cx="5791200" cy="4572000"/>
          </a:xfrm>
          <a:prstGeom prst="rect">
            <a:avLst/>
          </a:prstGeom>
        </p:spPr>
      </p:pic>
      <p:pic>
        <p:nvPicPr>
          <p:cNvPr id="6" name="Picture 5" descr="Bridgit2.png"/>
          <p:cNvPicPr>
            <a:picLocks noChangeAspect="1"/>
          </p:cNvPicPr>
          <p:nvPr/>
        </p:nvPicPr>
        <p:blipFill>
          <a:blip r:embed="rId3"/>
          <a:srcRect l="65000" b="5445"/>
          <a:stretch>
            <a:fillRect/>
          </a:stretch>
        </p:blipFill>
        <p:spPr>
          <a:xfrm>
            <a:off x="228600" y="2286000"/>
            <a:ext cx="3048000" cy="4312313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6705600" y="1447800"/>
            <a:ext cx="381000" cy="3048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43400" y="5105400"/>
            <a:ext cx="4191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Goff analysis does not detect the 100 ka (~ 5 km spacing) topography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71600" y="1752600"/>
            <a:ext cx="5334000" cy="121920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219200" y="381000"/>
            <a:ext cx="9906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ridgit2.png"/>
          <p:cNvPicPr>
            <a:picLocks noChangeAspect="1"/>
          </p:cNvPicPr>
          <p:nvPr/>
        </p:nvPicPr>
        <p:blipFill>
          <a:blip r:embed="rId3"/>
          <a:srcRect r="35000" b="48409"/>
          <a:stretch>
            <a:fillRect/>
          </a:stretch>
        </p:blipFill>
        <p:spPr>
          <a:xfrm>
            <a:off x="0" y="762000"/>
            <a:ext cx="3299797" cy="1371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04800"/>
            <a:ext cx="1066800" cy="8382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533400" y="457200"/>
            <a:ext cx="4724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/>
              <a:t>Eruption Scenario</a:t>
            </a:r>
          </a:p>
        </p:txBody>
      </p:sp>
      <p:sp>
        <p:nvSpPr>
          <p:cNvPr id="5" name="Rectangle 4"/>
          <p:cNvSpPr/>
          <p:nvPr/>
        </p:nvSpPr>
        <p:spPr>
          <a:xfrm>
            <a:off x="5638800" y="228600"/>
            <a:ext cx="3276600" cy="6324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733" name="Rectangle 2"/>
          <p:cNvSpPr>
            <a:spLocks noChangeArrowheads="1"/>
          </p:cNvSpPr>
          <p:nvPr/>
        </p:nvSpPr>
        <p:spPr bwMode="auto">
          <a:xfrm>
            <a:off x="609600" y="1371600"/>
            <a:ext cx="4953000" cy="729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Three magma  lenses fed the eruption. </a:t>
            </a:r>
          </a:p>
          <a:p>
            <a:pPr lvl="1">
              <a:buFont typeface="Wingdings" pitchFamily="-107" charset="2"/>
              <a:buChar char="Ø"/>
            </a:pPr>
            <a:r>
              <a:rPr lang="en-US" sz="2200" i="1" dirty="0"/>
              <a:t>Vertical magma transport during dike intrusion</a:t>
            </a:r>
          </a:p>
          <a:p>
            <a:pPr lvl="1">
              <a:buFont typeface="Wingdings" pitchFamily="-107" charset="2"/>
              <a:buChar char="Ø"/>
            </a:pPr>
            <a:endParaRPr lang="en-US" sz="2200" i="1" dirty="0"/>
          </a:p>
          <a:p>
            <a:pPr lvl="1">
              <a:buFont typeface="Wingdings" pitchFamily="-107" charset="2"/>
              <a:buChar char="Ø"/>
            </a:pPr>
            <a:r>
              <a:rPr lang="en-US" sz="2200" i="1" dirty="0"/>
              <a:t>Diversity in</a:t>
            </a:r>
            <a:r>
              <a:rPr lang="en-US" sz="2200" i="1" dirty="0" smtClean="0"/>
              <a:t> flow </a:t>
            </a:r>
            <a:r>
              <a:rPr lang="en-US" sz="2200" i="1" dirty="0"/>
              <a:t>morphology and chemistry of erupted lavas governed by magma reservoir segmentation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US" sz="2200" dirty="0"/>
              <a:t>Sub-lens under central eruption zone drained during  </a:t>
            </a:r>
            <a:r>
              <a:rPr lang="en-US" sz="2200" dirty="0" smtClean="0"/>
              <a:t>eruption</a:t>
            </a:r>
          </a:p>
          <a:p>
            <a:pPr marL="508000" lvl="1" indent="-50800">
              <a:buFont typeface="Wingdings" charset="2"/>
              <a:buChar char="Ø"/>
              <a:tabLst>
                <a:tab pos="457200" algn="l"/>
              </a:tabLst>
            </a:pPr>
            <a:r>
              <a:rPr lang="en-US" sz="2200" dirty="0" smtClean="0"/>
              <a:t> </a:t>
            </a:r>
            <a:r>
              <a:rPr lang="en-US" sz="2200" i="1" dirty="0" smtClean="0"/>
              <a:t>Consistent with inferences from  geochemical studies of deeper sourced magmas</a:t>
            </a:r>
          </a:p>
          <a:p>
            <a:pPr lvl="1"/>
            <a:endParaRPr lang="en-US" sz="2200" i="1" dirty="0" smtClean="0"/>
          </a:p>
          <a:p>
            <a:endParaRPr lang="en-US" sz="2200" dirty="0" smtClean="0"/>
          </a:p>
          <a:p>
            <a:r>
              <a:rPr lang="en-US" sz="2200" dirty="0"/>
              <a:t> </a:t>
            </a:r>
            <a:endParaRPr lang="en-US" sz="1800" dirty="0"/>
          </a:p>
          <a:p>
            <a:r>
              <a:rPr lang="en-US" sz="1800" dirty="0"/>
              <a:t> </a:t>
            </a:r>
          </a:p>
          <a:p>
            <a:pPr>
              <a:buFont typeface="Times" pitchFamily="-107" charset="0"/>
              <a:buChar char="•"/>
            </a:pPr>
            <a:endParaRPr lang="en-US" sz="2800" dirty="0"/>
          </a:p>
          <a:p>
            <a:endParaRPr lang="en-US" sz="2600" i="1" dirty="0"/>
          </a:p>
        </p:txBody>
      </p:sp>
      <p:pic>
        <p:nvPicPr>
          <p:cNvPr id="6" name="Picture 5" descr="EruptionInter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81000"/>
            <a:ext cx="2860357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Sinton1.png"/>
          <p:cNvPicPr>
            <a:picLocks noChangeAspect="1"/>
          </p:cNvPicPr>
          <p:nvPr/>
        </p:nvPicPr>
        <p:blipFill>
          <a:blip r:embed="rId2"/>
          <a:srcRect l="23343" t="-3516" r="26514" b="51955"/>
          <a:stretch>
            <a:fillRect/>
          </a:stretch>
        </p:blipFill>
        <p:spPr bwMode="auto">
          <a:xfrm>
            <a:off x="5867400" y="304800"/>
            <a:ext cx="28114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381000" y="385763"/>
            <a:ext cx="59436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Architecture</a:t>
            </a:r>
          </a:p>
          <a:p>
            <a:endParaRPr lang="en-US" sz="1800" dirty="0" smtClean="0"/>
          </a:p>
          <a:p>
            <a:r>
              <a:rPr lang="en-US" sz="1800" dirty="0" smtClean="0"/>
              <a:t>Melt sills </a:t>
            </a:r>
            <a:r>
              <a:rPr lang="en-US" sz="1800" dirty="0"/>
              <a:t>beneath AML contribute to upper crust</a:t>
            </a:r>
          </a:p>
          <a:p>
            <a:endParaRPr lang="en-US" sz="1800" dirty="0"/>
          </a:p>
          <a:p>
            <a:r>
              <a:rPr lang="en-US" sz="1800" dirty="0"/>
              <a:t>Mush Zone --- Sill </a:t>
            </a:r>
            <a:r>
              <a:rPr lang="en-US" sz="1800" dirty="0" smtClean="0"/>
              <a:t>Complex</a:t>
            </a:r>
          </a:p>
          <a:p>
            <a:endParaRPr lang="en-US" sz="1800" dirty="0" smtClean="0"/>
          </a:p>
          <a:p>
            <a:r>
              <a:rPr lang="en-US" sz="1800" dirty="0" smtClean="0"/>
              <a:t>~5 km long AML and SAML segments arise from localized melt transport/ injection sites in </a:t>
            </a:r>
            <a:r>
              <a:rPr lang="en-US" sz="1800" dirty="0"/>
              <a:t>lower </a:t>
            </a:r>
            <a:r>
              <a:rPr lang="en-US" sz="1800" dirty="0" smtClean="0"/>
              <a:t>crust </a:t>
            </a:r>
          </a:p>
          <a:p>
            <a:endParaRPr lang="en-US" sz="1800" dirty="0" smtClean="0"/>
          </a:p>
          <a:p>
            <a:endParaRPr lang="en-US" sz="4000" dirty="0" smtClean="0"/>
          </a:p>
          <a:p>
            <a:endParaRPr lang="en-US" dirty="0"/>
          </a:p>
        </p:txBody>
      </p:sp>
      <p:pic>
        <p:nvPicPr>
          <p:cNvPr id="74756" name="Picture 5" descr="Cashma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895600"/>
            <a:ext cx="25908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 descr="EPRSchematic-NewSummary.png"/>
          <p:cNvPicPr>
            <a:picLocks noChangeAspect="1"/>
          </p:cNvPicPr>
          <p:nvPr/>
        </p:nvPicPr>
        <p:blipFill>
          <a:blip r:embed="rId4"/>
          <a:srcRect b="18353"/>
          <a:stretch>
            <a:fillRect/>
          </a:stretch>
        </p:blipFill>
        <p:spPr bwMode="auto">
          <a:xfrm>
            <a:off x="838200" y="3200400"/>
            <a:ext cx="39084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6619875" y="6396038"/>
            <a:ext cx="194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Annen et al 2006</a:t>
            </a:r>
          </a:p>
        </p:txBody>
      </p:sp>
      <p:sp>
        <p:nvSpPr>
          <p:cNvPr id="74759" name="TextBox 7"/>
          <p:cNvSpPr txBox="1">
            <a:spLocks noChangeArrowheads="1"/>
          </p:cNvSpPr>
          <p:nvPr/>
        </p:nvSpPr>
        <p:spPr bwMode="auto">
          <a:xfrm>
            <a:off x="6172200" y="2449513"/>
            <a:ext cx="2713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Sinton and Detrick, 1992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1"/>
          <p:cNvSpPr txBox="1">
            <a:spLocks noChangeArrowheads="1"/>
          </p:cNvSpPr>
          <p:nvPr/>
        </p:nvSpPr>
        <p:spPr bwMode="auto">
          <a:xfrm>
            <a:off x="1143000" y="457200"/>
            <a:ext cx="6172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Lens segmetnation provides framework for </a:t>
            </a:r>
          </a:p>
          <a:p>
            <a:r>
              <a:rPr lang="en-US"/>
              <a:t>Understanding spatial variations in eruption </a:t>
            </a:r>
          </a:p>
        </p:txBody>
      </p:sp>
      <p:pic>
        <p:nvPicPr>
          <p:cNvPr id="75779" name="Picture 2" descr="amc_bathy.tif"/>
          <p:cNvPicPr>
            <a:picLocks noChangeAspect="1"/>
          </p:cNvPicPr>
          <p:nvPr/>
        </p:nvPicPr>
        <p:blipFill>
          <a:blip r:embed="rId2"/>
          <a:srcRect t="22134" b="28854"/>
          <a:stretch>
            <a:fillRect/>
          </a:stretch>
        </p:blipFill>
        <p:spPr bwMode="auto">
          <a:xfrm rot="10800000">
            <a:off x="0" y="2133600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 descr="amc.tif"/>
          <p:cNvPicPr>
            <a:picLocks noChangeAspect="1"/>
          </p:cNvPicPr>
          <p:nvPr/>
        </p:nvPicPr>
        <p:blipFill>
          <a:blip r:embed="rId3"/>
          <a:srcRect t="32610" b="32608"/>
          <a:stretch>
            <a:fillRect/>
          </a:stretch>
        </p:blipFill>
        <p:spPr bwMode="auto">
          <a:xfrm rot="10800000">
            <a:off x="0" y="3810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4" descr="bathy.tif"/>
          <p:cNvPicPr>
            <a:picLocks noChangeAspect="1"/>
          </p:cNvPicPr>
          <p:nvPr/>
        </p:nvPicPr>
        <p:blipFill>
          <a:blip r:embed="rId4"/>
          <a:srcRect t="17787" b="18971"/>
          <a:stretch>
            <a:fillRect/>
          </a:stretch>
        </p:blipFill>
        <p:spPr bwMode="auto">
          <a:xfrm rot="10800000">
            <a:off x="0" y="42672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karson-fig1.jpg"/>
          <p:cNvPicPr>
            <a:picLocks noChangeAspect="1"/>
          </p:cNvPicPr>
          <p:nvPr/>
        </p:nvPicPr>
        <p:blipFill>
          <a:blip r:embed="rId2"/>
          <a:srcRect l="5270" t="4655" r="5138"/>
          <a:stretch>
            <a:fillRect/>
          </a:stretch>
        </p:blipFill>
        <p:spPr bwMode="auto">
          <a:xfrm>
            <a:off x="228600" y="1981200"/>
            <a:ext cx="7240588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5" descr="LearnMore1.jpg"/>
          <p:cNvPicPr>
            <a:picLocks noChangeAspect="1"/>
          </p:cNvPicPr>
          <p:nvPr/>
        </p:nvPicPr>
        <p:blipFill>
          <a:blip r:embed="rId3"/>
          <a:srcRect r="33565" b="27399"/>
          <a:stretch>
            <a:fillRect/>
          </a:stretch>
        </p:blipFill>
        <p:spPr bwMode="auto">
          <a:xfrm>
            <a:off x="7010400" y="0"/>
            <a:ext cx="213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4724400" y="6324600"/>
            <a:ext cx="276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Karson</a:t>
            </a:r>
            <a:r>
              <a:rPr lang="en-US" dirty="0">
                <a:solidFill>
                  <a:srgbClr val="000000"/>
                </a:solidFill>
              </a:rPr>
              <a:t> et al., 2002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228600" y="457200"/>
            <a:ext cx="5943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Formation of the Upper </a:t>
            </a:r>
            <a:r>
              <a:rPr lang="en-US" sz="3200" dirty="0" smtClean="0">
                <a:solidFill>
                  <a:srgbClr val="000000"/>
                </a:solidFill>
              </a:rPr>
              <a:t>Crust: Seismic Studies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Formation of the lower crust</a:t>
            </a:r>
          </a:p>
        </p:txBody>
      </p:sp>
      <p:pic>
        <p:nvPicPr>
          <p:cNvPr id="23555" name="Content Placeholder 4" descr="Gabbroglacier.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14" r="-10359" b="57909"/>
          <a:stretch>
            <a:fillRect/>
          </a:stretch>
        </p:blipFill>
        <p:spPr>
          <a:xfrm>
            <a:off x="334963" y="2286000"/>
            <a:ext cx="4389437" cy="2438400"/>
          </a:xfrm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914400" y="1595438"/>
            <a:ext cx="2203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Gabbro</a:t>
            </a:r>
            <a:r>
              <a:rPr lang="en-US" dirty="0">
                <a:solidFill>
                  <a:srgbClr val="000000"/>
                </a:solidFill>
              </a:rPr>
              <a:t> glacier</a:t>
            </a:r>
          </a:p>
        </p:txBody>
      </p:sp>
      <p:pic>
        <p:nvPicPr>
          <p:cNvPr id="23557" name="Content Placeholder 4" descr="Gabbroglacier.large.jpg"/>
          <p:cNvPicPr>
            <a:picLocks noChangeAspect="1"/>
          </p:cNvPicPr>
          <p:nvPr/>
        </p:nvPicPr>
        <p:blipFill>
          <a:blip r:embed="rId2"/>
          <a:srcRect l="-5328" t="42090" r="-85806"/>
          <a:stretch>
            <a:fillRect/>
          </a:stretch>
        </p:blipFill>
        <p:spPr bwMode="auto">
          <a:xfrm>
            <a:off x="4727575" y="2286000"/>
            <a:ext cx="63976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2133600" y="4876800"/>
            <a:ext cx="2362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Phipps Morgan and Chen 1993; </a:t>
            </a:r>
            <a:r>
              <a:rPr lang="en-US" sz="1800" dirty="0" err="1">
                <a:solidFill>
                  <a:srgbClr val="000000"/>
                </a:solidFill>
              </a:rPr>
              <a:t>Henstock</a:t>
            </a:r>
            <a:r>
              <a:rPr lang="en-US" sz="1800" dirty="0">
                <a:solidFill>
                  <a:srgbClr val="000000"/>
                </a:solidFill>
              </a:rPr>
              <a:t> et al., 1993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6096000" y="51816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Kelemen</a:t>
            </a:r>
            <a:r>
              <a:rPr lang="en-US" sz="1800" dirty="0">
                <a:solidFill>
                  <a:srgbClr val="000000"/>
                </a:solidFill>
              </a:rPr>
              <a:t> et al., 1995</a:t>
            </a:r>
          </a:p>
        </p:txBody>
      </p:sp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4953000" y="6015038"/>
            <a:ext cx="441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Ophiolite</a:t>
            </a:r>
            <a:r>
              <a:rPr lang="en-US" dirty="0">
                <a:solidFill>
                  <a:srgbClr val="000000"/>
                </a:solidFill>
              </a:rPr>
              <a:t> Observations</a:t>
            </a:r>
          </a:p>
        </p:txBody>
      </p:sp>
      <p:sp>
        <p:nvSpPr>
          <p:cNvPr id="23561" name="TextBox 10"/>
          <p:cNvSpPr txBox="1">
            <a:spLocks noChangeArrowheads="1"/>
          </p:cNvSpPr>
          <p:nvPr/>
        </p:nvSpPr>
        <p:spPr bwMode="auto">
          <a:xfrm>
            <a:off x="5416550" y="1595438"/>
            <a:ext cx="193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Sheeted sills</a:t>
            </a:r>
          </a:p>
        </p:txBody>
      </p:sp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609600" y="6015038"/>
            <a:ext cx="441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Seismic Observations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MOR magmatic system from seismic structure</a:t>
            </a:r>
          </a:p>
        </p:txBody>
      </p:sp>
      <p:pic>
        <p:nvPicPr>
          <p:cNvPr id="25603" name="Picture 1" descr="Sinton1.png"/>
          <p:cNvPicPr>
            <a:picLocks noChangeAspect="1"/>
          </p:cNvPicPr>
          <p:nvPr/>
        </p:nvPicPr>
        <p:blipFill>
          <a:blip r:embed="rId2"/>
          <a:srcRect l="24063" t="4688" r="27522" b="51172"/>
          <a:stretch>
            <a:fillRect/>
          </a:stretch>
        </p:blipFill>
        <p:spPr bwMode="auto">
          <a:xfrm>
            <a:off x="228600" y="2235200"/>
            <a:ext cx="4833938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Content Placeholder 2"/>
          <p:cNvSpPr>
            <a:spLocks noGrp="1"/>
          </p:cNvSpPr>
          <p:nvPr>
            <p:ph idx="1"/>
          </p:nvPr>
        </p:nvSpPr>
        <p:spPr>
          <a:xfrm>
            <a:off x="4800600" y="1676400"/>
            <a:ext cx="3962400" cy="5181600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AML elongate melt body in upper crust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 Upper crust  formed from the AML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Melt below the AML distributed  in a crystal mush zone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Mantle melt reservoir at base of crust </a:t>
            </a:r>
          </a:p>
          <a:p>
            <a:r>
              <a:rPr lang="en-US" sz="2400" dirty="0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Magmatic system quasi-steady state at fast spreading MOR</a:t>
            </a:r>
          </a:p>
          <a:p>
            <a:endParaRPr lang="en-US" sz="2400" dirty="0" smtClean="0">
              <a:solidFill>
                <a:srgbClr val="000000"/>
              </a:solidFill>
              <a:ea typeface="ＭＳ Ｐゴシック" pitchFamily="-107" charset="-128"/>
              <a:cs typeface="ＭＳ Ｐゴシック" pitchFamily="-107" charset="-128"/>
            </a:endParaRPr>
          </a:p>
          <a:p>
            <a:endParaRPr lang="en-US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685800" y="5634038"/>
            <a:ext cx="3554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Sinton and </a:t>
            </a:r>
            <a:r>
              <a:rPr lang="en-US" dirty="0" err="1">
                <a:solidFill>
                  <a:srgbClr val="000000"/>
                </a:solidFill>
              </a:rPr>
              <a:t>Detrick</a:t>
            </a:r>
            <a:r>
              <a:rPr lang="en-US" dirty="0">
                <a:solidFill>
                  <a:srgbClr val="000000"/>
                </a:solidFill>
              </a:rPr>
              <a:t>, 1992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1295400" y="1752600"/>
            <a:ext cx="2271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Fast Spreading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2003-10-11103Acover3"/>
          <p:cNvPicPr>
            <a:picLocks noChangeAspect="1" noChangeArrowheads="1"/>
          </p:cNvPicPr>
          <p:nvPr/>
        </p:nvPicPr>
        <p:blipFill>
          <a:blip r:embed="rId3"/>
          <a:srcRect b="25275"/>
          <a:stretch>
            <a:fillRect/>
          </a:stretch>
        </p:blipFill>
        <p:spPr bwMode="auto">
          <a:xfrm>
            <a:off x="0" y="1662113"/>
            <a:ext cx="5562600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1447800" y="4557713"/>
            <a:ext cx="152400" cy="968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 flipV="1">
            <a:off x="1447800" y="0"/>
            <a:ext cx="3378200" cy="4633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1447800" y="4633913"/>
            <a:ext cx="3429000" cy="47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0" name="Picture 12" descr="EruptionareaNoVentsNoC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6963" y="0"/>
            <a:ext cx="4237037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Line 13"/>
          <p:cNvSpPr>
            <a:spLocks noChangeShapeType="1"/>
          </p:cNvSpPr>
          <p:nvPr/>
        </p:nvSpPr>
        <p:spPr bwMode="auto">
          <a:xfrm flipV="1">
            <a:off x="6019800" y="3124200"/>
            <a:ext cx="1020763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Line 19"/>
          <p:cNvSpPr>
            <a:spLocks noChangeShapeType="1"/>
          </p:cNvSpPr>
          <p:nvPr/>
        </p:nvSpPr>
        <p:spPr bwMode="auto">
          <a:xfrm flipH="1">
            <a:off x="7192963" y="1668463"/>
            <a:ext cx="884237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Line 21"/>
          <p:cNvSpPr>
            <a:spLocks noChangeShapeType="1"/>
          </p:cNvSpPr>
          <p:nvPr/>
        </p:nvSpPr>
        <p:spPr bwMode="auto">
          <a:xfrm>
            <a:off x="7040563" y="1897063"/>
            <a:ext cx="381000" cy="22177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Text Box 22"/>
          <p:cNvSpPr txBox="1">
            <a:spLocks noChangeArrowheads="1"/>
          </p:cNvSpPr>
          <p:nvPr/>
        </p:nvSpPr>
        <p:spPr bwMode="auto">
          <a:xfrm>
            <a:off x="5241925" y="4038600"/>
            <a:ext cx="1482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2005/06</a:t>
            </a:r>
          </a:p>
        </p:txBody>
      </p:sp>
      <p:sp>
        <p:nvSpPr>
          <p:cNvPr id="26635" name="Text Box 23"/>
          <p:cNvSpPr txBox="1">
            <a:spLocks noChangeArrowheads="1"/>
          </p:cNvSpPr>
          <p:nvPr/>
        </p:nvSpPr>
        <p:spPr bwMode="auto">
          <a:xfrm>
            <a:off x="7696200" y="1287463"/>
            <a:ext cx="984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1991</a:t>
            </a:r>
          </a:p>
        </p:txBody>
      </p:sp>
      <p:sp>
        <p:nvSpPr>
          <p:cNvPr id="26636" name="Text Box 13"/>
          <p:cNvSpPr txBox="1">
            <a:spLocks noChangeArrowheads="1"/>
          </p:cNvSpPr>
          <p:nvPr/>
        </p:nvSpPr>
        <p:spPr bwMode="auto">
          <a:xfrm>
            <a:off x="609600" y="355600"/>
            <a:ext cx="3657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rgbClr val="000000"/>
                </a:solidFill>
              </a:rPr>
              <a:t>East Pacific Rise 9°50’N – R2K site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637" name="TextBox 14"/>
          <p:cNvSpPr txBox="1">
            <a:spLocks noChangeArrowheads="1"/>
          </p:cNvSpPr>
          <p:nvPr/>
        </p:nvSpPr>
        <p:spPr bwMode="auto">
          <a:xfrm>
            <a:off x="5791200" y="5341938"/>
            <a:ext cx="3048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  of 12 detected MOR eruptions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468313" y="6335713"/>
            <a:ext cx="2046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Soule et al., 2007 </a:t>
            </a:r>
          </a:p>
        </p:txBody>
      </p:sp>
      <p:pic>
        <p:nvPicPr>
          <p:cNvPr id="28675" name="Picture 12" descr="Soule07.jpg"/>
          <p:cNvPicPr>
            <a:picLocks noChangeAspect="1"/>
          </p:cNvPicPr>
          <p:nvPr/>
        </p:nvPicPr>
        <p:blipFill>
          <a:blip r:embed="rId3"/>
          <a:srcRect l="46561" t="-5247" r="-3387"/>
          <a:stretch>
            <a:fillRect/>
          </a:stretch>
        </p:blipFill>
        <p:spPr bwMode="auto">
          <a:xfrm>
            <a:off x="514350" y="762000"/>
            <a:ext cx="1906588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6019800" y="6488113"/>
            <a:ext cx="297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Goss et al., 2010</a:t>
            </a:r>
          </a:p>
        </p:txBody>
      </p:sp>
      <p:pic>
        <p:nvPicPr>
          <p:cNvPr id="28679" name="Picture 9" descr="gos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0513" y="1042988"/>
            <a:ext cx="286067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304800" y="533400"/>
            <a:ext cx="2100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Flow Mapping</a:t>
            </a: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5715000" y="528638"/>
            <a:ext cx="2322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Lava Chemistry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124200" y="6412468"/>
            <a:ext cx="2019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Fundis</a:t>
            </a:r>
            <a:r>
              <a:rPr lang="en-US" sz="1800" dirty="0" smtClean="0"/>
              <a:t> </a:t>
            </a:r>
            <a:r>
              <a:rPr lang="en-US" sz="1800" dirty="0"/>
              <a:t>et al</a:t>
            </a:r>
            <a:r>
              <a:rPr lang="en-US" sz="1800" dirty="0" smtClean="0"/>
              <a:t>. 2010</a:t>
            </a:r>
            <a:endParaRPr lang="en-US" sz="1800" dirty="0"/>
          </a:p>
        </p:txBody>
      </p:sp>
      <p:pic>
        <p:nvPicPr>
          <p:cNvPr id="12" name="Picture 11" descr="test5.png"/>
          <p:cNvPicPr>
            <a:picLocks noChangeAspect="1"/>
          </p:cNvPicPr>
          <p:nvPr/>
        </p:nvPicPr>
        <p:blipFill>
          <a:blip r:embed="rId5"/>
          <a:srcRect t="4063"/>
          <a:stretch>
            <a:fillRect/>
          </a:stretch>
        </p:blipFill>
        <p:spPr>
          <a:xfrm>
            <a:off x="2743200" y="1160856"/>
            <a:ext cx="1467893" cy="4630344"/>
          </a:xfrm>
          <a:prstGeom prst="rect">
            <a:avLst/>
          </a:prstGeom>
        </p:spPr>
      </p:pic>
      <p:pic>
        <p:nvPicPr>
          <p:cNvPr id="13" name="Picture 12" descr="test6.png"/>
          <p:cNvPicPr>
            <a:picLocks noChangeAspect="1"/>
          </p:cNvPicPr>
          <p:nvPr/>
        </p:nvPicPr>
        <p:blipFill>
          <a:blip r:embed="rId6"/>
          <a:srcRect t="4054"/>
          <a:stretch>
            <a:fillRect/>
          </a:stretch>
        </p:blipFill>
        <p:spPr>
          <a:xfrm>
            <a:off x="3750333" y="1171699"/>
            <a:ext cx="1597068" cy="46195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5600" y="1066800"/>
            <a:ext cx="2438400" cy="5105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819400" y="452735"/>
            <a:ext cx="2528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Flow</a:t>
            </a:r>
            <a:r>
              <a:rPr lang="en-US" dirty="0" smtClean="0">
                <a:solidFill>
                  <a:srgbClr val="000000"/>
                </a:solidFill>
              </a:rPr>
              <a:t> Morphology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FFFAC3"/>
      </a:dk2>
      <a:lt2>
        <a:srgbClr val="D5EDF4"/>
      </a:lt2>
      <a:accent1>
        <a:srgbClr val="2C7C9F"/>
      </a:accent1>
      <a:accent2>
        <a:srgbClr val="244A58"/>
      </a:accent2>
      <a:accent3>
        <a:srgbClr val="FFFFFF"/>
      </a:accent3>
      <a:accent4>
        <a:srgbClr val="DAD0A5"/>
      </a:accent4>
      <a:accent5>
        <a:srgbClr val="ACBFCD"/>
      </a:accent5>
      <a:accent6>
        <a:srgbClr val="20424F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carbotte:Applications:Microsoft Office 2004:Templates:Presentations:Designs:Blank Presentation</Template>
  <TotalTime>94491</TotalTime>
  <Words>1144</Words>
  <Application>Microsoft Office PowerPoint</Application>
  <PresentationFormat>On-screen Show (4:3)</PresentationFormat>
  <Paragraphs>258</Paragraphs>
  <Slides>49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Formation of the lower crust</vt:lpstr>
      <vt:lpstr>MOR magmatic system from seismic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Temporal variability in MOR magmatism linked to glacial cycles?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LDEO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Carbotte</dc:creator>
  <cp:lastModifiedBy>Daly</cp:lastModifiedBy>
  <cp:revision>718</cp:revision>
  <cp:lastPrinted>2017-03-03T14:54:34Z</cp:lastPrinted>
  <dcterms:created xsi:type="dcterms:W3CDTF">2017-03-08T16:26:21Z</dcterms:created>
  <dcterms:modified xsi:type="dcterms:W3CDTF">2017-03-08T19:03:43Z</dcterms:modified>
</cp:coreProperties>
</file>