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82" r:id="rId3"/>
    <p:sldId id="260" r:id="rId4"/>
    <p:sldId id="261" r:id="rId5"/>
    <p:sldId id="265" r:id="rId6"/>
    <p:sldId id="267" r:id="rId7"/>
    <p:sldId id="268" r:id="rId8"/>
    <p:sldId id="269" r:id="rId9"/>
    <p:sldId id="286" r:id="rId10"/>
    <p:sldId id="270" r:id="rId11"/>
    <p:sldId id="284" r:id="rId12"/>
    <p:sldId id="272" r:id="rId13"/>
    <p:sldId id="288" r:id="rId14"/>
    <p:sldId id="274" r:id="rId15"/>
    <p:sldId id="275" r:id="rId16"/>
    <p:sldId id="277" r:id="rId17"/>
    <p:sldId id="278" r:id="rId18"/>
  </p:sldIdLst>
  <p:sldSz cx="9144000" cy="6858000" type="screen4x3"/>
  <p:notesSz cx="6985000" cy="927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47" autoAdjust="0"/>
    <p:restoredTop sz="53996" autoAdjust="0"/>
  </p:normalViewPr>
  <p:slideViewPr>
    <p:cSldViewPr>
      <p:cViewPr>
        <p:scale>
          <a:sx n="70" d="100"/>
          <a:sy n="70" d="100"/>
        </p:scale>
        <p:origin x="-2094" y="35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7639" cy="463867"/>
          </a:xfrm>
          <a:prstGeom prst="rect">
            <a:avLst/>
          </a:prstGeom>
        </p:spPr>
        <p:txBody>
          <a:bodyPr vert="horz" lIns="91428" tIns="45715" rIns="91428" bIns="45715" rtlCol="0"/>
          <a:lstStyle>
            <a:lvl1pPr algn="l">
              <a:defRPr sz="1200"/>
            </a:lvl1pPr>
          </a:lstStyle>
          <a:p>
            <a:endParaRPr lang="en-US"/>
          </a:p>
        </p:txBody>
      </p:sp>
      <p:sp>
        <p:nvSpPr>
          <p:cNvPr id="3" name="Date Placeholder 2"/>
          <p:cNvSpPr>
            <a:spLocks noGrp="1"/>
          </p:cNvSpPr>
          <p:nvPr>
            <p:ph type="dt" sz="quarter" idx="1"/>
          </p:nvPr>
        </p:nvSpPr>
        <p:spPr>
          <a:xfrm>
            <a:off x="3955751" y="0"/>
            <a:ext cx="3027638" cy="463867"/>
          </a:xfrm>
          <a:prstGeom prst="rect">
            <a:avLst/>
          </a:prstGeom>
        </p:spPr>
        <p:txBody>
          <a:bodyPr vert="horz" lIns="91428" tIns="45715" rIns="91428" bIns="45715" rtlCol="0"/>
          <a:lstStyle>
            <a:lvl1pPr algn="r">
              <a:defRPr sz="1200"/>
            </a:lvl1pPr>
          </a:lstStyle>
          <a:p>
            <a:fld id="{65557591-3733-4B9A-B920-9AD3C04E12C0}" type="datetimeFigureOut">
              <a:rPr lang="en-US" smtClean="0"/>
              <a:t>4/15/2014</a:t>
            </a:fld>
            <a:endParaRPr lang="en-US"/>
          </a:p>
        </p:txBody>
      </p:sp>
      <p:sp>
        <p:nvSpPr>
          <p:cNvPr id="4" name="Footer Placeholder 3"/>
          <p:cNvSpPr>
            <a:spLocks noGrp="1"/>
          </p:cNvSpPr>
          <p:nvPr>
            <p:ph type="ftr" sz="quarter" idx="2"/>
          </p:nvPr>
        </p:nvSpPr>
        <p:spPr>
          <a:xfrm>
            <a:off x="1" y="8805551"/>
            <a:ext cx="3027639" cy="463867"/>
          </a:xfrm>
          <a:prstGeom prst="rect">
            <a:avLst/>
          </a:prstGeom>
        </p:spPr>
        <p:txBody>
          <a:bodyPr vert="horz" lIns="91428" tIns="45715" rIns="91428" bIns="45715" rtlCol="0" anchor="b"/>
          <a:lstStyle>
            <a:lvl1pPr algn="l">
              <a:defRPr sz="1200"/>
            </a:lvl1pPr>
          </a:lstStyle>
          <a:p>
            <a:endParaRPr lang="en-US"/>
          </a:p>
        </p:txBody>
      </p:sp>
      <p:sp>
        <p:nvSpPr>
          <p:cNvPr id="5" name="Slide Number Placeholder 4"/>
          <p:cNvSpPr>
            <a:spLocks noGrp="1"/>
          </p:cNvSpPr>
          <p:nvPr>
            <p:ph type="sldNum" sz="quarter" idx="3"/>
          </p:nvPr>
        </p:nvSpPr>
        <p:spPr>
          <a:xfrm>
            <a:off x="3955751" y="8805551"/>
            <a:ext cx="3027638" cy="463867"/>
          </a:xfrm>
          <a:prstGeom prst="rect">
            <a:avLst/>
          </a:prstGeom>
        </p:spPr>
        <p:txBody>
          <a:bodyPr vert="horz" lIns="91428" tIns="45715" rIns="91428" bIns="45715" rtlCol="0" anchor="b"/>
          <a:lstStyle>
            <a:lvl1pPr algn="r">
              <a:defRPr sz="1200"/>
            </a:lvl1pPr>
          </a:lstStyle>
          <a:p>
            <a:fld id="{6C1AED64-6743-4399-A4D4-5ECB459239F9}" type="slidenum">
              <a:rPr lang="en-US" smtClean="0"/>
              <a:t>‹#›</a:t>
            </a:fld>
            <a:endParaRPr lang="en-US"/>
          </a:p>
        </p:txBody>
      </p:sp>
    </p:spTree>
    <p:extLst>
      <p:ext uri="{BB962C8B-B14F-4D97-AF65-F5344CB8AC3E}">
        <p14:creationId xmlns:p14="http://schemas.microsoft.com/office/powerpoint/2010/main" val="36322433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26833" cy="463550"/>
          </a:xfrm>
          <a:prstGeom prst="rect">
            <a:avLst/>
          </a:prstGeom>
        </p:spPr>
        <p:txBody>
          <a:bodyPr vert="horz" lIns="92435" tIns="46217" rIns="92435" bIns="46217" rtlCol="0"/>
          <a:lstStyle>
            <a:lvl1pPr algn="l">
              <a:defRPr sz="1200"/>
            </a:lvl1pPr>
          </a:lstStyle>
          <a:p>
            <a:endParaRPr lang="en-US"/>
          </a:p>
        </p:txBody>
      </p:sp>
      <p:sp>
        <p:nvSpPr>
          <p:cNvPr id="3" name="Date Placeholder 2"/>
          <p:cNvSpPr>
            <a:spLocks noGrp="1"/>
          </p:cNvSpPr>
          <p:nvPr>
            <p:ph type="dt" idx="1"/>
          </p:nvPr>
        </p:nvSpPr>
        <p:spPr>
          <a:xfrm>
            <a:off x="3956552" y="0"/>
            <a:ext cx="3026833" cy="463550"/>
          </a:xfrm>
          <a:prstGeom prst="rect">
            <a:avLst/>
          </a:prstGeom>
        </p:spPr>
        <p:txBody>
          <a:bodyPr vert="horz" lIns="92435" tIns="46217" rIns="92435" bIns="46217" rtlCol="0"/>
          <a:lstStyle>
            <a:lvl1pPr algn="r">
              <a:defRPr sz="1200"/>
            </a:lvl1pPr>
          </a:lstStyle>
          <a:p>
            <a:fld id="{8E37622E-ABA5-4E7F-9B98-D51080FDCC48}" type="datetimeFigureOut">
              <a:rPr lang="en-US" smtClean="0"/>
              <a:t>4/15/2014</a:t>
            </a:fld>
            <a:endParaRPr lang="en-US"/>
          </a:p>
        </p:txBody>
      </p:sp>
      <p:sp>
        <p:nvSpPr>
          <p:cNvPr id="4" name="Slide Image Placeholder 3"/>
          <p:cNvSpPr>
            <a:spLocks noGrp="1" noRot="1" noChangeAspect="1"/>
          </p:cNvSpPr>
          <p:nvPr>
            <p:ph type="sldImg" idx="2"/>
          </p:nvPr>
        </p:nvSpPr>
        <p:spPr>
          <a:xfrm>
            <a:off x="1174750" y="695325"/>
            <a:ext cx="4637088" cy="3476625"/>
          </a:xfrm>
          <a:prstGeom prst="rect">
            <a:avLst/>
          </a:prstGeom>
          <a:noFill/>
          <a:ln w="12700">
            <a:solidFill>
              <a:prstClr val="black"/>
            </a:solidFill>
          </a:ln>
        </p:spPr>
        <p:txBody>
          <a:bodyPr vert="horz" lIns="92435" tIns="46217" rIns="92435" bIns="46217" rtlCol="0" anchor="ctr"/>
          <a:lstStyle/>
          <a:p>
            <a:endParaRPr lang="en-US"/>
          </a:p>
        </p:txBody>
      </p:sp>
      <p:sp>
        <p:nvSpPr>
          <p:cNvPr id="5" name="Notes Placeholder 4"/>
          <p:cNvSpPr>
            <a:spLocks noGrp="1"/>
          </p:cNvSpPr>
          <p:nvPr>
            <p:ph type="body" sz="quarter" idx="3"/>
          </p:nvPr>
        </p:nvSpPr>
        <p:spPr>
          <a:xfrm>
            <a:off x="698501" y="4403726"/>
            <a:ext cx="5588000" cy="4171950"/>
          </a:xfrm>
          <a:prstGeom prst="rect">
            <a:avLst/>
          </a:prstGeom>
        </p:spPr>
        <p:txBody>
          <a:bodyPr vert="horz" lIns="92435" tIns="46217" rIns="92435" bIns="4621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05842"/>
            <a:ext cx="3026833" cy="463550"/>
          </a:xfrm>
          <a:prstGeom prst="rect">
            <a:avLst/>
          </a:prstGeom>
        </p:spPr>
        <p:txBody>
          <a:bodyPr vert="horz" lIns="92435" tIns="46217" rIns="92435" bIns="46217" rtlCol="0" anchor="b"/>
          <a:lstStyle>
            <a:lvl1pPr algn="l">
              <a:defRPr sz="1200"/>
            </a:lvl1pPr>
          </a:lstStyle>
          <a:p>
            <a:endParaRPr lang="en-US"/>
          </a:p>
        </p:txBody>
      </p:sp>
      <p:sp>
        <p:nvSpPr>
          <p:cNvPr id="7" name="Slide Number Placeholder 6"/>
          <p:cNvSpPr>
            <a:spLocks noGrp="1"/>
          </p:cNvSpPr>
          <p:nvPr>
            <p:ph type="sldNum" sz="quarter" idx="5"/>
          </p:nvPr>
        </p:nvSpPr>
        <p:spPr>
          <a:xfrm>
            <a:off x="3956552" y="8805842"/>
            <a:ext cx="3026833" cy="463550"/>
          </a:xfrm>
          <a:prstGeom prst="rect">
            <a:avLst/>
          </a:prstGeom>
        </p:spPr>
        <p:txBody>
          <a:bodyPr vert="horz" lIns="92435" tIns="46217" rIns="92435" bIns="46217" rtlCol="0" anchor="b"/>
          <a:lstStyle>
            <a:lvl1pPr algn="r">
              <a:defRPr sz="1200"/>
            </a:lvl1pPr>
          </a:lstStyle>
          <a:p>
            <a:fld id="{90968C6C-60A6-483B-8262-775E76B79644}" type="slidenum">
              <a:rPr lang="en-US" smtClean="0"/>
              <a:t>‹#›</a:t>
            </a:fld>
            <a:endParaRPr lang="en-US"/>
          </a:p>
        </p:txBody>
      </p:sp>
    </p:spTree>
    <p:extLst>
      <p:ext uri="{BB962C8B-B14F-4D97-AF65-F5344CB8AC3E}">
        <p14:creationId xmlns:p14="http://schemas.microsoft.com/office/powerpoint/2010/main" val="1469876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focus here is going to be on the coupled role of humans and technology as geologic forces if you will in the Anthropocene.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dirty="0" smtClean="0"/>
              <a:t>My colleagues</a:t>
            </a:r>
            <a:r>
              <a:rPr lang="en-US" baseline="0" dirty="0" smtClean="0"/>
              <a:t> in the social sciences and humanities often deliver talks by reading from a paper, rather than extemporaneously addressing the audience.</a:t>
            </a:r>
          </a:p>
          <a:p>
            <a:endParaRPr lang="en-US" baseline="0" dirty="0" smtClean="0"/>
          </a:p>
          <a:p>
            <a:r>
              <a:rPr lang="en-US" baseline="0" dirty="0" smtClean="0"/>
              <a:t>I thought I would like to try that method sometime, and this is that time.</a:t>
            </a:r>
          </a:p>
          <a:p>
            <a:endParaRPr lang="en-US" baseline="0" dirty="0" smtClean="0"/>
          </a:p>
        </p:txBody>
      </p:sp>
      <p:sp>
        <p:nvSpPr>
          <p:cNvPr id="4" name="Slide Number Placeholder 3"/>
          <p:cNvSpPr>
            <a:spLocks noGrp="1"/>
          </p:cNvSpPr>
          <p:nvPr>
            <p:ph type="sldNum" sz="quarter" idx="10"/>
          </p:nvPr>
        </p:nvSpPr>
        <p:spPr/>
        <p:txBody>
          <a:bodyPr/>
          <a:lstStyle/>
          <a:p>
            <a:fld id="{90968C6C-60A6-483B-8262-775E76B79644}" type="slidenum">
              <a:rPr lang="en-US" smtClean="0"/>
              <a:t>1</a:t>
            </a:fld>
            <a:endParaRPr lang="en-US"/>
          </a:p>
        </p:txBody>
      </p:sp>
    </p:spTree>
    <p:extLst>
      <p:ext uri="{BB962C8B-B14F-4D97-AF65-F5344CB8AC3E}">
        <p14:creationId xmlns:p14="http://schemas.microsoft.com/office/powerpoint/2010/main" val="1962937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second rule</a:t>
            </a:r>
            <a:r>
              <a:rPr lang="en-US" baseline="0" dirty="0" smtClean="0"/>
              <a:t> of organization is the rule of performance.</a:t>
            </a:r>
          </a:p>
          <a:p>
            <a:endParaRPr lang="en-US" baseline="0" dirty="0" smtClean="0"/>
          </a:p>
          <a:p>
            <a:r>
              <a:rPr lang="en-US" dirty="0" smtClean="0"/>
              <a:t>By</a:t>
            </a:r>
            <a:r>
              <a:rPr lang="en-US" baseline="0" dirty="0" smtClean="0"/>
              <a:t> this rule most parts of a system must act in a way that supports the function of their host system. </a:t>
            </a:r>
          </a:p>
          <a:p>
            <a:endParaRPr lang="en-US" baseline="0" dirty="0" smtClean="0"/>
          </a:p>
          <a:p>
            <a:r>
              <a:rPr lang="en-US" baseline="0" dirty="0" smtClean="0"/>
              <a:t>Recall that every system may have a specific function, but all dynamic systems as defined have a common function—to find and consume suitable energy and mass resources as necessary to maintain system metabolism. </a:t>
            </a:r>
          </a:p>
          <a:p>
            <a:endParaRPr lang="en-US" baseline="0" dirty="0" smtClean="0"/>
          </a:p>
          <a:p>
            <a:r>
              <a:rPr lang="en-US" baseline="0" dirty="0" smtClean="0"/>
              <a:t>If the system did not perform this function, it would not be available for us to discuss.</a:t>
            </a:r>
          </a:p>
          <a:p>
            <a:endParaRPr lang="en-US" baseline="0" dirty="0" smtClean="0"/>
          </a:p>
          <a:p>
            <a:r>
              <a:rPr lang="en-US" baseline="0" dirty="0" smtClean="0"/>
              <a:t>Thus, the parts of a car, such as the wheels, follow this rule. They must operate in a way that supports the ability of the car to move down the highway, which is a critical operation for maintenance of its metabolism.</a:t>
            </a:r>
          </a:p>
          <a:p>
            <a:endParaRPr lang="en-US" baseline="0" dirty="0" smtClean="0"/>
          </a:p>
          <a:p>
            <a:pPr defTabSz="914284"/>
            <a:r>
              <a:rPr lang="en-US" baseline="0" dirty="0" smtClean="0"/>
              <a:t>Following this rule then, as parts of the technosphere, </a:t>
            </a:r>
            <a:r>
              <a:rPr lang="en-US" b="0" baseline="0" dirty="0" smtClean="0"/>
              <a:t>most</a:t>
            </a:r>
            <a:r>
              <a:rPr lang="en-US" baseline="0" dirty="0" smtClean="0"/>
              <a:t> humans must perform tasks that aid the technosphere in </a:t>
            </a:r>
            <a:r>
              <a:rPr lang="en-US" b="0" baseline="0" dirty="0" smtClean="0"/>
              <a:t>finding and consuming energy</a:t>
            </a:r>
            <a:r>
              <a:rPr lang="en-US" b="1" baseline="0" dirty="0" smtClean="0"/>
              <a:t> </a:t>
            </a:r>
            <a:r>
              <a:rPr lang="en-US" baseline="0" dirty="0" smtClean="0"/>
              <a:t>and materials. </a:t>
            </a:r>
          </a:p>
          <a:p>
            <a:pPr defTabSz="914284"/>
            <a:endParaRPr lang="en-US" baseline="0" dirty="0" smtClean="0"/>
          </a:p>
          <a:p>
            <a:pPr defTabSz="914284"/>
            <a:r>
              <a:rPr lang="en-US" baseline="0" dirty="0" smtClean="0"/>
              <a:t>For example most people must work or provide some service that contributes to the running of a host system, say of a company, a farm, a university, or of social organizations to which they belong, most of which that are beyond tribal size are necessarily components of the technosphere.</a:t>
            </a:r>
          </a:p>
          <a:p>
            <a:pPr defTabSz="914284"/>
            <a:endParaRPr lang="en-US" baseline="0" dirty="0" smtClean="0"/>
          </a:p>
          <a:p>
            <a:pPr defTabSz="914284"/>
            <a:r>
              <a:rPr lang="en-US" baseline="0" dirty="0" smtClean="0"/>
              <a:t>For the technosphere as a whole, the rule of performance is difficult to shirk. When one is fired or </a:t>
            </a:r>
            <a:r>
              <a:rPr lang="en-US" baseline="0" dirty="0" err="1" smtClean="0"/>
              <a:t>layed</a:t>
            </a:r>
            <a:r>
              <a:rPr lang="en-US" baseline="0" dirty="0" smtClean="0"/>
              <a:t>-off from a company, there is always some chance to gain membership in another such system, i.e., to get another job and stay connected to the technosphere. But there is no place to go if one is ejected from the technosphere. </a:t>
            </a:r>
          </a:p>
          <a:p>
            <a:pPr defTabSz="914284"/>
            <a:endParaRPr lang="en-US" baseline="0" dirty="0" smtClean="0"/>
          </a:p>
          <a:p>
            <a:pPr defTabSz="914284"/>
            <a:r>
              <a:rPr lang="en-US" baseline="0" dirty="0" smtClean="0"/>
              <a:t>This is often a life-or-death issue, since technology provides many of the necessities of life, such as food, water, housing, health care, security and so on. </a:t>
            </a:r>
          </a:p>
          <a:p>
            <a:pPr defTabSz="914284"/>
            <a:endParaRPr lang="en-US" baseline="0" dirty="0" smtClean="0"/>
          </a:p>
          <a:p>
            <a:pPr defTabSz="914284"/>
            <a:r>
              <a:rPr lang="en-US" baseline="0" dirty="0" smtClean="0"/>
              <a:t>From the point of view of the technosphere, as for a company or other large system, a part that does not perform its support task is a broken part. </a:t>
            </a:r>
          </a:p>
          <a:p>
            <a:pPr defTabSz="914284"/>
            <a:endParaRPr lang="en-US" baseline="0" dirty="0" smtClean="0"/>
          </a:p>
          <a:p>
            <a:pPr defTabSz="914284"/>
            <a:r>
              <a:rPr lang="en-US" baseline="0" dirty="0" smtClean="0"/>
              <a:t>When the broken part is a flat tire, the tire will be either repaired or discarded from the vehicle system. </a:t>
            </a:r>
          </a:p>
          <a:p>
            <a:pPr defTabSz="914284"/>
            <a:endParaRPr lang="en-US" baseline="0" dirty="0" smtClean="0"/>
          </a:p>
          <a:p>
            <a:pPr defTabSz="914284"/>
            <a:r>
              <a:rPr lang="en-US" baseline="0" dirty="0" smtClean="0"/>
              <a:t>A broken human part may be someone who is uncooperative at work or is mentally ill, or who interferes with the operation of the technosphere.</a:t>
            </a:r>
          </a:p>
          <a:p>
            <a:pPr defTabSz="914284"/>
            <a:endParaRPr lang="en-US" baseline="0" dirty="0" smtClean="0"/>
          </a:p>
          <a:p>
            <a:pPr defTabSz="914284"/>
            <a:r>
              <a:rPr lang="en-US" baseline="0" dirty="0" smtClean="0"/>
              <a:t>Such parts are often cut off from the benefits and incentives the technosphere otherwise offers, they may be fired or become homeless, or perhaps even punished directly by imprisonment or death.</a:t>
            </a:r>
          </a:p>
          <a:p>
            <a:pPr defTabSz="914284"/>
            <a:endParaRPr lang="en-US" baseline="0" dirty="0" smtClean="0"/>
          </a:p>
          <a:p>
            <a:pPr defTabSz="914284"/>
            <a:r>
              <a:rPr lang="en-US" baseline="0" dirty="0" smtClean="0"/>
              <a:t>Such defective parts must be small in number for the host system to function. Thus, for a car all the tires must obey the rule of performance, and for a city to function, most of the streets must be open to traffic.</a:t>
            </a:r>
          </a:p>
          <a:p>
            <a:endParaRPr lang="en-US" baseline="0" dirty="0" smtClean="0"/>
          </a:p>
          <a:p>
            <a:r>
              <a:rPr lang="en-US" baseline="0" dirty="0" smtClean="0"/>
              <a:t>The reason parts actively cooperate to support their host system is not because they are altruistic, but because the are compelled or encouraged to do so. </a:t>
            </a:r>
          </a:p>
          <a:p>
            <a:endParaRPr lang="en-US" baseline="0" dirty="0" smtClean="0"/>
          </a:p>
          <a:p>
            <a:r>
              <a:rPr lang="en-US" baseline="0" dirty="0" smtClean="0"/>
              <a:t>Thus a host system typically applies specific constraints to its parts.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For example, the wheel on a car cannot undertake all the behaviors that would be possible if it were not forced to stay aligned with the axel. </a:t>
            </a:r>
          </a:p>
          <a:p>
            <a:endParaRPr lang="en-US" baseline="0" dirty="0" smtClean="0"/>
          </a:p>
          <a:p>
            <a:r>
              <a:rPr lang="en-US" baseline="0" dirty="0" smtClean="0"/>
              <a:t>Similarly, to keep its human parts locked into place, the technosphere applies mechanical constraints, as well as incentives, penalties, and threats. </a:t>
            </a:r>
          </a:p>
          <a:p>
            <a:endParaRPr lang="en-US" baseline="0" dirty="0" smtClean="0"/>
          </a:p>
          <a:p>
            <a:r>
              <a:rPr lang="en-US" baseline="0" dirty="0" smtClean="0"/>
              <a:t>Office workers must respect the physical constraints of the placement of hallways and doors, and may also be incentivized by an interesting and rewarding job, made possible of course by technology. </a:t>
            </a:r>
          </a:p>
          <a:p>
            <a:endParaRPr lang="en-US" baseline="0" dirty="0" smtClean="0"/>
          </a:p>
          <a:p>
            <a:r>
              <a:rPr lang="en-US" baseline="0" dirty="0" smtClean="0"/>
              <a:t>Human workers also value and thus work for security, food, shelter, education for their children, and so on, all of which technology provides.</a:t>
            </a:r>
          </a:p>
          <a:p>
            <a:endParaRPr lang="en-US" baseline="0" dirty="0" smtClean="0"/>
          </a:p>
          <a:p>
            <a:r>
              <a:rPr lang="en-US" baseline="0" dirty="0" smtClean="0"/>
              <a:t>These constraints, incentives, and punishments enforce the rule of performance, which is an integral and essential part of system function.</a:t>
            </a:r>
            <a:endParaRPr lang="en-US" dirty="0"/>
          </a:p>
        </p:txBody>
      </p:sp>
      <p:sp>
        <p:nvSpPr>
          <p:cNvPr id="4" name="Slide Number Placeholder 3"/>
          <p:cNvSpPr>
            <a:spLocks noGrp="1"/>
          </p:cNvSpPr>
          <p:nvPr>
            <p:ph type="sldNum" sz="quarter" idx="10"/>
          </p:nvPr>
        </p:nvSpPr>
        <p:spPr/>
        <p:txBody>
          <a:bodyPr/>
          <a:lstStyle/>
          <a:p>
            <a:fld id="{90968C6C-60A6-483B-8262-775E76B79644}" type="slidenum">
              <a:rPr lang="en-US" smtClean="0"/>
              <a:t>10</a:t>
            </a:fld>
            <a:endParaRPr lang="en-US"/>
          </a:p>
        </p:txBody>
      </p:sp>
    </p:spTree>
    <p:extLst>
      <p:ext uri="{BB962C8B-B14F-4D97-AF65-F5344CB8AC3E}">
        <p14:creationId xmlns:p14="http://schemas.microsoft.com/office/powerpoint/2010/main" val="37448801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There is a flip side to the rule of performance, which is the rule of provision.</a:t>
            </a:r>
            <a:endParaRPr lang="en-US" dirty="0" smtClean="0"/>
          </a:p>
          <a:p>
            <a:endParaRPr lang="en-US" dirty="0" smtClean="0"/>
          </a:p>
          <a:p>
            <a:r>
              <a:rPr lang="en-US" dirty="0" smtClean="0"/>
              <a:t>By</a:t>
            </a:r>
            <a:r>
              <a:rPr lang="en-US" baseline="0" dirty="0" smtClean="0"/>
              <a:t> the rule of provision, a system must provide an internal environment that is conducive to the functionality of its parts, that is, that enables the parts to conform to the rule of performance. </a:t>
            </a:r>
          </a:p>
          <a:p>
            <a:endParaRPr lang="en-US" baseline="0" dirty="0" smtClean="0"/>
          </a:p>
          <a:p>
            <a:r>
              <a:rPr lang="en-US" baseline="0" dirty="0" smtClean="0"/>
              <a:t>For humans, the technosphere must ensure human well-being at least to the point where individuals have enough energy and resources to carry out their essential technospheric functions. The technosphere does so by providing at a minimum necessities such as food, water, security and so on. </a:t>
            </a:r>
          </a:p>
          <a:p>
            <a:endParaRPr lang="en-US" baseline="0" dirty="0" smtClean="0"/>
          </a:p>
          <a:p>
            <a:r>
              <a:rPr lang="en-US" baseline="0" dirty="0" smtClean="0"/>
              <a:t>None of this is to say that the level of well being that is supplied could not be improved, from the human point of view, but the point is that the level of provision must be enough for the providing system to maintain its functionality. </a:t>
            </a:r>
          </a:p>
          <a:p>
            <a:endParaRPr lang="en-US" baseline="0" dirty="0" smtClean="0"/>
          </a:p>
          <a:p>
            <a:r>
              <a:rPr lang="en-US" baseline="0" dirty="0" smtClean="0"/>
              <a:t>We notice that what is provided by the system in compliance with the rule of provision, like food and housing, also serves the purpose of incentivizing human parts to perform their support tasks, as they do not want to loose access to these vital resources.</a:t>
            </a:r>
          </a:p>
          <a:p>
            <a:endParaRPr lang="en-US" baseline="0" dirty="0" smtClean="0"/>
          </a:p>
          <a:p>
            <a:r>
              <a:rPr lang="en-US" baseline="0" dirty="0" smtClean="0"/>
              <a:t>This is the basis of a feedback loop of course.</a:t>
            </a:r>
          </a:p>
          <a:p>
            <a:endParaRPr lang="en-US" baseline="0" dirty="0" smtClean="0"/>
          </a:p>
          <a:p>
            <a:r>
              <a:rPr lang="en-US" baseline="0" dirty="0" smtClean="0"/>
              <a:t>When provision appeals to human desire for what lies beyond necessity, like Caribbean vacations or recreational drugs or meat on the table every night, then the rules of provision and performance provide the basis for a positive feedback loop.</a:t>
            </a:r>
          </a:p>
          <a:p>
            <a:endParaRPr lang="en-US" baseline="0" dirty="0" smtClean="0"/>
          </a:p>
          <a:p>
            <a:r>
              <a:rPr lang="en-US" baseline="0" dirty="0" smtClean="0"/>
              <a:t>Because human desire, unlike necessity, is apparently unbounded, the resulting feedback can be strong, one reason perhaps for the explosive growth of the technosphere.</a:t>
            </a:r>
          </a:p>
        </p:txBody>
      </p:sp>
      <p:sp>
        <p:nvSpPr>
          <p:cNvPr id="4" name="Slide Number Placeholder 3"/>
          <p:cNvSpPr>
            <a:spLocks noGrp="1"/>
          </p:cNvSpPr>
          <p:nvPr>
            <p:ph type="sldNum" sz="quarter" idx="10"/>
          </p:nvPr>
        </p:nvSpPr>
        <p:spPr/>
        <p:txBody>
          <a:bodyPr/>
          <a:lstStyle/>
          <a:p>
            <a:fld id="{90968C6C-60A6-483B-8262-775E76B79644}" type="slidenum">
              <a:rPr lang="en-US" smtClean="0"/>
              <a:t>11</a:t>
            </a:fld>
            <a:endParaRPr lang="en-US"/>
          </a:p>
        </p:txBody>
      </p:sp>
    </p:spTree>
    <p:extLst>
      <p:ext uri="{BB962C8B-B14F-4D97-AF65-F5344CB8AC3E}">
        <p14:creationId xmlns:p14="http://schemas.microsoft.com/office/powerpoint/2010/main" val="37448801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4"/>
            <a:r>
              <a:rPr lang="en-US" baseline="0" dirty="0" smtClean="0"/>
              <a:t>In the third part of this talk, I will focus on what it means to be human in the Anthropocene in a situation where the rules of reciprocity, performance, and provision suggest that we are locked into service of the technosphere, and that the technosphere is not under our control.</a:t>
            </a:r>
          </a:p>
          <a:p>
            <a:pPr defTabSz="914284"/>
            <a:endParaRPr lang="en-US" baseline="0" dirty="0" smtClean="0"/>
          </a:p>
          <a:p>
            <a:pPr defTabSz="914284"/>
            <a:r>
              <a:rPr lang="en-US" baseline="0" dirty="0" smtClean="0"/>
              <a:t>Under such conditions, what is the scope for human autonomy? Are we really just cogs in a wheel?</a:t>
            </a:r>
          </a:p>
          <a:p>
            <a:pPr marL="0" marR="0" indent="0" algn="l" defTabSz="914284"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284" rtl="0" eaLnBrk="1" fontAlgn="auto" latinLnBrk="0" hangingPunct="1">
              <a:lnSpc>
                <a:spcPct val="100000"/>
              </a:lnSpc>
              <a:spcBef>
                <a:spcPts val="0"/>
              </a:spcBef>
              <a:spcAft>
                <a:spcPts val="0"/>
              </a:spcAft>
              <a:buClrTx/>
              <a:buSzTx/>
              <a:buFontTx/>
              <a:buNone/>
              <a:tabLst/>
              <a:defRPr/>
            </a:pPr>
            <a:r>
              <a:rPr lang="en-US" b="0" baseline="0" dirty="0" smtClean="0"/>
              <a:t>To shed some light on this question, we will return to a consideration of purpose, and its physical basis, and look specifically at the purpose of technology versus the purpose of humans.</a:t>
            </a:r>
          </a:p>
          <a:p>
            <a:pPr marL="0" marR="0" indent="0" algn="l" defTabSz="914284"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284" rtl="0" eaLnBrk="1" fontAlgn="auto" latinLnBrk="0" hangingPunct="1">
              <a:lnSpc>
                <a:spcPct val="100000"/>
              </a:lnSpc>
              <a:spcBef>
                <a:spcPts val="0"/>
              </a:spcBef>
              <a:spcAft>
                <a:spcPts val="0"/>
              </a:spcAft>
              <a:buClrTx/>
              <a:buSzTx/>
              <a:buFontTx/>
              <a:buNone/>
              <a:tabLst/>
              <a:defRPr/>
            </a:pPr>
            <a:r>
              <a:rPr lang="en-US" baseline="0" dirty="0" smtClean="0"/>
              <a:t>Secondly, beyond the issue of purpose and human autonomy, is the question, what can be done about the fundamental challenge that faces us as small parts belonging to a global, high-power-level system that is out of control and the consequences of whose behavior (such as global warming) seems to threaten its own, and hence our own, well being?</a:t>
            </a:r>
          </a:p>
        </p:txBody>
      </p:sp>
      <p:sp>
        <p:nvSpPr>
          <p:cNvPr id="4" name="Slide Number Placeholder 3"/>
          <p:cNvSpPr>
            <a:spLocks noGrp="1"/>
          </p:cNvSpPr>
          <p:nvPr>
            <p:ph type="sldNum" sz="quarter" idx="10"/>
          </p:nvPr>
        </p:nvSpPr>
        <p:spPr/>
        <p:txBody>
          <a:bodyPr/>
          <a:lstStyle/>
          <a:p>
            <a:fld id="{90968C6C-60A6-483B-8262-775E76B79644}" type="slidenum">
              <a:rPr lang="en-US" smtClean="0"/>
              <a:t>12</a:t>
            </a:fld>
            <a:endParaRPr lang="en-US"/>
          </a:p>
        </p:txBody>
      </p:sp>
    </p:spTree>
    <p:extLst>
      <p:ext uri="{BB962C8B-B14F-4D97-AF65-F5344CB8AC3E}">
        <p14:creationId xmlns:p14="http://schemas.microsoft.com/office/powerpoint/2010/main" val="25996059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first to the </a:t>
            </a:r>
            <a:r>
              <a:rPr lang="en-US" baseline="0" dirty="0" smtClean="0"/>
              <a:t>question of purpose.</a:t>
            </a:r>
          </a:p>
          <a:p>
            <a:endParaRPr lang="en-US" baseline="0" dirty="0" smtClean="0"/>
          </a:p>
          <a:p>
            <a:r>
              <a:rPr lang="en-US" baseline="0" dirty="0" smtClean="0"/>
              <a:t>Whatever the specific details of a dynamic system, each system must maintain its metabolism by consuming energy and other resources.</a:t>
            </a:r>
          </a:p>
          <a:p>
            <a:endParaRPr lang="en-US" baseline="0" dirty="0" smtClean="0"/>
          </a:p>
          <a:p>
            <a:r>
              <a:rPr lang="en-US" baseline="0" dirty="0" smtClean="0"/>
              <a:t>Acting in a way that enables them to survive is a physically observable condition or property common to dynamical systems, as we have defined them. </a:t>
            </a:r>
          </a:p>
          <a:p>
            <a:endParaRPr lang="en-US" baseline="0" dirty="0" smtClean="0"/>
          </a:p>
          <a:p>
            <a:r>
              <a:rPr lang="en-US" baseline="0" dirty="0" smtClean="0"/>
              <a:t>For example, acting as if to survive implies the rules of performance and provision, so this behavior has real and nontrivial consequences.</a:t>
            </a:r>
          </a:p>
          <a:p>
            <a:endParaRPr lang="en-US" baseline="0" dirty="0" smtClean="0"/>
          </a:p>
          <a:p>
            <a:r>
              <a:rPr lang="en-US" baseline="0" dirty="0" smtClean="0"/>
              <a:t>For this reason, we take “acting as if trying to survive” as a physical property or attribute of these systems.  </a:t>
            </a:r>
          </a:p>
          <a:p>
            <a:endParaRPr lang="en-US" baseline="0" dirty="0" smtClean="0"/>
          </a:p>
          <a:p>
            <a:r>
              <a:rPr lang="en-US" baseline="0" dirty="0" smtClean="0"/>
              <a:t>We call this attribute the system’s intrinsic purpose. </a:t>
            </a:r>
          </a:p>
          <a:p>
            <a:endParaRPr lang="en-US" baseline="0" dirty="0" smtClean="0"/>
          </a:p>
          <a:p>
            <a:r>
              <a:rPr lang="en-US" baseline="0" dirty="0" smtClean="0"/>
              <a:t>This is a teleological concept of course, because it implies goal-oriented behavior, but as such is not a retrenchment or retreat to a nonscientific or nonphysical explanation. Rather, the argument is the reverse, that teleology must be a physical property of most dynamical systems.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Needless to say, invoking teleology in this way does not necessarily imply the existence of any conscious drive toward a goal or an end.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Although purpose, as defined, is a physical phenomenon, the general phenomenon of purpose is not describable by atomistic physics. In fact, on the contrary, the property of purpose constrains any physics-description that might be advanced to explain a particular instance of it. Under the hood of course, physics is always present, but it can be rolled out for actual use only after a specific instance of purposeful behavior has been identified. So purpose is physical but it sits outside the usual domain of physics.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can also identify a different kind of physically realized purpose, which we call functional purpose.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Because the parts of a system act as if they were trying to support the operation of that system, we can identify that pattern of activity as a functional purpose of the part. The functional purpose of a heart is to support the function of its host organism by circulating blood. The functional purpose of a grocery store is to support the technosphere by helping to maintain the energy level of the technosphere’s human parts.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Of course all these systems retain their own intrinsic purposes, to survive.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Like intrinsic purpose, functional purpose is a physical attribute that exists as long as the system coheres and the part remains a part.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Although functional purpose is a physical property, it may be interpreted differently by different systems.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Thus humans might impute that the purpose of a grocery story is to supply food for humans in order that they be able to live and function.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However, the technosphere, if it were able, might impute that the purpose of a grocery store is to supply food for humans in order to sustain its own functionality.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attribution or justification of the purpose would differ, but the functional purpose remains the same—to support the metabolism of the technosphere or other host system.</a:t>
            </a:r>
          </a:p>
        </p:txBody>
      </p:sp>
      <p:sp>
        <p:nvSpPr>
          <p:cNvPr id="4" name="Slide Number Placeholder 3"/>
          <p:cNvSpPr>
            <a:spLocks noGrp="1"/>
          </p:cNvSpPr>
          <p:nvPr>
            <p:ph type="sldNum" sz="quarter" idx="10"/>
          </p:nvPr>
        </p:nvSpPr>
        <p:spPr/>
        <p:txBody>
          <a:bodyPr/>
          <a:lstStyle/>
          <a:p>
            <a:fld id="{90968C6C-60A6-483B-8262-775E76B79644}" type="slidenum">
              <a:rPr lang="en-US" smtClean="0"/>
              <a:t>13</a:t>
            </a:fld>
            <a:endParaRPr lang="en-US"/>
          </a:p>
        </p:txBody>
      </p:sp>
    </p:spTree>
    <p:extLst>
      <p:ext uri="{BB962C8B-B14F-4D97-AF65-F5344CB8AC3E}">
        <p14:creationId xmlns:p14="http://schemas.microsoft.com/office/powerpoint/2010/main" val="24169484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about</a:t>
            </a:r>
            <a:r>
              <a:rPr lang="en-US" baseline="0" dirty="0" smtClean="0"/>
              <a:t> the purposes of humans?</a:t>
            </a:r>
          </a:p>
          <a:p>
            <a:endParaRPr lang="en-US" baseline="0" dirty="0" smtClean="0"/>
          </a:p>
          <a:p>
            <a:r>
              <a:rPr lang="en-US" baseline="0" dirty="0" smtClean="0"/>
              <a:t>Humans, a</a:t>
            </a:r>
            <a:r>
              <a:rPr lang="en-US" dirty="0" smtClean="0"/>
              <a:t>s dynamic</a:t>
            </a:r>
            <a:r>
              <a:rPr lang="en-US" baseline="0" dirty="0" smtClean="0"/>
              <a:t> systems, have the same intrinsic purpose as technology, to survive, which they do, among other activities, by securing and consuming energy and material resources.</a:t>
            </a:r>
          </a:p>
          <a:p>
            <a:endParaRPr lang="en-US" baseline="0" dirty="0" smtClean="0"/>
          </a:p>
          <a:p>
            <a:r>
              <a:rPr lang="en-US" baseline="0" dirty="0" smtClean="0"/>
              <a:t>Because humans are among the parts of the technosphere, they have the functional purpose of supporting its operation, which they can do in a multitude of ways, as contractors, students, soldiers, farmers, parents, and so on.</a:t>
            </a:r>
          </a:p>
          <a:p>
            <a:endParaRPr lang="en-US" baseline="0" dirty="0" smtClean="0"/>
          </a:p>
          <a:p>
            <a:r>
              <a:rPr lang="en-US" baseline="0" dirty="0" smtClean="0"/>
              <a:t>If the technosphere could impute purpose, it would similarly impute that the purpose of humans was to support its own operation—the operation of the technosphere.</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This is similar to the way that we might impute the purpose of our heart to be to support our own personal metabolism.</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But the heart might have other ideas; the heart might impute its purpose to be to enjoy the warm and protected confines of our bodies, where the temperature never changes, food and oxygen are constantly supplied, wastes are continually removed, and all of this for only a little effort at pumping, and so on.</a:t>
            </a:r>
          </a:p>
          <a:p>
            <a:endParaRPr lang="en-US" baseline="0" dirty="0" smtClean="0"/>
          </a:p>
          <a:p>
            <a:r>
              <a:rPr lang="en-US" baseline="0" dirty="0" smtClean="0"/>
              <a:t>Similarly, like the heart, humans may impute purposes to themselves that are, or seem to be, unrelated to support of the technospheric system or “body” they inhabit. </a:t>
            </a:r>
          </a:p>
          <a:p>
            <a:endParaRPr lang="en-US" baseline="0" dirty="0" smtClean="0"/>
          </a:p>
          <a:p>
            <a:r>
              <a:rPr lang="en-US" baseline="0" dirty="0" smtClean="0"/>
              <a:t>This is often, I believe, what we think of as “real” human purpose. To live a good life, or to enjoy oneself. To love someone. To take care of our kids. To take revenge on our enemies, to do god’s will, and other apparently purely human goals and aims. </a:t>
            </a:r>
          </a:p>
          <a:p>
            <a:endParaRPr lang="en-US" baseline="0" dirty="0" smtClean="0"/>
          </a:p>
          <a:p>
            <a:r>
              <a:rPr lang="en-US" baseline="0" dirty="0" smtClean="0"/>
              <a:t>One might ask then does such self-imputed human purpose have any connection to our role within the technosphere, or is it a purely human phenomenon? </a:t>
            </a:r>
          </a:p>
          <a:p>
            <a:endParaRPr lang="en-US" baseline="0" dirty="0" smtClean="0"/>
          </a:p>
          <a:p>
            <a:r>
              <a:rPr lang="en-US" baseline="0" dirty="0" smtClean="0"/>
              <a:t>Is self-imputed human purpose like a spandrel—like those little undesigned corners left over in a building when the architecture is complete—that in a similar way is left over after technology has appropriated much of human activity for its own purposes?</a:t>
            </a:r>
          </a:p>
          <a:p>
            <a:endParaRPr lang="en-US" baseline="0" dirty="0" smtClean="0"/>
          </a:p>
          <a:p>
            <a:r>
              <a:rPr lang="en-US" baseline="0" dirty="0" smtClean="0"/>
              <a:t>It is interesting to note in this regard, by the way, that small non-human parts of large systems can exhibit a similar apparent freedom of action. The molecules in a water wave continue their individualized thermal dance even while contributing their share to the momentum and energy transport required of them by the wave to which they belong.</a:t>
            </a:r>
          </a:p>
          <a:p>
            <a:endParaRPr lang="en-US" baseline="0" dirty="0" smtClean="0"/>
          </a:p>
          <a:p>
            <a:r>
              <a:rPr lang="en-US" baseline="0" dirty="0" smtClean="0"/>
              <a:t>A molecule must conform to the requirements placed on it by being part of the wave—it can’t behave entirely like a molecule in a raindrop for example—but at the same time it has a thermal life of its own that is largely independent of what the wave is doing.</a:t>
            </a:r>
          </a:p>
          <a:p>
            <a:endParaRPr lang="en-US" baseline="0" dirty="0" smtClean="0"/>
          </a:p>
          <a:p>
            <a:r>
              <a:rPr lang="en-US" baseline="0" dirty="0" smtClean="0"/>
              <a:t>For humans, perhaps the ability to pursue our own personal internal purposes is tolerated by the technosphere, as part of the rule of provision, because to do so provides necessary psychological support for human parts, without which their utility as technological components would decline.</a:t>
            </a:r>
          </a:p>
        </p:txBody>
      </p:sp>
      <p:sp>
        <p:nvSpPr>
          <p:cNvPr id="4" name="Slide Number Placeholder 3"/>
          <p:cNvSpPr>
            <a:spLocks noGrp="1"/>
          </p:cNvSpPr>
          <p:nvPr>
            <p:ph type="sldNum" sz="quarter" idx="10"/>
          </p:nvPr>
        </p:nvSpPr>
        <p:spPr/>
        <p:txBody>
          <a:bodyPr/>
          <a:lstStyle/>
          <a:p>
            <a:fld id="{90968C6C-60A6-483B-8262-775E76B79644}" type="slidenum">
              <a:rPr lang="en-US" smtClean="0"/>
              <a:t>14</a:t>
            </a:fld>
            <a:endParaRPr lang="en-US"/>
          </a:p>
        </p:txBody>
      </p:sp>
    </p:spTree>
    <p:extLst>
      <p:ext uri="{BB962C8B-B14F-4D97-AF65-F5344CB8AC3E}">
        <p14:creationId xmlns:p14="http://schemas.microsoft.com/office/powerpoint/2010/main" val="36040038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4"/>
            <a:r>
              <a:rPr lang="en-US" b="0" baseline="0" dirty="0" smtClean="0"/>
              <a:t>Finally I would like  to briefly touch on challenges to human well being that arise as a consequence of our membership in the technosphere.</a:t>
            </a:r>
          </a:p>
          <a:p>
            <a:pPr defTabSz="914284"/>
            <a:endParaRPr lang="en-US" baseline="0" dirty="0" smtClean="0"/>
          </a:p>
          <a:p>
            <a:pPr defTabSz="914284"/>
            <a:r>
              <a:rPr lang="en-US" baseline="0" dirty="0" smtClean="0"/>
              <a:t>The technosphere is a voracious destroyer of natural capital—nature’s ability to provide essential goods and services like food, fresh water, and an equable climate, without which neither the technosphere nor its human face, civilization, could survive. </a:t>
            </a:r>
          </a:p>
          <a:p>
            <a:pPr defTabSz="914284"/>
            <a:endParaRPr lang="en-US" baseline="0" dirty="0" smtClean="0"/>
          </a:p>
          <a:p>
            <a:pPr defTabSz="914284"/>
            <a:r>
              <a:rPr lang="en-US" baseline="0" dirty="0" smtClean="0"/>
              <a:t>This destructive behavior of the technosphere poses a direct threat to its own viability as well as to our own.</a:t>
            </a:r>
          </a:p>
          <a:p>
            <a:pPr defTabSz="914284"/>
            <a:endParaRPr lang="en-US" baseline="0" dirty="0" smtClean="0"/>
          </a:p>
          <a:p>
            <a:pPr marL="0" marR="0" indent="0" algn="l" defTabSz="914284" rtl="0" eaLnBrk="1" fontAlgn="auto" latinLnBrk="0" hangingPunct="1">
              <a:lnSpc>
                <a:spcPct val="100000"/>
              </a:lnSpc>
              <a:spcBef>
                <a:spcPts val="0"/>
              </a:spcBef>
              <a:spcAft>
                <a:spcPts val="0"/>
              </a:spcAft>
              <a:buClrTx/>
              <a:buSzTx/>
              <a:buFontTx/>
              <a:buNone/>
              <a:tabLst/>
              <a:defRPr/>
            </a:pPr>
            <a:r>
              <a:rPr lang="en-US" dirty="0" smtClean="0"/>
              <a:t>If the intrinsic purpose</a:t>
            </a:r>
            <a:r>
              <a:rPr lang="en-US" baseline="0" dirty="0" smtClean="0"/>
              <a:t> of humans and the technosphere is to survive, it seems like there should exist some configuration of the technosphere and its parts in which technology and humanity worked together to ensure each other’s future.</a:t>
            </a:r>
          </a:p>
          <a:p>
            <a:endParaRPr lang="en-US" baseline="0" dirty="0" smtClean="0"/>
          </a:p>
          <a:p>
            <a:r>
              <a:rPr lang="en-US" b="0" baseline="0" dirty="0" smtClean="0"/>
              <a:t>One might argue that a significant </a:t>
            </a:r>
            <a:r>
              <a:rPr lang="en-US" baseline="0" dirty="0" smtClean="0"/>
              <a:t>modification of technospheric actions—for example decreased dependence on fossil fuels, increased use of renewables, or increased level of recycling—would seem to be what is required, for our joint survival. </a:t>
            </a:r>
          </a:p>
          <a:p>
            <a:endParaRPr lang="en-US" baseline="0" dirty="0" smtClean="0"/>
          </a:p>
          <a:p>
            <a:r>
              <a:rPr lang="en-US" baseline="0" dirty="0" smtClean="0"/>
              <a:t>The problem with this is twofold, that the technosphere as a whole is </a:t>
            </a:r>
            <a:r>
              <a:rPr lang="en-US" u="sng" baseline="0" dirty="0" smtClean="0"/>
              <a:t>not</a:t>
            </a:r>
            <a:r>
              <a:rPr lang="en-US" baseline="0" dirty="0" smtClean="0"/>
              <a:t> </a:t>
            </a:r>
            <a:r>
              <a:rPr lang="en-US" u="none" baseline="0" dirty="0" smtClean="0"/>
              <a:t>cognizant of its surroundings</a:t>
            </a:r>
            <a:r>
              <a:rPr lang="en-US" baseline="0" dirty="0" smtClean="0"/>
              <a:t>, as far as we know, and hence it doesn’t react appropriately to the growing environmental threat, and, second, that we humans, some of whom </a:t>
            </a:r>
            <a:r>
              <a:rPr lang="en-US" u="sng" baseline="0" dirty="0" smtClean="0"/>
              <a:t>are</a:t>
            </a:r>
            <a:r>
              <a:rPr lang="en-US" baseline="0" dirty="0" smtClean="0"/>
              <a:t> cognizant, have no direct control over the technosphere. </a:t>
            </a:r>
          </a:p>
          <a:p>
            <a:endParaRPr lang="en-US" baseline="0" dirty="0" smtClean="0"/>
          </a:p>
          <a:p>
            <a:r>
              <a:rPr lang="en-US" baseline="0" dirty="0" smtClean="0"/>
              <a:t>But even if individually humans have no </a:t>
            </a:r>
            <a:r>
              <a:rPr lang="en-US" u="sng" baseline="0" dirty="0" smtClean="0"/>
              <a:t>control</a:t>
            </a:r>
            <a:r>
              <a:rPr lang="en-US" baseline="0" dirty="0" smtClean="0"/>
              <a:t>, what about possibility of collective human </a:t>
            </a:r>
            <a:r>
              <a:rPr lang="en-US" u="sng" baseline="0" dirty="0" smtClean="0"/>
              <a:t>influence</a:t>
            </a:r>
            <a:r>
              <a:rPr lang="en-US" baseline="0" dirty="0" smtClean="0"/>
              <a:t> that would tend to guide the technosphere toward a state in which the system, and its parts, could prosper or at least avoid the potential of system collapse?</a:t>
            </a:r>
          </a:p>
        </p:txBody>
      </p:sp>
      <p:sp>
        <p:nvSpPr>
          <p:cNvPr id="4" name="Slide Number Placeholder 3"/>
          <p:cNvSpPr>
            <a:spLocks noGrp="1"/>
          </p:cNvSpPr>
          <p:nvPr>
            <p:ph type="sldNum" sz="quarter" idx="10"/>
          </p:nvPr>
        </p:nvSpPr>
        <p:spPr/>
        <p:txBody>
          <a:bodyPr/>
          <a:lstStyle/>
          <a:p>
            <a:fld id="{90968C6C-60A6-483B-8262-775E76B79644}" type="slidenum">
              <a:rPr lang="en-US" smtClean="0"/>
              <a:t>15</a:t>
            </a:fld>
            <a:endParaRPr lang="en-US"/>
          </a:p>
        </p:txBody>
      </p:sp>
    </p:spTree>
    <p:extLst>
      <p:ext uri="{BB962C8B-B14F-4D97-AF65-F5344CB8AC3E}">
        <p14:creationId xmlns:p14="http://schemas.microsoft.com/office/powerpoint/2010/main" val="13607827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the rule of reciprocity, efforts by individuals or small groups of concerned Stratum II humans, for example intellectuals and climate scientists, are likely to be ineffective, all on their own, at causing significant change in technospheric function, and this may be especially true if the change would have a negative effect on metabolism of the technosphere.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However, e</a:t>
            </a:r>
            <a:r>
              <a:rPr lang="en-US" b="0" dirty="0" smtClean="0"/>
              <a:t>ven </a:t>
            </a:r>
            <a:r>
              <a:rPr lang="en-US" b="0" baseline="0" dirty="0" smtClean="0"/>
              <a:t>if </a:t>
            </a:r>
            <a:r>
              <a:rPr lang="en-US" baseline="0" dirty="0" smtClean="0"/>
              <a:t>most </a:t>
            </a:r>
            <a:r>
              <a:rPr lang="en-US" b="0" baseline="0" dirty="0" smtClean="0"/>
              <a:t>h</a:t>
            </a:r>
            <a:r>
              <a:rPr lang="en-US" b="0" dirty="0" smtClean="0"/>
              <a:t>umans</a:t>
            </a:r>
            <a:r>
              <a:rPr lang="en-US" b="0" baseline="0" dirty="0" smtClean="0"/>
              <a:t>, as Stratum II systems, can have little direct impact </a:t>
            </a:r>
            <a:r>
              <a:rPr lang="en-US" baseline="0" dirty="0" smtClean="0"/>
              <a:t>on the Stratum III technosphere, a suitable Stratum III collective response, involving many humans, might arise as a consequence of growing impacts of Stratum III-scale provocations, like atmospheric warming or other global consequences of disappearing natural capital, which will affect many humans at the same time. These effects in turn could in principle result in a Stratum III force back on the technosphere, all consistent with the rule of reciprocity.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Perhaps, the growth of the environmental movement over the last half century or so is the leading edge of such a Stratum III effect.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baseline="0" dirty="0" smtClean="0"/>
              <a:t>A suitable collective human response might lead to the emergence of a kind of thermostat that regulated technospheric metabolism, for example through wide adoption of regulatory policy and education measures, in a way that avoided catastrophic damage to the technosphere, and thus hopefully to human well-being.</a:t>
            </a:r>
          </a:p>
          <a:p>
            <a:endParaRPr lang="en-US" baseline="0" dirty="0" smtClean="0"/>
          </a:p>
          <a:p>
            <a:r>
              <a:rPr lang="en-US" baseline="0" dirty="0" smtClean="0"/>
              <a:t>Such thermostatic control, however, would not require or imply direct human control over the technosphere. </a:t>
            </a:r>
          </a:p>
          <a:p>
            <a:endParaRPr lang="en-US" baseline="0" dirty="0" smtClean="0"/>
          </a:p>
          <a:p>
            <a:r>
              <a:rPr lang="en-US" baseline="0" dirty="0" smtClean="0"/>
              <a:t>On the contrary, any regulatory or compliance system powerful enough to impact the Stratum III technosphere would be a Stratum III system itself, not a human level Stratum II system. </a:t>
            </a:r>
          </a:p>
          <a:p>
            <a:endParaRPr lang="en-US" baseline="0" dirty="0" smtClean="0"/>
          </a:p>
          <a:p>
            <a:r>
              <a:rPr lang="en-US" baseline="0" dirty="0" smtClean="0"/>
              <a:t>Such a regulatory system could not function, or even exist, in other words, without itself being part of the technosphere. </a:t>
            </a:r>
          </a:p>
          <a:p>
            <a:endParaRPr lang="en-US" baseline="0" dirty="0" smtClean="0"/>
          </a:p>
          <a:p>
            <a:r>
              <a:rPr lang="en-US" baseline="0" dirty="0" smtClean="0"/>
              <a:t>Its emergence therefore would likely end up as an appropriation by the technosphere of the elements of a regulatory capability rather than an imposition on the technosphere of human intentions. In other words, one would expect human efforts to be coopted by technology.</a:t>
            </a:r>
          </a:p>
          <a:p>
            <a:endParaRPr lang="en-US" baseline="0" dirty="0" smtClean="0"/>
          </a:p>
          <a:p>
            <a:r>
              <a:rPr lang="en-US" baseline="0" dirty="0" smtClean="0"/>
              <a:t>This does not mean that an effective technospheric thermostat would not in the end materialize or that it is not essential, but it suggests the possible emergence of a thermostat that is technospheric compliant, say encouraging energy use, rather than one that is technospheric antagonistic, tending to limit or to avoid promoting energy use.</a:t>
            </a:r>
          </a:p>
          <a:p>
            <a:endParaRPr lang="en-US" baseline="0" dirty="0" smtClean="0"/>
          </a:p>
          <a:p>
            <a:r>
              <a:rPr lang="en-US" baseline="0" dirty="0" smtClean="0"/>
              <a:t>For example, even though the familiar thermostat in an office building might function to conserve energy locally, its ultimate purpose is usually to improve the functionality of the company or other entity that occupies the building. </a:t>
            </a:r>
          </a:p>
          <a:p>
            <a:endParaRPr lang="en-US" baseline="0" dirty="0" smtClean="0"/>
          </a:p>
          <a:p>
            <a:r>
              <a:rPr lang="en-US" baseline="0" dirty="0" smtClean="0"/>
              <a:t>That is, a building thermostat is usually installed to </a:t>
            </a:r>
            <a:r>
              <a:rPr lang="en-US" u="sng" baseline="0" dirty="0" smtClean="0"/>
              <a:t>enable</a:t>
            </a:r>
            <a:r>
              <a:rPr lang="en-US" baseline="0" dirty="0" smtClean="0"/>
              <a:t> an element of the technosphere, such as a company, to function better, not to limit its functionality.</a:t>
            </a:r>
          </a:p>
          <a:p>
            <a:endParaRPr lang="en-US" baseline="0" dirty="0" smtClean="0"/>
          </a:p>
          <a:p>
            <a:r>
              <a:rPr lang="en-US" baseline="0" dirty="0" smtClean="0"/>
              <a:t>This is really an example of what in economics is called Jevons Paradox, in which efficiency measures may lead to increases, rather than decreases, in resource use.</a:t>
            </a:r>
          </a:p>
          <a:p>
            <a:endParaRPr lang="en-US" baseline="0" dirty="0" smtClean="0"/>
          </a:p>
          <a:p>
            <a:r>
              <a:rPr lang="en-US" baseline="0" dirty="0" smtClean="0"/>
              <a:t>To see the possibly perverse nature of a technospheric thermostat (perverse from the view of standard environmentalism) one needs only consider the growing literature and increasingly public discussion on ways to geoengineer the planet’s climate. </a:t>
            </a:r>
          </a:p>
          <a:p>
            <a:endParaRPr lang="en-US" baseline="0" dirty="0" smtClean="0"/>
          </a:p>
          <a:p>
            <a:r>
              <a:rPr lang="en-US" baseline="0" dirty="0" smtClean="0"/>
              <a:t>Geoengineering is often criticized on the basis that it would allow business as usual for the technosphere, by lowering concern about burning fossil fuels for example. Thus, the cheap, fast, and technologically feasible method of injecting sulfate particles into the stratosphere to cool the planet, would allow a dial-down of mean global atmospheric temperature without requiring any actions to curtail fossil fuel use.</a:t>
            </a:r>
          </a:p>
          <a:p>
            <a:endParaRPr lang="en-US" baseline="0" dirty="0" smtClean="0"/>
          </a:p>
          <a:p>
            <a:r>
              <a:rPr lang="en-US" baseline="0" dirty="0" smtClean="0"/>
              <a:t>From the perspective presented here this is probably one reason that geoengineering has as much traction as it does, and that one should not be surprised to see a growing advocacy for such measures, as temperature increases and its effects become more noticeable—because geoengineering is potentially a technospheric </a:t>
            </a:r>
            <a:r>
              <a:rPr lang="en-US" u="sng" baseline="0" dirty="0" smtClean="0"/>
              <a:t>compliant</a:t>
            </a:r>
            <a:r>
              <a:rPr lang="en-US" u="none" baseline="0" dirty="0" smtClean="0"/>
              <a:t> approach, </a:t>
            </a:r>
            <a:r>
              <a:rPr lang="en-US" baseline="0" dirty="0" smtClean="0"/>
              <a:t>rather than an antagonistic one. </a:t>
            </a:r>
          </a:p>
          <a:p>
            <a:endParaRPr lang="en-US" baseline="0" dirty="0" smtClean="0"/>
          </a:p>
          <a:p>
            <a:r>
              <a:rPr lang="en-US" baseline="0" dirty="0" smtClean="0"/>
              <a:t>Antagonistic actions like a global carbon tax might be much more difficult to implement.</a:t>
            </a:r>
          </a:p>
          <a:p>
            <a:endParaRPr lang="en-US" baseline="0" dirty="0" smtClean="0"/>
          </a:p>
          <a:p>
            <a:r>
              <a:rPr lang="en-US" baseline="0" dirty="0" smtClean="0"/>
              <a:t>In any case, these are not predictions, but still it is easy to see, from the perspective of technological dynamics, how human attempts to influence the technosphere may not lead where they are intended.</a:t>
            </a:r>
            <a:endParaRPr lang="en-US" dirty="0"/>
          </a:p>
        </p:txBody>
      </p:sp>
      <p:sp>
        <p:nvSpPr>
          <p:cNvPr id="4" name="Slide Number Placeholder 3"/>
          <p:cNvSpPr>
            <a:spLocks noGrp="1"/>
          </p:cNvSpPr>
          <p:nvPr>
            <p:ph type="sldNum" sz="quarter" idx="10"/>
          </p:nvPr>
        </p:nvSpPr>
        <p:spPr/>
        <p:txBody>
          <a:bodyPr/>
          <a:lstStyle/>
          <a:p>
            <a:fld id="{90968C6C-60A6-483B-8262-775E76B79644}" type="slidenum">
              <a:rPr lang="en-US" smtClean="0"/>
              <a:t>16</a:t>
            </a:fld>
            <a:endParaRPr lang="en-US"/>
          </a:p>
        </p:txBody>
      </p:sp>
    </p:spTree>
    <p:extLst>
      <p:ext uri="{BB962C8B-B14F-4D97-AF65-F5344CB8AC3E}">
        <p14:creationId xmlns:p14="http://schemas.microsoft.com/office/powerpoint/2010/main" val="4617890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finally let me summarize</a:t>
            </a:r>
            <a:r>
              <a:rPr lang="en-US" baseline="0" dirty="0" smtClean="0"/>
              <a:t> some of the ideas I have talked about today.</a:t>
            </a:r>
          </a:p>
          <a:p>
            <a:endParaRPr lang="en-US" baseline="0" dirty="0" smtClean="0"/>
          </a:p>
          <a:p>
            <a:r>
              <a:rPr lang="en-US" baseline="0" dirty="0" smtClean="0"/>
              <a:t>The perspective we have sketched out follows from taking seriously what I think we as earth scientists would accept as a fact, that humans plus technology is part of the ongoing evolution of the planet, and therefore an earth or geologic process, and that we ought to look for a physical basis on which to understand this new earth phenomenon, and not simply try to explain the global phenomena of the Anthropocene on the basis of human actions alone, which by their nature are parochial.</a:t>
            </a:r>
          </a:p>
          <a:p>
            <a:endParaRPr lang="en-US" baseline="0" dirty="0" smtClean="0"/>
          </a:p>
          <a:p>
            <a:r>
              <a:rPr lang="en-US" baseline="0" dirty="0" smtClean="0"/>
              <a:t>In this view technology is not just something that is created by humans to address their needs and wants. </a:t>
            </a:r>
          </a:p>
          <a:p>
            <a:endParaRPr lang="en-US" baseline="0" dirty="0" smtClean="0"/>
          </a:p>
          <a:p>
            <a:r>
              <a:rPr lang="en-US" baseline="0" dirty="0" smtClean="0"/>
              <a:t>Large scale technology instead has assumed its own dynamic and we as human beings are numbered among its parts, and in consequence, to a greater or lesser degree, we are subject to the requirements of that dynamics. </a:t>
            </a:r>
          </a:p>
          <a:p>
            <a:endParaRPr lang="en-US" baseline="0" dirty="0" smtClean="0"/>
          </a:p>
          <a:p>
            <a:r>
              <a:rPr lang="en-US" baseline="0" dirty="0" smtClean="0"/>
              <a:t>Technospheric dynamics is not arbitrary or random with respect to the human condition, but follows a number of well-defined rules that govern or constrain the actions of both technology and humans.</a:t>
            </a:r>
          </a:p>
          <a:p>
            <a:endParaRPr lang="en-US" baseline="0" dirty="0" smtClean="0"/>
          </a:p>
          <a:p>
            <a:r>
              <a:rPr lang="en-US" baseline="0" dirty="0" smtClean="0"/>
              <a:t>I would argue that a view of the earth-system in which modern earth evolution is more than the consequence of human impact alone, but is subject to a larger technological dynamic, that such a view is likely to offer the clearest picture of the conditions and challenges that humanity faces on this rapidly changing planet.</a:t>
            </a:r>
          </a:p>
        </p:txBody>
      </p:sp>
      <p:sp>
        <p:nvSpPr>
          <p:cNvPr id="4" name="Slide Number Placeholder 3"/>
          <p:cNvSpPr>
            <a:spLocks noGrp="1"/>
          </p:cNvSpPr>
          <p:nvPr>
            <p:ph type="sldNum" sz="quarter" idx="10"/>
          </p:nvPr>
        </p:nvSpPr>
        <p:spPr/>
        <p:txBody>
          <a:bodyPr/>
          <a:lstStyle/>
          <a:p>
            <a:fld id="{90968C6C-60A6-483B-8262-775E76B79644}" type="slidenum">
              <a:rPr lang="en-US" smtClean="0"/>
              <a:t>17</a:t>
            </a:fld>
            <a:endParaRPr lang="en-US"/>
          </a:p>
        </p:txBody>
      </p:sp>
    </p:spTree>
    <p:extLst>
      <p:ext uri="{BB962C8B-B14F-4D97-AF65-F5344CB8AC3E}">
        <p14:creationId xmlns:p14="http://schemas.microsoft.com/office/powerpoint/2010/main" val="3311084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My talk is divided into three parts. </a:t>
            </a:r>
          </a:p>
          <a:p>
            <a:endParaRPr lang="en-US" dirty="0" smtClean="0"/>
          </a:p>
          <a:p>
            <a:endParaRPr lang="en-US" dirty="0" smtClean="0"/>
          </a:p>
          <a:p>
            <a:pPr marL="0" indent="0">
              <a:buNone/>
            </a:pPr>
            <a:r>
              <a:rPr lang="en-US" dirty="0" smtClean="0"/>
              <a:t>The </a:t>
            </a:r>
            <a:r>
              <a:rPr lang="en-US" u="sng" dirty="0" smtClean="0"/>
              <a:t>first part</a:t>
            </a:r>
            <a:r>
              <a:rPr lang="en-US" u="sng" baseline="0" dirty="0" smtClean="0"/>
              <a:t> </a:t>
            </a:r>
            <a:r>
              <a:rPr lang="en-US" u="none" baseline="0" dirty="0" smtClean="0"/>
              <a:t>of the talk </a:t>
            </a:r>
            <a:r>
              <a:rPr lang="en-US" u="none" dirty="0" smtClean="0"/>
              <a:t>sketches</a:t>
            </a:r>
            <a:r>
              <a:rPr lang="en-US" dirty="0" smtClean="0"/>
              <a:t> two approaches to</a:t>
            </a:r>
            <a:r>
              <a:rPr lang="en-US" baseline="0" dirty="0" smtClean="0"/>
              <a:t> looking at the Anthropocene and the environmental changes that it represents. </a:t>
            </a:r>
          </a:p>
          <a:p>
            <a:pPr marL="0" indent="0">
              <a:buNone/>
            </a:pPr>
            <a:endParaRPr lang="en-US" baseline="0" dirty="0" smtClean="0"/>
          </a:p>
          <a:p>
            <a:pPr marL="457200" lvl="1" indent="0">
              <a:buNone/>
            </a:pPr>
            <a:r>
              <a:rPr lang="en-US" baseline="0" dirty="0" smtClean="0"/>
              <a:t>The first approach is the standard human-centered view that focuses on the role of human impact in generating modern planetary change. </a:t>
            </a:r>
          </a:p>
          <a:p>
            <a:pPr marL="0" indent="0">
              <a:buNone/>
            </a:pPr>
            <a:endParaRPr lang="en-US" baseline="0" dirty="0" smtClean="0"/>
          </a:p>
          <a:p>
            <a:pPr marL="457200" lvl="1" indent="0">
              <a:buNone/>
            </a:pPr>
            <a:r>
              <a:rPr lang="en-US" baseline="0" dirty="0" smtClean="0"/>
              <a:t>In the second approach, we try to step outside the human-centric perception of planetary change and look at what could be called the earth’s view.</a:t>
            </a:r>
          </a:p>
          <a:p>
            <a:pPr marL="0" indent="0">
              <a:buNone/>
            </a:pPr>
            <a:endParaRPr lang="en-US" baseline="0" dirty="0" smtClean="0"/>
          </a:p>
          <a:p>
            <a:pPr marL="0" indent="0">
              <a:buNone/>
            </a:pPr>
            <a:endParaRPr lang="en-US" baseline="0" dirty="0" smtClean="0"/>
          </a:p>
          <a:p>
            <a:pPr marL="0" indent="0">
              <a:buNone/>
            </a:pPr>
            <a:r>
              <a:rPr lang="en-US" baseline="0" dirty="0" smtClean="0"/>
              <a:t>The </a:t>
            </a:r>
            <a:r>
              <a:rPr lang="en-US" u="sng" baseline="0" dirty="0" smtClean="0"/>
              <a:t>second part </a:t>
            </a:r>
            <a:r>
              <a:rPr lang="en-US" baseline="0" dirty="0" smtClean="0"/>
              <a:t>of the talk focuses on an essential feature of the Anthropocene—technology. </a:t>
            </a:r>
          </a:p>
          <a:p>
            <a:pPr marL="0" indent="0">
              <a:buNone/>
            </a:pPr>
            <a:endParaRPr lang="en-US" baseline="0" dirty="0" smtClean="0"/>
          </a:p>
          <a:p>
            <a:pPr marL="457200" lvl="1" indent="0">
              <a:buNone/>
            </a:pPr>
            <a:r>
              <a:rPr lang="en-US" baseline="0" dirty="0" smtClean="0"/>
              <a:t>Especially the question: What is the dynamics of the global coupled human-plus-technology system, which I call here the “technosphere”? </a:t>
            </a:r>
          </a:p>
          <a:p>
            <a:pPr marL="0" indent="0">
              <a:buNone/>
            </a:pPr>
            <a:endParaRPr lang="en-US" baseline="0" dirty="0" smtClean="0"/>
          </a:p>
          <a:p>
            <a:pPr marL="0" indent="0">
              <a:buNone/>
            </a:pPr>
            <a:endParaRPr lang="en-US" baseline="0" dirty="0" smtClean="0"/>
          </a:p>
          <a:p>
            <a:pPr marL="0" indent="0">
              <a:buNone/>
            </a:pPr>
            <a:r>
              <a:rPr lang="en-US" baseline="0" dirty="0" smtClean="0"/>
              <a:t>In the </a:t>
            </a:r>
            <a:r>
              <a:rPr lang="en-US" u="sng" baseline="0" dirty="0" smtClean="0"/>
              <a:t>third part </a:t>
            </a:r>
            <a:r>
              <a:rPr lang="en-US" baseline="0" dirty="0" smtClean="0"/>
              <a:t>of the talk I focus on what it means to be a human in the Anthropocene, considering that we are components of this newly emerged dynamical system.</a:t>
            </a:r>
          </a:p>
          <a:p>
            <a:pPr marL="0" indent="0">
              <a:buNone/>
            </a:pPr>
            <a:endParaRPr lang="en-US" baseline="0" dirty="0" smtClean="0"/>
          </a:p>
          <a:p>
            <a:pPr marL="457200" lvl="1" indent="0">
              <a:buNone/>
            </a:pPr>
            <a:r>
              <a:rPr lang="en-US" baseline="0" dirty="0" smtClean="0"/>
              <a:t>Finally, using our understanding of the dynamics of this new earth system, we look at what that dynamics implies about challenges that the future may offer to us humans.</a:t>
            </a:r>
            <a:endParaRPr lang="en-US" dirty="0"/>
          </a:p>
        </p:txBody>
      </p:sp>
      <p:sp>
        <p:nvSpPr>
          <p:cNvPr id="4" name="Slide Number Placeholder 3"/>
          <p:cNvSpPr>
            <a:spLocks noGrp="1"/>
          </p:cNvSpPr>
          <p:nvPr>
            <p:ph type="sldNum" sz="quarter" idx="10"/>
          </p:nvPr>
        </p:nvSpPr>
        <p:spPr/>
        <p:txBody>
          <a:bodyPr/>
          <a:lstStyle/>
          <a:p>
            <a:fld id="{90968C6C-60A6-483B-8262-775E76B79644}" type="slidenum">
              <a:rPr lang="en-US" smtClean="0"/>
              <a:t>2</a:t>
            </a:fld>
            <a:endParaRPr lang="en-US"/>
          </a:p>
        </p:txBody>
      </p:sp>
    </p:spTree>
    <p:extLst>
      <p:ext uri="{BB962C8B-B14F-4D97-AF65-F5344CB8AC3E}">
        <p14:creationId xmlns:p14="http://schemas.microsoft.com/office/powerpoint/2010/main" val="4110041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4">
              <a:defRPr/>
            </a:pPr>
            <a:r>
              <a:rPr lang="en-US" dirty="0" smtClean="0"/>
              <a:t>So</a:t>
            </a:r>
            <a:r>
              <a:rPr lang="en-US" baseline="0" dirty="0" smtClean="0"/>
              <a:t> o</a:t>
            </a:r>
            <a:r>
              <a:rPr lang="en-US" dirty="0" smtClean="0"/>
              <a:t>ne way</a:t>
            </a:r>
            <a:r>
              <a:rPr lang="en-US" baseline="0" dirty="0" smtClean="0"/>
              <a:t> </a:t>
            </a:r>
            <a:r>
              <a:rPr lang="en-US" dirty="0" smtClean="0"/>
              <a:t>to</a:t>
            </a:r>
            <a:r>
              <a:rPr lang="en-US" baseline="0" dirty="0" smtClean="0"/>
              <a:t> look at the Anthropocene is in terms of human impact on the earth’s surface—</a:t>
            </a:r>
            <a:r>
              <a:rPr lang="en-US" b="1" baseline="0" dirty="0" smtClean="0"/>
              <a:t>modifying ecosystems </a:t>
            </a:r>
            <a:r>
              <a:rPr lang="en-US" baseline="0" dirty="0" smtClean="0"/>
              <a:t>(40%NPP, extinction), soils (30-50%), water flows (50%), impact on chemical cycles, loss of natural capital, and so on. </a:t>
            </a:r>
          </a:p>
          <a:p>
            <a:pPr defTabSz="914284">
              <a:defRPr/>
            </a:pPr>
            <a:endParaRPr lang="en-US" baseline="0" dirty="0" smtClean="0"/>
          </a:p>
          <a:p>
            <a:pPr defTabSz="914284">
              <a:defRPr/>
            </a:pPr>
            <a:r>
              <a:rPr lang="en-US" baseline="0" dirty="0" smtClean="0"/>
              <a:t>Such impacts are the basis for Crutzen and </a:t>
            </a:r>
            <a:r>
              <a:rPr lang="en-US" baseline="0" dirty="0" err="1" smtClean="0"/>
              <a:t>Stoermer’s</a:t>
            </a:r>
            <a:r>
              <a:rPr lang="en-US" baseline="0" dirty="0" smtClean="0"/>
              <a:t> articulation in</a:t>
            </a:r>
            <a:r>
              <a:rPr lang="en-US" b="1" baseline="0" dirty="0" smtClean="0"/>
              <a:t> </a:t>
            </a:r>
            <a:r>
              <a:rPr lang="en-US" b="0" baseline="0" dirty="0" smtClean="0">
                <a:solidFill>
                  <a:srgbClr val="FF0000"/>
                </a:solidFill>
              </a:rPr>
              <a:t>2000</a:t>
            </a:r>
            <a:r>
              <a:rPr lang="en-US" b="1" baseline="0" dirty="0" smtClean="0"/>
              <a:t> </a:t>
            </a:r>
            <a:r>
              <a:rPr lang="en-US" baseline="0" dirty="0" smtClean="0"/>
              <a:t>of the idea of a new geologic epoch—the Anthropocene. </a:t>
            </a:r>
          </a:p>
          <a:p>
            <a:pPr defTabSz="914284">
              <a:defRPr/>
            </a:pPr>
            <a:endParaRPr lang="en-US" baseline="0" dirty="0" smtClean="0"/>
          </a:p>
          <a:p>
            <a:pPr defTabSz="914284">
              <a:defRPr/>
            </a:pPr>
            <a:r>
              <a:rPr lang="en-US" baseline="0" dirty="0" smtClean="0"/>
              <a:t>This is intended as an explicit statement that human activities constitute a significant geologic process and should be recognized as such. </a:t>
            </a:r>
          </a:p>
          <a:p>
            <a:pPr defTabSz="914284">
              <a:defRPr/>
            </a:pPr>
            <a:endParaRPr lang="en-US" baseline="0" dirty="0" smtClean="0"/>
          </a:p>
          <a:p>
            <a:pPr defTabSz="914284">
              <a:defRPr/>
            </a:pPr>
            <a:r>
              <a:rPr lang="en-US" baseline="0" dirty="0" smtClean="0"/>
              <a:t>This is true as far as it goes, but in my view it does not go far enough.</a:t>
            </a:r>
          </a:p>
          <a:p>
            <a:pPr defTabSz="914284">
              <a:defRPr/>
            </a:pPr>
            <a:r>
              <a:rPr lang="en-US" baseline="0" dirty="0" smtClean="0"/>
              <a:t/>
            </a:r>
            <a:br>
              <a:rPr lang="en-US" baseline="0" dirty="0" smtClean="0"/>
            </a:br>
            <a:r>
              <a:rPr lang="en-US" baseline="0" dirty="0" smtClean="0"/>
              <a:t>Thus, we note that every item on the list of human impacts is a consequence of technology as well as of human organisms. </a:t>
            </a:r>
          </a:p>
          <a:p>
            <a:pPr defTabSz="914284">
              <a:defRPr/>
            </a:pPr>
            <a:endParaRPr lang="en-US" baseline="0" dirty="0" smtClean="0"/>
          </a:p>
          <a:p>
            <a:pPr defTabSz="914284">
              <a:defRPr/>
            </a:pPr>
            <a:r>
              <a:rPr lang="en-US" baseline="0" dirty="0" smtClean="0"/>
              <a:t>Usually we think of technology as simply the tools people use in the course of their activities. I want to present an alternate view, in which it is not just that people use technology as tools, but people are themselves tools used </a:t>
            </a:r>
            <a:r>
              <a:rPr lang="en-US" u="sng" baseline="0" dirty="0" smtClean="0"/>
              <a:t>by</a:t>
            </a:r>
            <a:r>
              <a:rPr lang="en-US" baseline="0" dirty="0" smtClean="0"/>
              <a:t> technology </a:t>
            </a:r>
            <a:r>
              <a:rPr lang="en-US" b="0" baseline="0" dirty="0" smtClean="0"/>
              <a:t>in the course of </a:t>
            </a:r>
            <a:r>
              <a:rPr lang="en-US" b="0" u="sng" baseline="0" dirty="0" smtClean="0"/>
              <a:t>its</a:t>
            </a:r>
            <a:r>
              <a:rPr lang="en-US" b="0" baseline="0" dirty="0" smtClean="0"/>
              <a:t> activities</a:t>
            </a:r>
            <a:r>
              <a:rPr lang="en-US" baseline="0" dirty="0" smtClean="0"/>
              <a:t>.</a:t>
            </a:r>
          </a:p>
        </p:txBody>
      </p:sp>
      <p:sp>
        <p:nvSpPr>
          <p:cNvPr id="4" name="Slide Number Placeholder 3"/>
          <p:cNvSpPr>
            <a:spLocks noGrp="1"/>
          </p:cNvSpPr>
          <p:nvPr>
            <p:ph type="sldNum" sz="quarter" idx="10"/>
          </p:nvPr>
        </p:nvSpPr>
        <p:spPr/>
        <p:txBody>
          <a:bodyPr/>
          <a:lstStyle/>
          <a:p>
            <a:fld id="{90968C6C-60A6-483B-8262-775E76B79644}" type="slidenum">
              <a:rPr lang="en-US" smtClean="0"/>
              <a:t>3</a:t>
            </a:fld>
            <a:endParaRPr lang="en-US"/>
          </a:p>
        </p:txBody>
      </p:sp>
    </p:spTree>
    <p:extLst>
      <p:ext uri="{BB962C8B-B14F-4D97-AF65-F5344CB8AC3E}">
        <p14:creationId xmlns:p14="http://schemas.microsoft.com/office/powerpoint/2010/main" val="2191309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This view we can call an earth or an earth-system view.</a:t>
            </a:r>
          </a:p>
          <a:p>
            <a:endParaRPr lang="en-US" baseline="0" dirty="0" smtClean="0"/>
          </a:p>
          <a:p>
            <a:r>
              <a:rPr lang="en-US" baseline="0" dirty="0" smtClean="0"/>
              <a:t>Thus usually we say that humans design, build, and deploy technology, so that technology is derivative, it is a function of people, T(P). </a:t>
            </a:r>
          </a:p>
          <a:p>
            <a:endParaRPr lang="en-US" baseline="0" dirty="0" smtClean="0"/>
          </a:p>
          <a:p>
            <a:r>
              <a:rPr lang="en-US" baseline="0" dirty="0" smtClean="0"/>
              <a:t>However, humans build technology mostly at the margins, within the niches that technology has predefined—for example, building on the existing body of scientific knowledge and technical experience, working in offices or laboratories and with equipment that is the product of earlier technological change, using computers and the internet—and the internet itself which is not designed, but is an agglomeration of smaller networks that linked up without an overall plan or really any understanding on the part of humans of what was coming actually into existence, and so on. </a:t>
            </a:r>
          </a:p>
          <a:p>
            <a:endParaRPr lang="en-US" baseline="0" dirty="0" smtClean="0"/>
          </a:p>
          <a:p>
            <a:r>
              <a:rPr lang="en-US" baseline="0" dirty="0" smtClean="0"/>
              <a:t>This whole connected system, including the networks of transportation systems, communications systems, power generation and transmission systems, information and finance systems, and all the parts of these technologies down to the smallest artifact, like transistors and office memos, this system was not designed or built in its entirety, but emerged as a undesigned whole of increasing complexity as more parts and linkages became available. </a:t>
            </a:r>
          </a:p>
          <a:p>
            <a:endParaRPr lang="en-US" baseline="0" dirty="0" smtClean="0"/>
          </a:p>
          <a:p>
            <a:pPr defTabSz="914284"/>
            <a:r>
              <a:rPr lang="en-US" baseline="0" dirty="0" smtClean="0"/>
              <a:t>If it wasn’t designed as a whole, who runs or controls the technosphere? </a:t>
            </a:r>
          </a:p>
          <a:p>
            <a:pPr defTabSz="914284"/>
            <a:endParaRPr lang="en-US" baseline="0" dirty="0" smtClean="0"/>
          </a:p>
          <a:p>
            <a:pPr defTabSz="914284"/>
            <a:r>
              <a:rPr lang="en-US" baseline="0" dirty="0" smtClean="0"/>
              <a:t>No one runs it. There is no coherent network of human control. In fact, no one understands it.</a:t>
            </a:r>
          </a:p>
          <a:p>
            <a:pPr defTabSz="914284"/>
            <a:endParaRPr lang="en-US" baseline="0" dirty="0" smtClean="0"/>
          </a:p>
          <a:p>
            <a:pPr defTabSz="914284"/>
            <a:r>
              <a:rPr lang="en-US" baseline="0" dirty="0" smtClean="0"/>
              <a:t>A system like the technosphere, which has been able to maintain its metabolism—its energy and resource consumption—for many years, even centuries, over a large number of internal cycle times with no external control, must run according to its own dynamics, not at the whim of humans. </a:t>
            </a:r>
          </a:p>
          <a:p>
            <a:pPr defTabSz="914284"/>
            <a:endParaRPr lang="en-US" baseline="0" dirty="0" smtClean="0"/>
          </a:p>
          <a:p>
            <a:pPr defTabSz="914284"/>
            <a:r>
              <a:rPr lang="en-US" baseline="0" dirty="0" smtClean="0"/>
              <a:t>One could say that the technosphere is autonomous.</a:t>
            </a:r>
          </a:p>
          <a:p>
            <a:pPr defTabSz="914284"/>
            <a:endParaRPr lang="en-US" baseline="0" dirty="0" smtClean="0"/>
          </a:p>
          <a:p>
            <a:pPr defTabSz="914284"/>
            <a:r>
              <a:rPr lang="en-US" baseline="0" dirty="0" smtClean="0"/>
              <a:t>Despite lack of control, however, humans depend intimately on the functioning of the technosphere, so we are tempted to write P(T).</a:t>
            </a:r>
          </a:p>
          <a:p>
            <a:pPr defTabSz="914284"/>
            <a:endParaRPr lang="en-US" baseline="0" dirty="0" smtClean="0"/>
          </a:p>
          <a:p>
            <a:pPr defTabSz="914284"/>
            <a:r>
              <a:rPr lang="en-US" baseline="0" dirty="0" smtClean="0"/>
              <a:t>So P(T) as a complement to T(P) is really the main theme of this talk.</a:t>
            </a:r>
          </a:p>
          <a:p>
            <a:endParaRPr lang="en-US" baseline="0" dirty="0" smtClean="0"/>
          </a:p>
          <a:p>
            <a:pPr defTabSz="914284"/>
            <a:r>
              <a:rPr lang="en-US" baseline="0" dirty="0" smtClean="0"/>
              <a:t>The technosphere may seem rather un-geologic to us, but its emergence with properties that transcend it parts is not so different from earlier events in earth history, where small parts acting together led to the emergence of global autonomous dynamical systems. For example, the hydrosphere functions by its own undesigned dynamics, exhibiting properties beyond what one can identify in any of its small components, such as constituent water molecules. </a:t>
            </a:r>
          </a:p>
          <a:p>
            <a:pPr defTabSz="914284"/>
            <a:endParaRPr lang="en-US" baseline="0" dirty="0" smtClean="0"/>
          </a:p>
          <a:p>
            <a:pPr defTabSz="914284"/>
            <a:r>
              <a:rPr lang="en-US" baseline="0" dirty="0" smtClean="0"/>
              <a:t>The view we take here is that in the evolving relation between humans and technology, the Anthropocene is hosting the opening act in the emergence of a new geologic process.</a:t>
            </a:r>
          </a:p>
          <a:p>
            <a:pPr defTabSz="914284"/>
            <a:endParaRPr lang="en-US" baseline="0" dirty="0" smtClean="0"/>
          </a:p>
          <a:p>
            <a:pPr defTabSz="914284"/>
            <a:r>
              <a:rPr lang="en-US" baseline="0" dirty="0" smtClean="0"/>
              <a:t>So the question we ask as earth scientists then, is, what is the dynamics of this new system?</a:t>
            </a:r>
          </a:p>
        </p:txBody>
      </p:sp>
      <p:sp>
        <p:nvSpPr>
          <p:cNvPr id="4" name="Slide Number Placeholder 3"/>
          <p:cNvSpPr>
            <a:spLocks noGrp="1"/>
          </p:cNvSpPr>
          <p:nvPr>
            <p:ph type="sldNum" sz="quarter" idx="10"/>
          </p:nvPr>
        </p:nvSpPr>
        <p:spPr/>
        <p:txBody>
          <a:bodyPr/>
          <a:lstStyle/>
          <a:p>
            <a:fld id="{90968C6C-60A6-483B-8262-775E76B79644}" type="slidenum">
              <a:rPr lang="en-US" smtClean="0"/>
              <a:t>4</a:t>
            </a:fld>
            <a:endParaRPr lang="en-US"/>
          </a:p>
        </p:txBody>
      </p:sp>
    </p:spTree>
    <p:extLst>
      <p:ext uri="{BB962C8B-B14F-4D97-AF65-F5344CB8AC3E}">
        <p14:creationId xmlns:p14="http://schemas.microsoft.com/office/powerpoint/2010/main" val="3788183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84"/>
            <a:r>
              <a:rPr lang="en-US" b="0" baseline="0" dirty="0" smtClean="0"/>
              <a:t>Let me start by considering </a:t>
            </a:r>
            <a:r>
              <a:rPr lang="en-US" baseline="0" dirty="0" smtClean="0"/>
              <a:t>some of the physical and material properties of technology. Chief among these is that technology is a solids-based phenomenon. You cannot make technology out of fluids alone.</a:t>
            </a:r>
          </a:p>
          <a:p>
            <a:pPr defTabSz="914284"/>
            <a:endParaRPr lang="en-US" baseline="0" dirty="0" smtClean="0"/>
          </a:p>
          <a:p>
            <a:pPr defTabSz="914284"/>
            <a:r>
              <a:rPr lang="en-US" baseline="0" dirty="0" smtClean="0"/>
              <a:t>The solids property is key for understanding what technology is and what it does in the world. </a:t>
            </a:r>
          </a:p>
          <a:p>
            <a:pPr defTabSz="914284"/>
            <a:endParaRPr lang="en-US" baseline="0" dirty="0" smtClean="0"/>
          </a:p>
          <a:p>
            <a:pPr defTabSz="914284"/>
            <a:r>
              <a:rPr lang="en-US" baseline="0" dirty="0" smtClean="0"/>
              <a:t>Thus, solids provide the basis for power-off memory, which allows </a:t>
            </a:r>
            <a:r>
              <a:rPr lang="en-US" b="0" baseline="0" dirty="0" smtClean="0"/>
              <a:t>development of enduring systems of great complexity, </a:t>
            </a:r>
            <a:r>
              <a:rPr lang="en-US" baseline="0" dirty="0" smtClean="0"/>
              <a:t>such as aircraft or cities, because the system itself remembers most of the details of its own constitution without requiring a continuous power source to do so. This you generally cannot do with fluids.</a:t>
            </a:r>
          </a:p>
          <a:p>
            <a:pPr defTabSz="914284"/>
            <a:endParaRPr lang="en-US" baseline="0" dirty="0" smtClean="0"/>
          </a:p>
          <a:p>
            <a:pPr defTabSz="914284"/>
            <a:r>
              <a:rPr lang="en-US" baseline="0" dirty="0" smtClean="0"/>
              <a:t>I should also point out that the great and enduring structural and chemical complexity of the Earth’s crust is also made possible by the memory properties of solids. In a certain sense, technology is a continuation of the unfinished paradigm of the solid earth. </a:t>
            </a:r>
          </a:p>
          <a:p>
            <a:endParaRPr lang="en-US" baseline="0" dirty="0" smtClean="0"/>
          </a:p>
          <a:p>
            <a:r>
              <a:rPr lang="en-US" baseline="0" dirty="0" smtClean="0"/>
              <a:t>Another key physical factor on which technology depends and which is a function of the solid state is the rise of the decoupled payload, where transport load is independent of the transport mechanism.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Technological systems can transport an arbitrary payload, like flat screen TVs, whose nature is independent of the transport mechanism, say a truck. </a:t>
            </a:r>
          </a:p>
          <a:p>
            <a:endParaRPr lang="en-US" baseline="0" dirty="0" smtClean="0"/>
          </a:p>
          <a:p>
            <a:r>
              <a:rPr lang="en-US" baseline="0" dirty="0" smtClean="0"/>
              <a:t>This is not the case for a river, where the payload, the river water, is also part of the transport mechanism. This puts significant limitations on what structure or information a fluid system can transport. I would argue that for this reason technology cannot evolve on a fluid planet.</a:t>
            </a:r>
          </a:p>
          <a:p>
            <a:endParaRPr lang="en-US" baseline="0" dirty="0" smtClean="0"/>
          </a:p>
          <a:p>
            <a:r>
              <a:rPr lang="en-US" baseline="0" dirty="0" smtClean="0"/>
              <a:t>For solids, in contrast, payload-decoupling means it is possible to bring together parts of any kind from any location to form novel composite technological systems.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Moreover,</a:t>
            </a:r>
            <a:r>
              <a:rPr lang="en-US" baseline="0" dirty="0" smtClean="0"/>
              <a:t> this transport is high volume and high speed. The technosphere runs at a power level of about 17TW, and a mass flux level of perhaps 10-100 </a:t>
            </a:r>
            <a:r>
              <a:rPr lang="en-US" b="0" baseline="0" dirty="0" err="1" smtClean="0"/>
              <a:t>gigatons</a:t>
            </a:r>
            <a:r>
              <a:rPr lang="en-US" baseline="0" dirty="0" smtClean="0"/>
              <a:t> a year. </a:t>
            </a:r>
          </a:p>
          <a:p>
            <a:endParaRPr lang="en-US" baseline="0" dirty="0" smtClean="0"/>
          </a:p>
          <a:p>
            <a:r>
              <a:rPr lang="en-US" baseline="0" dirty="0" smtClean="0"/>
              <a:t>All of this suggests the importance of solids-based transport phenomena in the rise of technology and the Anthropocene.</a:t>
            </a:r>
          </a:p>
        </p:txBody>
      </p:sp>
      <p:sp>
        <p:nvSpPr>
          <p:cNvPr id="4" name="Slide Number Placeholder 3"/>
          <p:cNvSpPr>
            <a:spLocks noGrp="1"/>
          </p:cNvSpPr>
          <p:nvPr>
            <p:ph type="sldNum" sz="quarter" idx="10"/>
          </p:nvPr>
        </p:nvSpPr>
        <p:spPr/>
        <p:txBody>
          <a:bodyPr/>
          <a:lstStyle/>
          <a:p>
            <a:fld id="{90968C6C-60A6-483B-8262-775E76B79644}" type="slidenum">
              <a:rPr lang="en-US" smtClean="0"/>
              <a:t>5</a:t>
            </a:fld>
            <a:endParaRPr lang="en-US"/>
          </a:p>
        </p:txBody>
      </p:sp>
    </p:spTree>
    <p:extLst>
      <p:ext uri="{BB962C8B-B14F-4D97-AF65-F5344CB8AC3E}">
        <p14:creationId xmlns:p14="http://schemas.microsoft.com/office/powerpoint/2010/main" val="2388821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a:t>
            </a:r>
            <a:r>
              <a:rPr lang="en-US" baseline="0" dirty="0" smtClean="0"/>
              <a:t> is a whole story that can be developed around the difficulties of rapidly transporting large amounts of solids from localized sources across a rough, frictional surface, like the land surface of the earth, to localized destinations. </a:t>
            </a:r>
            <a:r>
              <a:rPr lang="en-US" dirty="0" smtClean="0"/>
              <a:t>Basically, such a transport</a:t>
            </a:r>
            <a:r>
              <a:rPr lang="en-US" baseline="0" dirty="0" smtClean="0"/>
              <a:t> </a:t>
            </a:r>
            <a:r>
              <a:rPr lang="en-US" dirty="0" smtClean="0"/>
              <a:t>system</a:t>
            </a:r>
            <a:r>
              <a:rPr lang="en-US" baseline="0" dirty="0" smtClean="0"/>
              <a:t> </a:t>
            </a:r>
            <a:r>
              <a:rPr lang="en-US" b="0" baseline="0" dirty="0" smtClean="0"/>
              <a:t>has to be advective</a:t>
            </a:r>
            <a:r>
              <a:rPr lang="en-US" baseline="0" dirty="0" smtClean="0"/>
              <a:t>. By advective, I mean that a significant component of the transport is approximately unidirectional, like truck traffic on a highway.</a:t>
            </a:r>
          </a:p>
          <a:p>
            <a:endParaRPr lang="en-US" baseline="0" dirty="0" smtClean="0"/>
          </a:p>
          <a:p>
            <a:r>
              <a:rPr lang="en-US" baseline="0" dirty="0" smtClean="0"/>
              <a:t>The most fundamental barrier to large scale advection of solids was the lack of suitable potential gradients that could provide the required motive force. </a:t>
            </a:r>
          </a:p>
          <a:p>
            <a:endParaRPr lang="en-US" baseline="0" dirty="0" smtClean="0"/>
          </a:p>
          <a:p>
            <a:r>
              <a:rPr lang="en-US" baseline="0" dirty="0" smtClean="0"/>
              <a:t>Thus, water flows down a river under a gravitational potential gradient, or air flows in free convection in the atmosphere as a consequence of temperature and gravitational gradients. </a:t>
            </a:r>
          </a:p>
          <a:p>
            <a:endParaRPr lang="en-US" baseline="0" dirty="0" smtClean="0"/>
          </a:p>
          <a:p>
            <a:r>
              <a:rPr lang="en-US" baseline="0" dirty="0" smtClean="0"/>
              <a:t>But for solid state goods like furniture or computers, there is usually no continuous potential gradient available between source and sink, such as a  factory and a city, that can exert a force on these materials. </a:t>
            </a:r>
          </a:p>
          <a:p>
            <a:endParaRPr lang="en-US" baseline="0" dirty="0" smtClean="0"/>
          </a:p>
          <a:p>
            <a:r>
              <a:rPr lang="en-US" baseline="0" dirty="0" smtClean="0"/>
              <a:t>Quantitatively sufficient sources of energy may be available, say in a coal mine, but if you put a material good, like a computer, in the middle of the road between factory and city, it does not go anywhere, whereas if you pour a cup of water into a stream, it moves downstream.</a:t>
            </a:r>
          </a:p>
          <a:p>
            <a:endParaRPr lang="en-US" baseline="0" dirty="0" smtClean="0"/>
          </a:p>
          <a:p>
            <a:r>
              <a:rPr lang="en-US" baseline="0" dirty="0" smtClean="0"/>
              <a:t>Of course we know that the way that the goods get from factory to city is via a mechanism like a truck or train, which exerts the necessary force. </a:t>
            </a:r>
          </a:p>
          <a:p>
            <a:endParaRPr lang="en-US" baseline="0" dirty="0" smtClean="0"/>
          </a:p>
          <a:p>
            <a:r>
              <a:rPr lang="en-US" baseline="0" dirty="0" smtClean="0"/>
              <a:t>But why is the force there in the first place? </a:t>
            </a:r>
          </a:p>
          <a:p>
            <a:endParaRPr lang="en-US" baseline="0" dirty="0" smtClean="0"/>
          </a:p>
          <a:p>
            <a:r>
              <a:rPr lang="en-US" baseline="0" dirty="0" smtClean="0"/>
              <a:t>The force is there, of course, because people in the city want the computer, and people at the factory want to provide it. We are inclined to say that the material good moves because of human purpose, which in effect provides conditions that mimic the missing potential gradient. </a:t>
            </a:r>
          </a:p>
          <a:p>
            <a:endParaRPr lang="en-US" baseline="0" dirty="0" smtClean="0"/>
          </a:p>
          <a:p>
            <a:r>
              <a:rPr lang="en-US" baseline="0" dirty="0" smtClean="0"/>
              <a:t>Introducing purpose in this way to explain why the computer moves does not on the face of it provide a physical explanation for displacement. It’s an ad hoc or patchwork kind of answer, because we haven’t said what purpose </a:t>
            </a:r>
            <a:r>
              <a:rPr lang="en-US" u="sng" baseline="0" dirty="0" smtClean="0"/>
              <a:t>is</a:t>
            </a:r>
            <a:r>
              <a:rPr lang="en-US" baseline="0" dirty="0" smtClean="0"/>
              <a:t>.</a:t>
            </a:r>
          </a:p>
          <a:p>
            <a:endParaRPr lang="en-US" baseline="0" dirty="0" smtClean="0"/>
          </a:p>
          <a:p>
            <a:r>
              <a:rPr lang="en-US" baseline="0" dirty="0" smtClean="0"/>
              <a:t>Shortly, however, I am going argue that purpose is an inherent physical property of any sufficiently complex dynamical system, including non-human systems, and this will provide then a more satisfactory explanation of why the computer or other good moves as it does. </a:t>
            </a:r>
          </a:p>
          <a:p>
            <a:endParaRPr lang="en-US" baseline="0" dirty="0" smtClean="0"/>
          </a:p>
          <a:p>
            <a:r>
              <a:rPr lang="en-US" baseline="0" dirty="0" smtClean="0"/>
              <a:t>But first, because purpose-based transport, however interpreted, is so central to the dynamics of the Anthropocene, we look a little more closely at how purpose can mimic a physical potential gradient.</a:t>
            </a:r>
          </a:p>
        </p:txBody>
      </p:sp>
      <p:sp>
        <p:nvSpPr>
          <p:cNvPr id="4" name="Slide Number Placeholder 3"/>
          <p:cNvSpPr>
            <a:spLocks noGrp="1"/>
          </p:cNvSpPr>
          <p:nvPr>
            <p:ph type="sldNum" sz="quarter" idx="10"/>
          </p:nvPr>
        </p:nvSpPr>
        <p:spPr/>
        <p:txBody>
          <a:bodyPr/>
          <a:lstStyle/>
          <a:p>
            <a:fld id="{90968C6C-60A6-483B-8262-775E76B79644}" type="slidenum">
              <a:rPr lang="en-US" smtClean="0"/>
              <a:t>6</a:t>
            </a:fld>
            <a:endParaRPr lang="en-US"/>
          </a:p>
        </p:txBody>
      </p:sp>
    </p:spTree>
    <p:extLst>
      <p:ext uri="{BB962C8B-B14F-4D97-AF65-F5344CB8AC3E}">
        <p14:creationId xmlns:p14="http://schemas.microsoft.com/office/powerpoint/2010/main" val="33139592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On the left is a standard Rayleigh-</a:t>
            </a:r>
            <a:r>
              <a:rPr lang="en-US" baseline="0" dirty="0" err="1" smtClean="0"/>
              <a:t>Benard</a:t>
            </a:r>
            <a:r>
              <a:rPr lang="en-US" baseline="0" dirty="0" smtClean="0"/>
              <a:t> cell in which a fluid heated from below undergoes convection, transporting heat from the bottom to the top plate when the temperature difference is high enough. </a:t>
            </a:r>
          </a:p>
          <a:p>
            <a:endParaRPr lang="en-US" baseline="0" dirty="0" smtClean="0"/>
          </a:p>
          <a:p>
            <a:r>
              <a:rPr lang="en-US" baseline="0" dirty="0" smtClean="0"/>
              <a:t>The heat and mass flow is controlled by the thicknesses delta1,2 of thin “thermal boundary layers” at each plate. These are in essence local control variables that determine the diffusion of heat from the wall to the advecting fluid, and vice versa. </a:t>
            </a:r>
          </a:p>
          <a:p>
            <a:endParaRPr lang="en-US" baseline="0" dirty="0" smtClean="0"/>
          </a:p>
          <a:p>
            <a:r>
              <a:rPr lang="en-US" baseline="0" dirty="0" smtClean="0"/>
              <a:t>In steady state, the two boundary layers delta1,2 must transport the same heat flux, so the boundary layers must be able to communicate and agree on a common value. </a:t>
            </a:r>
          </a:p>
          <a:p>
            <a:endParaRPr lang="en-US" baseline="0" dirty="0" smtClean="0"/>
          </a:p>
          <a:p>
            <a:r>
              <a:rPr lang="en-US" baseline="0" dirty="0" smtClean="0"/>
              <a:t>So if there is a fluctuation of boundary layer thickness, the thickness must drift back to an equilibrium or control value delta-equilibrium to ensure that the input and output fluxes q1, q2 are equal. </a:t>
            </a:r>
          </a:p>
          <a:p>
            <a:endParaRPr lang="en-US" baseline="0" dirty="0" smtClean="0"/>
          </a:p>
          <a:p>
            <a:r>
              <a:rPr lang="en-US" baseline="0" dirty="0" smtClean="0"/>
              <a:t>Now, on the right is an analogous technology cell, where energy and mass is transported from one “hot” location or “plate” (or mine) via advection to a distant “cold” plate (or city) where it is consumed. </a:t>
            </a:r>
          </a:p>
          <a:p>
            <a:endParaRPr lang="en-US" baseline="0" dirty="0" smtClean="0"/>
          </a:p>
          <a:p>
            <a:r>
              <a:rPr lang="en-US" baseline="0" dirty="0" smtClean="0"/>
              <a:t>At the hot plate or mine, energy is uploaded </a:t>
            </a:r>
            <a:r>
              <a:rPr lang="en-US" u="sng" baseline="0" dirty="0" smtClean="0"/>
              <a:t>diffusively</a:t>
            </a:r>
            <a:r>
              <a:rPr lang="en-US" baseline="0" dirty="0" smtClean="0"/>
              <a:t> through a “boundary-layer-complex” of mining and loading protocols into the advective medium (truck/train) and then diffusively downloaded through a “boundary-layer-complex” of city delivery protocols at the cold plate or city. </a:t>
            </a:r>
          </a:p>
          <a:p>
            <a:endParaRPr lang="en-US" baseline="0" dirty="0" smtClean="0"/>
          </a:p>
          <a:p>
            <a:r>
              <a:rPr lang="en-US" baseline="0" dirty="0" smtClean="0"/>
              <a:t>The technological analog of thermal boundary layer thicknesses delta1,2 in the RB cell are variables which we call P1 and P2. Like delta1,2, P1 and P2  are control parameters that enable coordination between energy and mass fluxes at the two separated plates.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Thus, following a fluctuation in boundary layer parameters P1,2, the parameters must drift back to an equilibrium or control value P-</a:t>
            </a:r>
            <a:r>
              <a:rPr lang="en-US" baseline="0" dirty="0" err="1" smtClean="0"/>
              <a:t>eq</a:t>
            </a:r>
            <a:r>
              <a:rPr lang="en-US" baseline="0" dirty="0" smtClean="0"/>
              <a:t>, ensuring that the supply and demand fluxes S1 and D1 are equal.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two systems are similar in their bipolar structure—what we could call a diffusion-advection-diffusion couple—that is characteristic of systems that depend on rapid, high-volume consumption of distant resources.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two systems are different in that the RB cell is gradient driven while the technology cell is purpose driven.</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In order to pin down in a more definite and physical way what purpose actually is, we change focus to look at system organizational properties, which can help provide a definition of purpose.</a:t>
            </a:r>
          </a:p>
        </p:txBody>
      </p:sp>
      <p:sp>
        <p:nvSpPr>
          <p:cNvPr id="4" name="Slide Number Placeholder 3"/>
          <p:cNvSpPr>
            <a:spLocks noGrp="1"/>
          </p:cNvSpPr>
          <p:nvPr>
            <p:ph type="sldNum" sz="quarter" idx="10"/>
          </p:nvPr>
        </p:nvSpPr>
        <p:spPr/>
        <p:txBody>
          <a:bodyPr/>
          <a:lstStyle/>
          <a:p>
            <a:fld id="{90968C6C-60A6-483B-8262-775E76B79644}" type="slidenum">
              <a:rPr lang="en-US" smtClean="0"/>
              <a:t>7</a:t>
            </a:fld>
            <a:endParaRPr lang="en-US"/>
          </a:p>
        </p:txBody>
      </p:sp>
    </p:spTree>
    <p:extLst>
      <p:ext uri="{BB962C8B-B14F-4D97-AF65-F5344CB8AC3E}">
        <p14:creationId xmlns:p14="http://schemas.microsoft.com/office/powerpoint/2010/main" val="16750727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To start with, it is useful to ask what limits do the requirements of organization place on a dynamic system and its parts.</a:t>
            </a:r>
          </a:p>
          <a:p>
            <a:endParaRPr lang="en-US" baseline="0" dirty="0" smtClean="0"/>
          </a:p>
          <a:p>
            <a:r>
              <a:rPr lang="en-US" baseline="0" dirty="0" smtClean="0"/>
              <a:t>To be clear, here we take dynamic systems to be systems that do something. </a:t>
            </a:r>
          </a:p>
          <a:p>
            <a:endParaRPr lang="en-US" baseline="0" dirty="0" smtClean="0"/>
          </a:p>
          <a:p>
            <a:r>
              <a:rPr lang="en-US" baseline="0" dirty="0" smtClean="0"/>
              <a:t>What do they do? Whatever else they might do, they consume energy, they have a metabolism, in other words they function. Examples would be a person, a corporation, or the technosphere.</a:t>
            </a:r>
          </a:p>
          <a:p>
            <a:endParaRPr lang="en-US" baseline="0" dirty="0" smtClean="0"/>
          </a:p>
          <a:p>
            <a:r>
              <a:rPr lang="en-US" baseline="0" dirty="0" smtClean="0"/>
              <a:t>We focus on dynamical systems that persist—that endure for many internal time cycles, such as, for a person, heartbeats, meals, steps taken, nerve impulses fired or, in the case of a company, billing cycles, repetitions of office routines, product sales, flipping of light switches, etc.</a:t>
            </a:r>
          </a:p>
          <a:p>
            <a:endParaRPr lang="en-US" baseline="0" dirty="0" smtClean="0"/>
          </a:p>
          <a:p>
            <a:r>
              <a:rPr lang="en-US" baseline="0" dirty="0" smtClean="0"/>
              <a:t>Persistence provides time for patterns to emerge that we can analyze.</a:t>
            </a:r>
          </a:p>
          <a:p>
            <a:endParaRPr lang="en-US" baseline="0" dirty="0" smtClean="0"/>
          </a:p>
          <a:p>
            <a:r>
              <a:rPr lang="en-US" baseline="0" dirty="0" smtClean="0"/>
              <a:t>Patterns or characteristics of organization that must pertain to any dynamic system can be encapsulated in a set of rules, some of which are listed here and will be discussed in a moment.</a:t>
            </a:r>
          </a:p>
          <a:p>
            <a:endParaRPr lang="en-US" baseline="0" dirty="0" smtClean="0"/>
          </a:p>
          <a:p>
            <a:r>
              <a:rPr lang="en-US" baseline="0" dirty="0" smtClean="0"/>
              <a:t>A focus on the rules of organization can also shed light on the nature and role of purpose in dynamic systems, in particular to move purpose from the position of an ad hoc explanation of system behavior, to the category of a physical system property.</a:t>
            </a:r>
            <a:endParaRPr lang="en-US" dirty="0"/>
          </a:p>
        </p:txBody>
      </p:sp>
      <p:sp>
        <p:nvSpPr>
          <p:cNvPr id="4" name="Slide Number Placeholder 3"/>
          <p:cNvSpPr>
            <a:spLocks noGrp="1"/>
          </p:cNvSpPr>
          <p:nvPr>
            <p:ph type="sldNum" sz="quarter" idx="10"/>
          </p:nvPr>
        </p:nvSpPr>
        <p:spPr/>
        <p:txBody>
          <a:bodyPr/>
          <a:lstStyle/>
          <a:p>
            <a:fld id="{90968C6C-60A6-483B-8262-775E76B79644}" type="slidenum">
              <a:rPr lang="en-US" smtClean="0"/>
              <a:t>8</a:t>
            </a:fld>
            <a:endParaRPr lang="en-US"/>
          </a:p>
        </p:txBody>
      </p:sp>
    </p:spTree>
    <p:extLst>
      <p:ext uri="{BB962C8B-B14F-4D97-AF65-F5344CB8AC3E}">
        <p14:creationId xmlns:p14="http://schemas.microsoft.com/office/powerpoint/2010/main" val="1948388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So let’s look at several rules that follow from the requirements of organization.</a:t>
            </a:r>
          </a:p>
          <a:p>
            <a:endParaRPr lang="en-US" baseline="0" dirty="0" smtClean="0"/>
          </a:p>
          <a:p>
            <a:r>
              <a:rPr lang="en-US" baseline="0" dirty="0" smtClean="0"/>
              <a:t>The rule of reciprocity imposes significant constraints on how humans might willfully influence the behavior of the technosphere.</a:t>
            </a:r>
          </a:p>
          <a:p>
            <a:endParaRPr lang="en-US" baseline="0" dirty="0" smtClean="0"/>
          </a:p>
          <a:p>
            <a:r>
              <a:rPr lang="en-US" baseline="0" dirty="0" smtClean="0"/>
              <a:t>The rule says that a system of a given size, such as a human, can exert direct influence only on systems that are of comparable size. This is really a consequence of the locality of classical physics.</a:t>
            </a:r>
          </a:p>
          <a:p>
            <a:endParaRPr lang="en-US" baseline="0" dirty="0" smtClean="0"/>
          </a:p>
          <a:p>
            <a:r>
              <a:rPr lang="en-US" baseline="0" dirty="0" smtClean="0"/>
              <a:t>Thus if we parse the environment of a system into three strata as illustrated, where the system of interest is a human (but it could be anything), then Stratum II humans can interact directly only with other Stratum II systems, like other humans or doors.</a:t>
            </a:r>
          </a:p>
          <a:p>
            <a:endParaRPr lang="en-US" baseline="0" dirty="0" smtClean="0"/>
          </a:p>
          <a:p>
            <a:r>
              <a:rPr lang="en-US" baseline="0" dirty="0" smtClean="0"/>
              <a:t>By the rule of reciprocity, Stratum II humans cannot have much </a:t>
            </a:r>
            <a:r>
              <a:rPr lang="en-US" u="sng" baseline="0" dirty="0" smtClean="0"/>
              <a:t>direct</a:t>
            </a:r>
            <a:r>
              <a:rPr lang="en-US" baseline="0" dirty="0" smtClean="0"/>
              <a:t> effect on the technosphere or other Stratum III systems.</a:t>
            </a:r>
          </a:p>
          <a:p>
            <a:endParaRPr lang="en-US" baseline="0" dirty="0" smtClean="0"/>
          </a:p>
          <a:p>
            <a:r>
              <a:rPr lang="en-US" baseline="0" dirty="0" smtClean="0"/>
              <a:t>One might object of course that there are always some humans who evidently have large effects on large systems, like kings and CEOs.</a:t>
            </a:r>
          </a:p>
          <a:p>
            <a:endParaRPr lang="en-US" baseline="0" dirty="0" smtClean="0"/>
          </a:p>
          <a:p>
            <a:r>
              <a:rPr lang="en-US" baseline="0" dirty="0" smtClean="0"/>
              <a:t>The key word here is “direct”. In </a:t>
            </a:r>
            <a:r>
              <a:rPr lang="en-US" u="sng" baseline="0" dirty="0" smtClean="0"/>
              <a:t>some</a:t>
            </a:r>
            <a:r>
              <a:rPr lang="en-US" baseline="0" dirty="0" smtClean="0"/>
              <a:t> systems the actions of a rare Stratum II part, which we can call a leader part, like a power main switch or a president, the actions of a leader part can propagate along a branching network of overlapping Stratum II systems, like in an electrical network or a chain of command, with large cumulative effect on the Stratum III host system. Here a Stratum III effect is created from Stratum II input by exponentiation, that is, by  successive multiplications, of Stratum II reciprocal contacts. </a:t>
            </a:r>
          </a:p>
          <a:p>
            <a:endParaRPr lang="en-US" baseline="0" dirty="0" smtClean="0"/>
          </a:p>
          <a:p>
            <a:r>
              <a:rPr lang="en-US" baseline="0" dirty="0" smtClean="0"/>
              <a:t>However, </a:t>
            </a:r>
            <a:r>
              <a:rPr lang="en-US" b="0" baseline="0" dirty="0" smtClean="0"/>
              <a:t>leadership</a:t>
            </a:r>
            <a:r>
              <a:rPr lang="en-US" baseline="0" dirty="0" smtClean="0"/>
              <a:t> does not necessarily imply Stratum II control of a Stratum III system. The purpose of a leader from the point of view of the host system is to enable host system function, not to hand over total control to a part that, except that it happens to sit at the node of a key network, is insignificant and even expendable. An army is not controlled by a general, who can be cashiered, except in a tactical sense and for a limited period of time. </a:t>
            </a:r>
          </a:p>
          <a:p>
            <a:endParaRPr lang="en-US" baseline="0" dirty="0" smtClean="0"/>
          </a:p>
          <a:p>
            <a:r>
              <a:rPr lang="en-US" baseline="0" dirty="0" smtClean="0"/>
              <a:t>Leadership in any case is not a </a:t>
            </a:r>
            <a:r>
              <a:rPr lang="en-US" u="sng" baseline="0" dirty="0" smtClean="0"/>
              <a:t>requirement</a:t>
            </a:r>
            <a:r>
              <a:rPr lang="en-US" baseline="0" dirty="0" smtClean="0"/>
              <a:t> of dynamical system function. The biosphere has no leader for example. Similarly, the technosphere has no leadership network, and no leader.</a:t>
            </a:r>
          </a:p>
          <a:p>
            <a:endParaRPr lang="en-US" baseline="0" dirty="0" smtClean="0"/>
          </a:p>
          <a:p>
            <a:r>
              <a:rPr lang="en-US" baseline="0" dirty="0" smtClean="0"/>
              <a:t>Returning to the rule of reciprocity, if humans cannot directly affect large components of the technosphere, the converse is also true, that the large components of the technosphere cannot have a direct effect on us. </a:t>
            </a:r>
          </a:p>
          <a:p>
            <a:endParaRPr lang="en-US" baseline="0" dirty="0" smtClean="0"/>
          </a:p>
          <a:p>
            <a:r>
              <a:rPr lang="en-US" baseline="0" dirty="0" smtClean="0"/>
              <a:t>When we say that a bureaucracy, a Stratum III system, is hounding us, say for tax payments, what actually happens is it deploys Stratum II agents, such as police officers or subpoenas, which can interact with us directly, according to the rule of reciprocity. </a:t>
            </a:r>
          </a:p>
          <a:p>
            <a:endParaRPr lang="en-US" baseline="0" dirty="0" smtClean="0"/>
          </a:p>
          <a:p>
            <a:r>
              <a:rPr lang="en-US" baseline="0" dirty="0" smtClean="0"/>
              <a:t>One indirect consequence of the rule of reciprocity then is to deflect our attention away from the presence of an overarching technosphere and to bias our attentions instead toward its human agents to whom we attach blame and credit, much of which really flows instead from the function of a larger nonhuman entity.</a:t>
            </a:r>
          </a:p>
          <a:p>
            <a:endParaRPr lang="en-US" baseline="0" dirty="0" smtClean="0"/>
          </a:p>
          <a:p>
            <a:r>
              <a:rPr lang="en-US" baseline="0" dirty="0" smtClean="0"/>
              <a:t>The rule of reciprocity becomes directly relevant, mostly as an obstacle, when we ask, what options do Stratum II humans have to positively influence the function of the Stratum III technosphere? We return to that question shortly.</a:t>
            </a:r>
          </a:p>
        </p:txBody>
      </p:sp>
      <p:sp>
        <p:nvSpPr>
          <p:cNvPr id="4" name="Slide Number Placeholder 3"/>
          <p:cNvSpPr>
            <a:spLocks noGrp="1"/>
          </p:cNvSpPr>
          <p:nvPr>
            <p:ph type="sldNum" sz="quarter" idx="10"/>
          </p:nvPr>
        </p:nvSpPr>
        <p:spPr/>
        <p:txBody>
          <a:bodyPr/>
          <a:lstStyle/>
          <a:p>
            <a:fld id="{90968C6C-60A6-483B-8262-775E76B79644}" type="slidenum">
              <a:rPr lang="en-US" smtClean="0"/>
              <a:t>9</a:t>
            </a:fld>
            <a:endParaRPr lang="en-US"/>
          </a:p>
        </p:txBody>
      </p:sp>
    </p:spTree>
    <p:extLst>
      <p:ext uri="{BB962C8B-B14F-4D97-AF65-F5344CB8AC3E}">
        <p14:creationId xmlns:p14="http://schemas.microsoft.com/office/powerpoint/2010/main" val="3744880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E7DD2C-D20D-4CA5-AEA7-81E6A0AEF091}"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A35A9F-8076-4073-892C-DC0416BB18DE}" type="slidenum">
              <a:rPr lang="en-US" smtClean="0"/>
              <a:t>‹#›</a:t>
            </a:fld>
            <a:endParaRPr lang="en-US"/>
          </a:p>
        </p:txBody>
      </p:sp>
    </p:spTree>
    <p:extLst>
      <p:ext uri="{BB962C8B-B14F-4D97-AF65-F5344CB8AC3E}">
        <p14:creationId xmlns:p14="http://schemas.microsoft.com/office/powerpoint/2010/main" val="3155186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E7DD2C-D20D-4CA5-AEA7-81E6A0AEF091}"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A35A9F-8076-4073-892C-DC0416BB18DE}" type="slidenum">
              <a:rPr lang="en-US" smtClean="0"/>
              <a:t>‹#›</a:t>
            </a:fld>
            <a:endParaRPr lang="en-US"/>
          </a:p>
        </p:txBody>
      </p:sp>
    </p:spTree>
    <p:extLst>
      <p:ext uri="{BB962C8B-B14F-4D97-AF65-F5344CB8AC3E}">
        <p14:creationId xmlns:p14="http://schemas.microsoft.com/office/powerpoint/2010/main" val="902701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E7DD2C-D20D-4CA5-AEA7-81E6A0AEF091}"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A35A9F-8076-4073-892C-DC0416BB18DE}" type="slidenum">
              <a:rPr lang="en-US" smtClean="0"/>
              <a:t>‹#›</a:t>
            </a:fld>
            <a:endParaRPr lang="en-US"/>
          </a:p>
        </p:txBody>
      </p:sp>
    </p:spTree>
    <p:extLst>
      <p:ext uri="{BB962C8B-B14F-4D97-AF65-F5344CB8AC3E}">
        <p14:creationId xmlns:p14="http://schemas.microsoft.com/office/powerpoint/2010/main" val="1063943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E7DD2C-D20D-4CA5-AEA7-81E6A0AEF091}"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A35A9F-8076-4073-892C-DC0416BB18DE}" type="slidenum">
              <a:rPr lang="en-US" smtClean="0"/>
              <a:t>‹#›</a:t>
            </a:fld>
            <a:endParaRPr lang="en-US"/>
          </a:p>
        </p:txBody>
      </p:sp>
    </p:spTree>
    <p:extLst>
      <p:ext uri="{BB962C8B-B14F-4D97-AF65-F5344CB8AC3E}">
        <p14:creationId xmlns:p14="http://schemas.microsoft.com/office/powerpoint/2010/main" val="230026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E7DD2C-D20D-4CA5-AEA7-81E6A0AEF091}" type="datetimeFigureOut">
              <a:rPr lang="en-US" smtClean="0"/>
              <a:t>4/15/2014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A35A9F-8076-4073-892C-DC0416BB18DE}" type="slidenum">
              <a:rPr lang="en-US" smtClean="0"/>
              <a:t>‹#›</a:t>
            </a:fld>
            <a:endParaRPr lang="en-US"/>
          </a:p>
        </p:txBody>
      </p:sp>
    </p:spTree>
    <p:extLst>
      <p:ext uri="{BB962C8B-B14F-4D97-AF65-F5344CB8AC3E}">
        <p14:creationId xmlns:p14="http://schemas.microsoft.com/office/powerpoint/2010/main" val="2360019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E7DD2C-D20D-4CA5-AEA7-81E6A0AEF091}" type="datetimeFigureOut">
              <a:rPr lang="en-US" smtClean="0"/>
              <a:t>4/15/2014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A35A9F-8076-4073-892C-DC0416BB18DE}" type="slidenum">
              <a:rPr lang="en-US" smtClean="0"/>
              <a:t>‹#›</a:t>
            </a:fld>
            <a:endParaRPr lang="en-US"/>
          </a:p>
        </p:txBody>
      </p:sp>
    </p:spTree>
    <p:extLst>
      <p:ext uri="{BB962C8B-B14F-4D97-AF65-F5344CB8AC3E}">
        <p14:creationId xmlns:p14="http://schemas.microsoft.com/office/powerpoint/2010/main" val="3878937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E7DD2C-D20D-4CA5-AEA7-81E6A0AEF091}" type="datetimeFigureOut">
              <a:rPr lang="en-US" smtClean="0"/>
              <a:t>4/15/2014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A35A9F-8076-4073-892C-DC0416BB18DE}" type="slidenum">
              <a:rPr lang="en-US" smtClean="0"/>
              <a:t>‹#›</a:t>
            </a:fld>
            <a:endParaRPr lang="en-US"/>
          </a:p>
        </p:txBody>
      </p:sp>
    </p:spTree>
    <p:extLst>
      <p:ext uri="{BB962C8B-B14F-4D97-AF65-F5344CB8AC3E}">
        <p14:creationId xmlns:p14="http://schemas.microsoft.com/office/powerpoint/2010/main" val="2422459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E7DD2C-D20D-4CA5-AEA7-81E6A0AEF091}" type="datetimeFigureOut">
              <a:rPr lang="en-US" smtClean="0"/>
              <a:t>4/15/2014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A35A9F-8076-4073-892C-DC0416BB18DE}" type="slidenum">
              <a:rPr lang="en-US" smtClean="0"/>
              <a:t>‹#›</a:t>
            </a:fld>
            <a:endParaRPr lang="en-US"/>
          </a:p>
        </p:txBody>
      </p:sp>
    </p:spTree>
    <p:extLst>
      <p:ext uri="{BB962C8B-B14F-4D97-AF65-F5344CB8AC3E}">
        <p14:creationId xmlns:p14="http://schemas.microsoft.com/office/powerpoint/2010/main" val="3860546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7DD2C-D20D-4CA5-AEA7-81E6A0AEF091}" type="datetimeFigureOut">
              <a:rPr lang="en-US" smtClean="0"/>
              <a:t>4/15/2014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A35A9F-8076-4073-892C-DC0416BB18DE}" type="slidenum">
              <a:rPr lang="en-US" smtClean="0"/>
              <a:t>‹#›</a:t>
            </a:fld>
            <a:endParaRPr lang="en-US"/>
          </a:p>
        </p:txBody>
      </p:sp>
    </p:spTree>
    <p:extLst>
      <p:ext uri="{BB962C8B-B14F-4D97-AF65-F5344CB8AC3E}">
        <p14:creationId xmlns:p14="http://schemas.microsoft.com/office/powerpoint/2010/main" val="2960898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E7DD2C-D20D-4CA5-AEA7-81E6A0AEF091}" type="datetimeFigureOut">
              <a:rPr lang="en-US" smtClean="0"/>
              <a:t>4/15/2014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A35A9F-8076-4073-892C-DC0416BB18DE}" type="slidenum">
              <a:rPr lang="en-US" smtClean="0"/>
              <a:t>‹#›</a:t>
            </a:fld>
            <a:endParaRPr lang="en-US"/>
          </a:p>
        </p:txBody>
      </p:sp>
    </p:spTree>
    <p:extLst>
      <p:ext uri="{BB962C8B-B14F-4D97-AF65-F5344CB8AC3E}">
        <p14:creationId xmlns:p14="http://schemas.microsoft.com/office/powerpoint/2010/main" val="2237071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E7DD2C-D20D-4CA5-AEA7-81E6A0AEF091}" type="datetimeFigureOut">
              <a:rPr lang="en-US" smtClean="0"/>
              <a:t>4/15/2014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A35A9F-8076-4073-892C-DC0416BB18DE}" type="slidenum">
              <a:rPr lang="en-US" smtClean="0"/>
              <a:t>‹#›</a:t>
            </a:fld>
            <a:endParaRPr lang="en-US"/>
          </a:p>
        </p:txBody>
      </p:sp>
    </p:spTree>
    <p:extLst>
      <p:ext uri="{BB962C8B-B14F-4D97-AF65-F5344CB8AC3E}">
        <p14:creationId xmlns:p14="http://schemas.microsoft.com/office/powerpoint/2010/main" val="2968913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7DD2C-D20D-4CA5-AEA7-81E6A0AEF091}" type="datetimeFigureOut">
              <a:rPr lang="en-US" smtClean="0"/>
              <a:t>4/15/2014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A35A9F-8076-4073-892C-DC0416BB18DE}" type="slidenum">
              <a:rPr lang="en-US" smtClean="0"/>
              <a:t>‹#›</a:t>
            </a:fld>
            <a:endParaRPr lang="en-US"/>
          </a:p>
        </p:txBody>
      </p:sp>
    </p:spTree>
    <p:extLst>
      <p:ext uri="{BB962C8B-B14F-4D97-AF65-F5344CB8AC3E}">
        <p14:creationId xmlns:p14="http://schemas.microsoft.com/office/powerpoint/2010/main" val="1709826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5.wmf"/><Relationship Id="rId3" Type="http://schemas.openxmlformats.org/officeDocument/2006/relationships/notesSlide" Target="../notesSlides/notesSlide7.xml"/><Relationship Id="rId7" Type="http://schemas.openxmlformats.org/officeDocument/2006/relationships/image" Target="../media/image2.wmf"/><Relationship Id="rId12"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4.wmf"/><Relationship Id="rId5" Type="http://schemas.openxmlformats.org/officeDocument/2006/relationships/image" Target="../media/image1.wmf"/><Relationship Id="rId15" Type="http://schemas.openxmlformats.org/officeDocument/2006/relationships/image" Target="../media/image6.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3.wmf"/><Relationship Id="rId1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Humans and Technology in the Anthropocene</a:t>
            </a: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PK Haff</a:t>
            </a:r>
          </a:p>
          <a:p>
            <a:r>
              <a:rPr lang="en-US" dirty="0" smtClean="0"/>
              <a:t>Earth and Ocean Sciences Division</a:t>
            </a:r>
          </a:p>
          <a:p>
            <a:r>
              <a:rPr lang="en-US" dirty="0" smtClean="0"/>
              <a:t>Nicholas School of the Environment</a:t>
            </a:r>
          </a:p>
          <a:p>
            <a:r>
              <a:rPr lang="en-US" dirty="0" smtClean="0"/>
              <a:t>Duke University</a:t>
            </a:r>
            <a:endParaRPr lang="en-US" dirty="0"/>
          </a:p>
        </p:txBody>
      </p:sp>
    </p:spTree>
    <p:extLst>
      <p:ext uri="{BB962C8B-B14F-4D97-AF65-F5344CB8AC3E}">
        <p14:creationId xmlns:p14="http://schemas.microsoft.com/office/powerpoint/2010/main" val="8969840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Dynamics—Rule of Performance</a:t>
            </a:r>
            <a:endParaRPr lang="en-US" dirty="0"/>
          </a:p>
        </p:txBody>
      </p:sp>
      <p:sp>
        <p:nvSpPr>
          <p:cNvPr id="3" name="Content Placeholder 2"/>
          <p:cNvSpPr>
            <a:spLocks noGrp="1"/>
          </p:cNvSpPr>
          <p:nvPr>
            <p:ph idx="1"/>
          </p:nvPr>
        </p:nvSpPr>
        <p:spPr/>
        <p:txBody>
          <a:bodyPr>
            <a:normAutofit/>
          </a:bodyPr>
          <a:lstStyle/>
          <a:p>
            <a:pPr marL="0" indent="0">
              <a:buNone/>
            </a:pPr>
            <a:endParaRPr lang="en-US" dirty="0"/>
          </a:p>
          <a:p>
            <a:r>
              <a:rPr lang="en-US" dirty="0" smtClean="0"/>
              <a:t>Most parts must support system function</a:t>
            </a:r>
          </a:p>
          <a:p>
            <a:pPr marL="0" indent="0">
              <a:buNone/>
            </a:pPr>
            <a:endParaRPr lang="en-US" dirty="0"/>
          </a:p>
          <a:p>
            <a:r>
              <a:rPr lang="en-US" dirty="0" smtClean="0"/>
              <a:t>Constraints, incentives, and penalties</a:t>
            </a:r>
          </a:p>
          <a:p>
            <a:endParaRPr lang="en-US" dirty="0"/>
          </a:p>
          <a:p>
            <a:r>
              <a:rPr lang="en-US" dirty="0"/>
              <a:t>Ejection of broken </a:t>
            </a:r>
            <a:r>
              <a:rPr lang="en-US" dirty="0" smtClean="0"/>
              <a:t>parts</a:t>
            </a:r>
          </a:p>
          <a:p>
            <a:endParaRPr lang="en-US" dirty="0"/>
          </a:p>
        </p:txBody>
      </p:sp>
    </p:spTree>
    <p:extLst>
      <p:ext uri="{BB962C8B-B14F-4D97-AF65-F5344CB8AC3E}">
        <p14:creationId xmlns:p14="http://schemas.microsoft.com/office/powerpoint/2010/main" val="7881421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Dynamics—Rule of Provision</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dirty="0"/>
          </a:p>
          <a:p>
            <a:r>
              <a:rPr lang="en-US" dirty="0" smtClean="0"/>
              <a:t>System must support function of its parts</a:t>
            </a:r>
          </a:p>
          <a:p>
            <a:endParaRPr lang="en-US" dirty="0"/>
          </a:p>
          <a:p>
            <a:r>
              <a:rPr lang="en-US" dirty="0" smtClean="0"/>
              <a:t>Technosphere provides necessities of life</a:t>
            </a:r>
          </a:p>
          <a:p>
            <a:endParaRPr lang="en-US" dirty="0"/>
          </a:p>
          <a:p>
            <a:r>
              <a:rPr lang="en-US" dirty="0" smtClean="0"/>
              <a:t>Necessities are also incentives</a:t>
            </a:r>
          </a:p>
          <a:p>
            <a:endParaRPr lang="en-US" dirty="0"/>
          </a:p>
          <a:p>
            <a:r>
              <a:rPr lang="en-US" dirty="0" smtClean="0"/>
              <a:t>Desiderata </a:t>
            </a:r>
            <a:r>
              <a:rPr lang="en-US" dirty="0" err="1" smtClean="0"/>
              <a:t>vs</a:t>
            </a:r>
            <a:r>
              <a:rPr lang="en-US" dirty="0" smtClean="0"/>
              <a:t> necessities</a:t>
            </a:r>
          </a:p>
          <a:p>
            <a:endParaRPr lang="en-US" dirty="0"/>
          </a:p>
        </p:txBody>
      </p:sp>
    </p:spTree>
    <p:extLst>
      <p:ext uri="{BB962C8B-B14F-4D97-AF65-F5344CB8AC3E}">
        <p14:creationId xmlns:p14="http://schemas.microsoft.com/office/powerpoint/2010/main" val="4030929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III. Being human in the Anthropocene</a:t>
            </a:r>
            <a:endParaRPr lang="en-US" dirty="0"/>
          </a:p>
        </p:txBody>
      </p:sp>
      <p:sp>
        <p:nvSpPr>
          <p:cNvPr id="3" name="Content Placeholder 2"/>
          <p:cNvSpPr>
            <a:spLocks noGrp="1"/>
          </p:cNvSpPr>
          <p:nvPr>
            <p:ph idx="1"/>
          </p:nvPr>
        </p:nvSpPr>
        <p:spPr/>
        <p:txBody>
          <a:bodyPr>
            <a:normAutofit/>
          </a:bodyPr>
          <a:lstStyle/>
          <a:p>
            <a:r>
              <a:rPr lang="en-US" dirty="0"/>
              <a:t>Scope for human autonomy?</a:t>
            </a:r>
          </a:p>
          <a:p>
            <a:endParaRPr lang="en-US" dirty="0" smtClean="0"/>
          </a:p>
          <a:p>
            <a:r>
              <a:rPr lang="en-US" dirty="0" smtClean="0"/>
              <a:t>What is the purpose of technology?</a:t>
            </a:r>
          </a:p>
          <a:p>
            <a:endParaRPr lang="en-US" dirty="0"/>
          </a:p>
          <a:p>
            <a:r>
              <a:rPr lang="en-US" dirty="0" smtClean="0"/>
              <a:t>What is the purpose of humans?</a:t>
            </a:r>
          </a:p>
          <a:p>
            <a:pPr marL="0" indent="0">
              <a:buNone/>
            </a:pPr>
            <a:endParaRPr lang="en-US" dirty="0"/>
          </a:p>
          <a:p>
            <a:r>
              <a:rPr lang="en-US" dirty="0" smtClean="0"/>
              <a:t>Challenges </a:t>
            </a:r>
          </a:p>
          <a:p>
            <a:endParaRPr lang="en-US" dirty="0" smtClean="0"/>
          </a:p>
          <a:p>
            <a:endParaRPr lang="en-US" dirty="0"/>
          </a:p>
        </p:txBody>
      </p:sp>
    </p:spTree>
    <p:extLst>
      <p:ext uri="{BB962C8B-B14F-4D97-AF65-F5344CB8AC3E}">
        <p14:creationId xmlns:p14="http://schemas.microsoft.com/office/powerpoint/2010/main" val="24526990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III. Being Human—Purposes of Technology</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endParaRPr lang="en-US" dirty="0"/>
          </a:p>
          <a:p>
            <a:r>
              <a:rPr lang="en-US" dirty="0" smtClean="0"/>
              <a:t>Intrinsic purpose of technology</a:t>
            </a:r>
          </a:p>
          <a:p>
            <a:pPr lvl="1"/>
            <a:r>
              <a:rPr lang="en-US" dirty="0" smtClean="0"/>
              <a:t>To survive </a:t>
            </a:r>
          </a:p>
          <a:p>
            <a:pPr marL="457200" lvl="1" indent="0">
              <a:buNone/>
            </a:pPr>
            <a:endParaRPr lang="en-US" dirty="0"/>
          </a:p>
          <a:p>
            <a:r>
              <a:rPr lang="en-US" dirty="0" smtClean="0"/>
              <a:t>Functional purpose of its parts</a:t>
            </a:r>
          </a:p>
          <a:p>
            <a:pPr lvl="1"/>
            <a:r>
              <a:rPr lang="en-US" dirty="0" smtClean="0"/>
              <a:t>To execute the rule of performance</a:t>
            </a:r>
          </a:p>
          <a:p>
            <a:endParaRPr lang="en-US" dirty="0"/>
          </a:p>
          <a:p>
            <a:r>
              <a:rPr lang="en-US" dirty="0" smtClean="0"/>
              <a:t>Imputed purpose: to technology by humans</a:t>
            </a:r>
          </a:p>
          <a:p>
            <a:pPr lvl="1"/>
            <a:r>
              <a:rPr lang="en-US" dirty="0" smtClean="0"/>
              <a:t>To provide for human needs</a:t>
            </a:r>
          </a:p>
          <a:p>
            <a:pPr lvl="1"/>
            <a:endParaRPr lang="en-US" dirty="0"/>
          </a:p>
          <a:p>
            <a:r>
              <a:rPr lang="en-US" dirty="0"/>
              <a:t>Imputed </a:t>
            </a:r>
            <a:r>
              <a:rPr lang="en-US" dirty="0" smtClean="0"/>
              <a:t>purpose: to its parts by technology</a:t>
            </a:r>
          </a:p>
          <a:p>
            <a:pPr lvl="1"/>
            <a:r>
              <a:rPr lang="en-US" dirty="0" smtClean="0"/>
              <a:t>To perform services for technology</a:t>
            </a:r>
            <a:endParaRPr lang="en-US" dirty="0"/>
          </a:p>
        </p:txBody>
      </p:sp>
    </p:spTree>
    <p:extLst>
      <p:ext uri="{BB962C8B-B14F-4D97-AF65-F5344CB8AC3E}">
        <p14:creationId xmlns:p14="http://schemas.microsoft.com/office/powerpoint/2010/main" val="31536763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III. Being Human—Purposes of Humans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Intrinsic purpose of humans</a:t>
            </a:r>
          </a:p>
          <a:p>
            <a:pPr lvl="1"/>
            <a:r>
              <a:rPr lang="en-US" dirty="0" smtClean="0"/>
              <a:t>To survive</a:t>
            </a:r>
          </a:p>
          <a:p>
            <a:pPr lvl="1"/>
            <a:endParaRPr lang="en-US" dirty="0"/>
          </a:p>
          <a:p>
            <a:r>
              <a:rPr lang="en-US" dirty="0" smtClean="0"/>
              <a:t>Functional purpose of humans</a:t>
            </a:r>
          </a:p>
          <a:p>
            <a:pPr lvl="1"/>
            <a:r>
              <a:rPr lang="en-US" dirty="0"/>
              <a:t>T</a:t>
            </a:r>
            <a:r>
              <a:rPr lang="en-US" dirty="0" smtClean="0"/>
              <a:t>o execute the rule of performance</a:t>
            </a:r>
          </a:p>
          <a:p>
            <a:pPr lvl="1"/>
            <a:endParaRPr lang="en-US" dirty="0"/>
          </a:p>
          <a:p>
            <a:r>
              <a:rPr lang="en-US" dirty="0" smtClean="0"/>
              <a:t>Imputed purpose: to humans by technology</a:t>
            </a:r>
          </a:p>
          <a:p>
            <a:pPr lvl="1"/>
            <a:r>
              <a:rPr lang="en-US" dirty="0" smtClean="0"/>
              <a:t>To support the operation of the technosphere</a:t>
            </a:r>
          </a:p>
          <a:p>
            <a:endParaRPr lang="en-US" dirty="0" smtClean="0"/>
          </a:p>
          <a:p>
            <a:r>
              <a:rPr lang="en-US" dirty="0" smtClean="0"/>
              <a:t>Imputed purpose: to humans by themselves</a:t>
            </a:r>
          </a:p>
          <a:p>
            <a:pPr lvl="1"/>
            <a:r>
              <a:rPr lang="en-US" dirty="0" smtClean="0"/>
              <a:t>What we normally think of as human purposes</a:t>
            </a:r>
          </a:p>
        </p:txBody>
      </p:sp>
    </p:spTree>
    <p:extLst>
      <p:ext uri="{BB962C8B-B14F-4D97-AF65-F5344CB8AC3E}">
        <p14:creationId xmlns:p14="http://schemas.microsoft.com/office/powerpoint/2010/main" val="9298804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Being human—Challenges</a:t>
            </a:r>
            <a:endParaRPr lang="en-US" dirty="0"/>
          </a:p>
        </p:txBody>
      </p:sp>
      <p:sp>
        <p:nvSpPr>
          <p:cNvPr id="3" name="Content Placeholder 2"/>
          <p:cNvSpPr>
            <a:spLocks noGrp="1"/>
          </p:cNvSpPr>
          <p:nvPr>
            <p:ph idx="1"/>
          </p:nvPr>
        </p:nvSpPr>
        <p:spPr/>
        <p:txBody>
          <a:bodyPr/>
          <a:lstStyle/>
          <a:p>
            <a:r>
              <a:rPr lang="en-US" dirty="0" smtClean="0"/>
              <a:t>Voracious technosphere</a:t>
            </a:r>
          </a:p>
          <a:p>
            <a:endParaRPr lang="en-US" dirty="0"/>
          </a:p>
          <a:p>
            <a:r>
              <a:rPr lang="en-US" dirty="0" smtClean="0"/>
              <a:t>Destruction of natural capital </a:t>
            </a:r>
          </a:p>
          <a:p>
            <a:endParaRPr lang="en-US" dirty="0"/>
          </a:p>
          <a:p>
            <a:r>
              <a:rPr lang="en-US" dirty="0" smtClean="0"/>
              <a:t>Lack of human control</a:t>
            </a:r>
          </a:p>
          <a:p>
            <a:endParaRPr lang="en-US" dirty="0"/>
          </a:p>
          <a:p>
            <a:r>
              <a:rPr lang="en-US" dirty="0" smtClean="0"/>
              <a:t>Collective human influence?</a:t>
            </a:r>
          </a:p>
        </p:txBody>
      </p:sp>
    </p:spTree>
    <p:extLst>
      <p:ext uri="{BB962C8B-B14F-4D97-AF65-F5344CB8AC3E}">
        <p14:creationId xmlns:p14="http://schemas.microsoft.com/office/powerpoint/2010/main" val="7201725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III. Being Human—Human Response?</a:t>
            </a:r>
            <a:endParaRPr lang="en-US" dirty="0"/>
          </a:p>
        </p:txBody>
      </p:sp>
      <p:sp>
        <p:nvSpPr>
          <p:cNvPr id="3" name="Content Placeholder 2"/>
          <p:cNvSpPr>
            <a:spLocks noGrp="1"/>
          </p:cNvSpPr>
          <p:nvPr>
            <p:ph idx="1"/>
          </p:nvPr>
        </p:nvSpPr>
        <p:spPr/>
        <p:txBody>
          <a:bodyPr>
            <a:normAutofit/>
          </a:bodyPr>
          <a:lstStyle/>
          <a:p>
            <a:r>
              <a:rPr lang="en-US" dirty="0"/>
              <a:t>Stratum III challenge and Stratum III </a:t>
            </a:r>
            <a:r>
              <a:rPr lang="en-US" dirty="0" smtClean="0"/>
              <a:t>response</a:t>
            </a:r>
          </a:p>
          <a:p>
            <a:endParaRPr lang="en-US" dirty="0">
              <a:sym typeface="Wingdings" panose="05000000000000000000" pitchFamily="2" charset="2"/>
            </a:endParaRPr>
          </a:p>
          <a:p>
            <a:r>
              <a:rPr lang="en-US" dirty="0" smtClean="0">
                <a:sym typeface="Wingdings" panose="05000000000000000000" pitchFamily="2" charset="2"/>
              </a:rPr>
              <a:t>Technospheric </a:t>
            </a:r>
            <a:r>
              <a:rPr lang="en-US" dirty="0">
                <a:sym typeface="Wingdings" panose="05000000000000000000" pitchFamily="2" charset="2"/>
              </a:rPr>
              <a:t>“thermostat</a:t>
            </a:r>
            <a:r>
              <a:rPr lang="en-US" dirty="0" smtClean="0">
                <a:sym typeface="Wingdings" panose="05000000000000000000" pitchFamily="2" charset="2"/>
              </a:rPr>
              <a:t>”?</a:t>
            </a:r>
            <a:endParaRPr lang="en-US" dirty="0">
              <a:sym typeface="Wingdings" panose="05000000000000000000" pitchFamily="2" charset="2"/>
            </a:endParaRPr>
          </a:p>
          <a:p>
            <a:pPr marL="0" indent="0">
              <a:buNone/>
            </a:pPr>
            <a:endParaRPr lang="en-US" dirty="0" smtClean="0"/>
          </a:p>
          <a:p>
            <a:r>
              <a:rPr lang="en-US" dirty="0" smtClean="0"/>
              <a:t>Tech compliant </a:t>
            </a:r>
            <a:r>
              <a:rPr lang="en-US" dirty="0" err="1" smtClean="0"/>
              <a:t>vs</a:t>
            </a:r>
            <a:r>
              <a:rPr lang="en-US" dirty="0" smtClean="0"/>
              <a:t> tech antagonistic actions</a:t>
            </a:r>
          </a:p>
        </p:txBody>
      </p:sp>
    </p:spTree>
    <p:extLst>
      <p:ext uri="{BB962C8B-B14F-4D97-AF65-F5344CB8AC3E}">
        <p14:creationId xmlns:p14="http://schemas.microsoft.com/office/powerpoint/2010/main" val="36099949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Humans and Technology in the Anthropocene</a:t>
            </a:r>
            <a:endParaRPr lang="en-US" dirty="0"/>
          </a:p>
        </p:txBody>
      </p:sp>
      <p:sp>
        <p:nvSpPr>
          <p:cNvPr id="3" name="Content Placeholder 2"/>
          <p:cNvSpPr>
            <a:spLocks noGrp="1"/>
          </p:cNvSpPr>
          <p:nvPr>
            <p:ph idx="1"/>
          </p:nvPr>
        </p:nvSpPr>
        <p:spPr/>
        <p:txBody>
          <a:bodyPr>
            <a:normAutofit/>
          </a:bodyPr>
          <a:lstStyle/>
          <a:p>
            <a:r>
              <a:rPr lang="en-US" dirty="0"/>
              <a:t>Technology as new Earth </a:t>
            </a:r>
            <a:r>
              <a:rPr lang="en-US" dirty="0" smtClean="0"/>
              <a:t>system</a:t>
            </a:r>
          </a:p>
          <a:p>
            <a:endParaRPr lang="en-US" dirty="0"/>
          </a:p>
          <a:p>
            <a:r>
              <a:rPr lang="en-US" dirty="0" smtClean="0"/>
              <a:t>Anthropocene is more than human impact</a:t>
            </a:r>
            <a:endParaRPr lang="en-US" dirty="0"/>
          </a:p>
          <a:p>
            <a:pPr marL="0" indent="0">
              <a:buNone/>
            </a:pPr>
            <a:endParaRPr lang="en-US" dirty="0"/>
          </a:p>
          <a:p>
            <a:r>
              <a:rPr lang="en-US" dirty="0" smtClean="0"/>
              <a:t>Value of non-anthropocentric view</a:t>
            </a:r>
          </a:p>
        </p:txBody>
      </p:sp>
    </p:spTree>
    <p:extLst>
      <p:ext uri="{BB962C8B-B14F-4D97-AF65-F5344CB8AC3E}">
        <p14:creationId xmlns:p14="http://schemas.microsoft.com/office/powerpoint/2010/main" val="17810014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smtClean="0">
                <a:effectLst/>
              </a:rPr>
              <a:t>I. The Anthropocene epoch—the human view and the Earth’s view</a:t>
            </a:r>
          </a:p>
          <a:p>
            <a:endParaRPr lang="en-US" dirty="0" smtClean="0">
              <a:effectLst/>
            </a:endParaRPr>
          </a:p>
          <a:p>
            <a:r>
              <a:rPr lang="en-US" dirty="0"/>
              <a:t>II. The </a:t>
            </a:r>
            <a:r>
              <a:rPr lang="en-US" u="sng" dirty="0"/>
              <a:t>dynamics</a:t>
            </a:r>
            <a:r>
              <a:rPr lang="en-US" dirty="0"/>
              <a:t> of the technosphere—how does it work? </a:t>
            </a:r>
            <a:r>
              <a:rPr lang="en-US" dirty="0" smtClean="0"/>
              <a:t>Physics and purpose</a:t>
            </a:r>
            <a:endParaRPr lang="en-US" dirty="0"/>
          </a:p>
          <a:p>
            <a:endParaRPr lang="en-US" dirty="0" smtClean="0">
              <a:effectLst/>
            </a:endParaRPr>
          </a:p>
          <a:p>
            <a:r>
              <a:rPr lang="en-US" dirty="0" smtClean="0">
                <a:effectLst/>
              </a:rPr>
              <a:t>III. </a:t>
            </a:r>
            <a:r>
              <a:rPr lang="en-US" dirty="0" smtClean="0"/>
              <a:t>Being human in the Anthropocene—purpose and challenges</a:t>
            </a:r>
            <a:endParaRPr lang="en-US" dirty="0" smtClean="0">
              <a:effectLst/>
            </a:endParaRPr>
          </a:p>
          <a:p>
            <a:endParaRPr lang="en-US" dirty="0"/>
          </a:p>
        </p:txBody>
      </p:sp>
    </p:spTree>
    <p:extLst>
      <p:ext uri="{BB962C8B-B14F-4D97-AF65-F5344CB8AC3E}">
        <p14:creationId xmlns:p14="http://schemas.microsoft.com/office/powerpoint/2010/main" val="6603430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 Anthropocene – Human view</a:t>
            </a:r>
            <a:endParaRPr lang="en-US" dirty="0">
              <a:effectLst/>
            </a:endParaRPr>
          </a:p>
        </p:txBody>
      </p:sp>
      <p:sp>
        <p:nvSpPr>
          <p:cNvPr id="3" name="Content Placeholder 2"/>
          <p:cNvSpPr>
            <a:spLocks noGrp="1"/>
          </p:cNvSpPr>
          <p:nvPr>
            <p:ph idx="1"/>
          </p:nvPr>
        </p:nvSpPr>
        <p:spPr/>
        <p:txBody>
          <a:bodyPr>
            <a:normAutofit lnSpcReduction="10000"/>
          </a:bodyPr>
          <a:lstStyle/>
          <a:p>
            <a:r>
              <a:rPr lang="en-US" dirty="0" smtClean="0"/>
              <a:t>Impacts on biology (40% NPP)</a:t>
            </a:r>
          </a:p>
          <a:p>
            <a:endParaRPr lang="en-US" dirty="0"/>
          </a:p>
          <a:p>
            <a:r>
              <a:rPr lang="en-US" dirty="0"/>
              <a:t>Impacts on </a:t>
            </a:r>
            <a:r>
              <a:rPr lang="en-US" dirty="0" smtClean="0"/>
              <a:t>land (40%), water (50%), air (30% CO2; 100% CH4)</a:t>
            </a:r>
          </a:p>
          <a:p>
            <a:endParaRPr lang="en-US" dirty="0"/>
          </a:p>
          <a:p>
            <a:r>
              <a:rPr lang="en-US" dirty="0"/>
              <a:t>Impacts on chemical </a:t>
            </a:r>
            <a:r>
              <a:rPr lang="en-US" dirty="0" smtClean="0"/>
              <a:t>cycles (100% N, C, ..)</a:t>
            </a:r>
          </a:p>
          <a:p>
            <a:endParaRPr lang="en-US" dirty="0" smtClean="0"/>
          </a:p>
          <a:p>
            <a:r>
              <a:rPr lang="en-US" dirty="0" smtClean="0"/>
              <a:t>Loss of natural capital</a:t>
            </a:r>
            <a:endParaRPr lang="en-US" dirty="0"/>
          </a:p>
        </p:txBody>
      </p:sp>
    </p:spTree>
    <p:extLst>
      <p:ext uri="{BB962C8B-B14F-4D97-AF65-F5344CB8AC3E}">
        <p14:creationId xmlns:p14="http://schemas.microsoft.com/office/powerpoint/2010/main" val="6675040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Humans build tech at the margins, T(P)</a:t>
            </a:r>
          </a:p>
          <a:p>
            <a:endParaRPr lang="en-US" dirty="0" smtClean="0">
              <a:effectLst/>
            </a:endParaRPr>
          </a:p>
          <a:p>
            <a:r>
              <a:rPr lang="en-US" dirty="0" smtClean="0">
                <a:effectLst/>
              </a:rPr>
              <a:t>Emergence of the technosphere</a:t>
            </a:r>
          </a:p>
          <a:p>
            <a:pPr marL="0" indent="0">
              <a:buNone/>
            </a:pPr>
            <a:endParaRPr lang="en-US" dirty="0"/>
          </a:p>
          <a:p>
            <a:r>
              <a:rPr lang="en-US" dirty="0" smtClean="0">
                <a:effectLst/>
              </a:rPr>
              <a:t>Lack of control</a:t>
            </a:r>
            <a:r>
              <a:rPr lang="en-US" dirty="0"/>
              <a:t>, P(T</a:t>
            </a:r>
            <a:r>
              <a:rPr lang="en-US" dirty="0" smtClean="0"/>
              <a:t>)</a:t>
            </a:r>
            <a:endParaRPr lang="en-US" dirty="0" smtClean="0">
              <a:effectLst/>
            </a:endParaRPr>
          </a:p>
          <a:p>
            <a:endParaRPr lang="en-US" dirty="0" smtClean="0">
              <a:effectLst/>
            </a:endParaRPr>
          </a:p>
          <a:p>
            <a:r>
              <a:rPr lang="en-US" dirty="0"/>
              <a:t>A new geologic sphere</a:t>
            </a:r>
            <a:r>
              <a:rPr lang="en-US" dirty="0" smtClean="0"/>
              <a:t>?</a:t>
            </a:r>
            <a:endParaRPr lang="en-US" dirty="0"/>
          </a:p>
        </p:txBody>
      </p:sp>
      <p:sp>
        <p:nvSpPr>
          <p:cNvPr id="4"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p>
        </p:txBody>
      </p:sp>
      <p:sp>
        <p:nvSpPr>
          <p:cNvPr id="5" name="Title 1"/>
          <p:cNvSpPr>
            <a:spLocks noGrp="1"/>
          </p:cNvSpPr>
          <p:nvPr>
            <p:ph type="title"/>
          </p:nvPr>
        </p:nvSpPr>
        <p:spPr/>
        <p:txBody>
          <a:bodyPr>
            <a:normAutofit/>
          </a:bodyPr>
          <a:lstStyle/>
          <a:p>
            <a:r>
              <a:rPr lang="en-US" dirty="0" smtClean="0"/>
              <a:t>I. Anthropocene – Earth’s view</a:t>
            </a:r>
            <a:endParaRPr lang="en-US" dirty="0">
              <a:effectLst/>
            </a:endParaRPr>
          </a:p>
        </p:txBody>
      </p:sp>
    </p:spTree>
    <p:extLst>
      <p:ext uri="{BB962C8B-B14F-4D97-AF65-F5344CB8AC3E}">
        <p14:creationId xmlns:p14="http://schemas.microsoft.com/office/powerpoint/2010/main" val="8719362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effectLst/>
              </a:rPr>
              <a:t>II. Dynamics—Physical Properties</a:t>
            </a:r>
            <a:endParaRPr lang="en-US" dirty="0">
              <a:effectLst/>
            </a:endParaRPr>
          </a:p>
        </p:txBody>
      </p:sp>
      <p:sp>
        <p:nvSpPr>
          <p:cNvPr id="3" name="Content Placeholder 2"/>
          <p:cNvSpPr>
            <a:spLocks noGrp="1"/>
          </p:cNvSpPr>
          <p:nvPr>
            <p:ph idx="1"/>
          </p:nvPr>
        </p:nvSpPr>
        <p:spPr/>
        <p:txBody>
          <a:bodyPr>
            <a:normAutofit/>
          </a:bodyPr>
          <a:lstStyle/>
          <a:p>
            <a:r>
              <a:rPr lang="en-US" dirty="0" smtClean="0"/>
              <a:t>Solid phase phenomenon</a:t>
            </a:r>
          </a:p>
          <a:p>
            <a:endParaRPr lang="en-US" dirty="0"/>
          </a:p>
          <a:p>
            <a:r>
              <a:rPr lang="en-US" dirty="0" smtClean="0"/>
              <a:t>Power-off m</a:t>
            </a:r>
            <a:r>
              <a:rPr lang="en-US" dirty="0" smtClean="0">
                <a:effectLst/>
              </a:rPr>
              <a:t>emory</a:t>
            </a:r>
          </a:p>
          <a:p>
            <a:pPr marL="0" indent="0">
              <a:buNone/>
            </a:pPr>
            <a:endParaRPr lang="en-US" dirty="0"/>
          </a:p>
          <a:p>
            <a:r>
              <a:rPr lang="en-US" dirty="0" smtClean="0"/>
              <a:t>Decoupling of payloads</a:t>
            </a:r>
          </a:p>
          <a:p>
            <a:endParaRPr lang="en-US" dirty="0"/>
          </a:p>
          <a:p>
            <a:r>
              <a:rPr lang="en-US" dirty="0" smtClean="0"/>
              <a:t>Solids transport</a:t>
            </a:r>
            <a:endParaRPr lang="en-US" dirty="0"/>
          </a:p>
        </p:txBody>
      </p:sp>
    </p:spTree>
    <p:extLst>
      <p:ext uri="{BB962C8B-B14F-4D97-AF65-F5344CB8AC3E}">
        <p14:creationId xmlns:p14="http://schemas.microsoft.com/office/powerpoint/2010/main" val="3443692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II. Dynamics—Transport and Purpose</a:t>
            </a:r>
            <a:endParaRPr lang="en-US" dirty="0">
              <a:effectLst/>
            </a:endParaRPr>
          </a:p>
        </p:txBody>
      </p:sp>
      <p:sp>
        <p:nvSpPr>
          <p:cNvPr id="3" name="Content Placeholder 2"/>
          <p:cNvSpPr>
            <a:spLocks noGrp="1"/>
          </p:cNvSpPr>
          <p:nvPr>
            <p:ph idx="1"/>
          </p:nvPr>
        </p:nvSpPr>
        <p:spPr/>
        <p:txBody>
          <a:bodyPr>
            <a:normAutofit/>
          </a:bodyPr>
          <a:lstStyle/>
          <a:p>
            <a:r>
              <a:rPr lang="en-US" dirty="0"/>
              <a:t>A</a:t>
            </a:r>
            <a:r>
              <a:rPr lang="en-US" dirty="0" smtClean="0"/>
              <a:t>dvective transport</a:t>
            </a:r>
          </a:p>
          <a:p>
            <a:endParaRPr lang="en-US" dirty="0"/>
          </a:p>
          <a:p>
            <a:r>
              <a:rPr lang="en-US" dirty="0" smtClean="0"/>
              <a:t>Lack of suitable potential gradient for solids transport</a:t>
            </a:r>
          </a:p>
          <a:p>
            <a:endParaRPr lang="en-US" dirty="0"/>
          </a:p>
          <a:p>
            <a:r>
              <a:rPr lang="en-US" dirty="0" smtClean="0"/>
              <a:t>Purpose mimics gradient</a:t>
            </a:r>
          </a:p>
        </p:txBody>
      </p:sp>
    </p:spTree>
    <p:extLst>
      <p:ext uri="{BB962C8B-B14F-4D97-AF65-F5344CB8AC3E}">
        <p14:creationId xmlns:p14="http://schemas.microsoft.com/office/powerpoint/2010/main" val="4344750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II. </a:t>
            </a:r>
            <a:r>
              <a:rPr lang="en-US" dirty="0" smtClean="0"/>
              <a:t>Dynamics—Diffusion and Advection</a:t>
            </a:r>
            <a:endParaRPr lang="en-US" dirty="0"/>
          </a:p>
        </p:txBody>
      </p:sp>
      <p:sp>
        <p:nvSpPr>
          <p:cNvPr id="4" name="Content Placeholder 3"/>
          <p:cNvSpPr>
            <a:spLocks noGrp="1"/>
          </p:cNvSpPr>
          <p:nvPr>
            <p:ph idx="1"/>
          </p:nvPr>
        </p:nvSpPr>
        <p:spPr>
          <a:xfrm>
            <a:off x="457200" y="1600201"/>
            <a:ext cx="4038603" cy="762000"/>
          </a:xfrm>
        </p:spPr>
        <p:txBody>
          <a:bodyPr/>
          <a:lstStyle/>
          <a:p>
            <a:r>
              <a:rPr lang="en-US" dirty="0" smtClean="0"/>
              <a:t>Rayleigh-</a:t>
            </a:r>
            <a:r>
              <a:rPr lang="en-US" dirty="0" err="1" smtClean="0"/>
              <a:t>Benard</a:t>
            </a:r>
            <a:r>
              <a:rPr lang="en-US" dirty="0" smtClean="0"/>
              <a:t> Cell</a:t>
            </a:r>
          </a:p>
        </p:txBody>
      </p:sp>
      <p:sp>
        <p:nvSpPr>
          <p:cNvPr id="5" name="Content Placeholder 4"/>
          <p:cNvSpPr>
            <a:spLocks noGrp="1"/>
          </p:cNvSpPr>
          <p:nvPr>
            <p:ph sz="half" idx="4294967295"/>
          </p:nvPr>
        </p:nvSpPr>
        <p:spPr>
          <a:xfrm>
            <a:off x="4724400" y="1600201"/>
            <a:ext cx="3124200" cy="762000"/>
          </a:xfrm>
        </p:spPr>
        <p:txBody>
          <a:bodyPr/>
          <a:lstStyle/>
          <a:p>
            <a:r>
              <a:rPr lang="en-US" dirty="0" smtClean="0"/>
              <a:t>Technology Cell</a:t>
            </a:r>
            <a:endParaRPr lang="en-US" dirty="0"/>
          </a:p>
        </p:txBody>
      </p:sp>
      <p:sp>
        <p:nvSpPr>
          <p:cNvPr id="15" name="Rectangle 14"/>
          <p:cNvSpPr/>
          <p:nvPr/>
        </p:nvSpPr>
        <p:spPr bwMode="auto">
          <a:xfrm>
            <a:off x="1285875" y="3124200"/>
            <a:ext cx="2211388" cy="17240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6" name="Straight Connector 15"/>
          <p:cNvCxnSpPr/>
          <p:nvPr/>
        </p:nvCxnSpPr>
        <p:spPr bwMode="auto">
          <a:xfrm>
            <a:off x="1285875" y="3182937"/>
            <a:ext cx="2211388"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auto">
          <a:xfrm>
            <a:off x="1285875" y="4786312"/>
            <a:ext cx="197167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8" name="Oval 17"/>
          <p:cNvSpPr/>
          <p:nvPr/>
        </p:nvSpPr>
        <p:spPr bwMode="auto">
          <a:xfrm>
            <a:off x="1744663" y="3240087"/>
            <a:ext cx="603250" cy="14605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Oval 18"/>
          <p:cNvSpPr/>
          <p:nvPr/>
        </p:nvSpPr>
        <p:spPr bwMode="auto">
          <a:xfrm>
            <a:off x="2463800" y="3240087"/>
            <a:ext cx="603250" cy="14605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Isosceles Triangle 19"/>
          <p:cNvSpPr/>
          <p:nvPr/>
        </p:nvSpPr>
        <p:spPr bwMode="auto">
          <a:xfrm>
            <a:off x="2427288" y="3916362"/>
            <a:ext cx="80962" cy="6985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Isosceles Triangle 20"/>
          <p:cNvSpPr/>
          <p:nvPr/>
        </p:nvSpPr>
        <p:spPr bwMode="auto">
          <a:xfrm>
            <a:off x="2316163" y="3921125"/>
            <a:ext cx="80962" cy="6985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Isosceles Triangle 21"/>
          <p:cNvSpPr/>
          <p:nvPr/>
        </p:nvSpPr>
        <p:spPr bwMode="auto">
          <a:xfrm rot="10800000">
            <a:off x="1708150" y="3924300"/>
            <a:ext cx="80963" cy="6985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Isosceles Triangle 22"/>
          <p:cNvSpPr/>
          <p:nvPr/>
        </p:nvSpPr>
        <p:spPr bwMode="auto">
          <a:xfrm rot="10800000">
            <a:off x="3025775" y="3921125"/>
            <a:ext cx="80963" cy="6985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4" name="Straight Arrow Connector 23"/>
          <p:cNvCxnSpPr/>
          <p:nvPr/>
        </p:nvCxnSpPr>
        <p:spPr bwMode="auto">
          <a:xfrm flipV="1">
            <a:off x="1457325" y="4530725"/>
            <a:ext cx="0" cy="4889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bwMode="auto">
          <a:xfrm flipV="1">
            <a:off x="1457325" y="2895600"/>
            <a:ext cx="0" cy="48736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7" name="Object 19"/>
          <p:cNvGraphicFramePr>
            <a:graphicFrameLocks noChangeAspect="1"/>
          </p:cNvGraphicFramePr>
          <p:nvPr/>
        </p:nvGraphicFramePr>
        <p:xfrm>
          <a:off x="1487279" y="4583985"/>
          <a:ext cx="131276" cy="190870"/>
        </p:xfrm>
        <a:graphic>
          <a:graphicData uri="http://schemas.openxmlformats.org/presentationml/2006/ole">
            <mc:AlternateContent xmlns:mc="http://schemas.openxmlformats.org/markup-compatibility/2006">
              <mc:Choice xmlns:v="urn:schemas-microsoft-com:vml" Requires="v">
                <p:oleObj spid="_x0000_s5591" name="Equation" r:id="rId4" imgW="139639" imgH="203112" progId="Equation.DSMT4">
                  <p:embed/>
                </p:oleObj>
              </mc:Choice>
              <mc:Fallback>
                <p:oleObj name="Equation" r:id="rId4" imgW="139639" imgH="203112"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7279" y="4583985"/>
                        <a:ext cx="131276" cy="190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 name="Object 21"/>
          <p:cNvGraphicFramePr>
            <a:graphicFrameLocks noChangeAspect="1"/>
          </p:cNvGraphicFramePr>
          <p:nvPr/>
        </p:nvGraphicFramePr>
        <p:xfrm>
          <a:off x="1475314" y="3153947"/>
          <a:ext cx="154950" cy="190770"/>
        </p:xfrm>
        <a:graphic>
          <a:graphicData uri="http://schemas.openxmlformats.org/presentationml/2006/ole">
            <mc:AlternateContent xmlns:mc="http://schemas.openxmlformats.org/markup-compatibility/2006">
              <mc:Choice xmlns:v="urn:schemas-microsoft-com:vml" Requires="v">
                <p:oleObj spid="_x0000_s5592" name="Equation" r:id="rId6" imgW="164957" imgH="203024" progId="Equation.DSMT4">
                  <p:embed/>
                </p:oleObj>
              </mc:Choice>
              <mc:Fallback>
                <p:oleObj name="Equation" r:id="rId6" imgW="164957" imgH="203024"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75314" y="3153947"/>
                        <a:ext cx="154950" cy="190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 name="Object 22"/>
          <p:cNvGraphicFramePr>
            <a:graphicFrameLocks noChangeAspect="1"/>
          </p:cNvGraphicFramePr>
          <p:nvPr/>
        </p:nvGraphicFramePr>
        <p:xfrm>
          <a:off x="3261732" y="3183250"/>
          <a:ext cx="154950" cy="190172"/>
        </p:xfrm>
        <a:graphic>
          <a:graphicData uri="http://schemas.openxmlformats.org/presentationml/2006/ole">
            <mc:AlternateContent xmlns:mc="http://schemas.openxmlformats.org/markup-compatibility/2006">
              <mc:Choice xmlns:v="urn:schemas-microsoft-com:vml" Requires="v">
                <p:oleObj spid="_x0000_s5593" name="Equation" r:id="rId8" imgW="164957" imgH="203024" progId="Equation.DSMT4">
                  <p:embed/>
                </p:oleObj>
              </mc:Choice>
              <mc:Fallback>
                <p:oleObj name="Equation" r:id="rId8" imgW="164957" imgH="203024"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61732" y="3183250"/>
                        <a:ext cx="154950" cy="190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 name="Object 23"/>
          <p:cNvGraphicFramePr>
            <a:graphicFrameLocks noChangeAspect="1"/>
          </p:cNvGraphicFramePr>
          <p:nvPr/>
        </p:nvGraphicFramePr>
        <p:xfrm>
          <a:off x="3262330" y="4576048"/>
          <a:ext cx="143584" cy="190172"/>
        </p:xfrm>
        <a:graphic>
          <a:graphicData uri="http://schemas.openxmlformats.org/presentationml/2006/ole">
            <mc:AlternateContent xmlns:mc="http://schemas.openxmlformats.org/markup-compatibility/2006">
              <mc:Choice xmlns:v="urn:schemas-microsoft-com:vml" Requires="v">
                <p:oleObj spid="_x0000_s5594" name="Equation" r:id="rId10" imgW="152268" imgH="203024" progId="Equation.DSMT4">
                  <p:embed/>
                </p:oleObj>
              </mc:Choice>
              <mc:Fallback>
                <p:oleObj name="Equation" r:id="rId10" imgW="152268" imgH="203024"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62330" y="4576048"/>
                        <a:ext cx="143584" cy="190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9" name="Group 5"/>
          <p:cNvGrpSpPr>
            <a:grpSpLocks/>
          </p:cNvGrpSpPr>
          <p:nvPr/>
        </p:nvGrpSpPr>
        <p:grpSpPr bwMode="auto">
          <a:xfrm>
            <a:off x="500064" y="2743199"/>
            <a:ext cx="2074927" cy="2362201"/>
            <a:chOff x="4648200" y="1507916"/>
            <a:chExt cx="2293341" cy="2611525"/>
          </a:xfrm>
        </p:grpSpPr>
        <p:sp>
          <p:nvSpPr>
            <p:cNvPr id="10" name="TextBox 25"/>
            <p:cNvSpPr txBox="1">
              <a:spLocks noChangeArrowheads="1"/>
            </p:cNvSpPr>
            <p:nvPr/>
          </p:nvSpPr>
          <p:spPr bwMode="auto">
            <a:xfrm>
              <a:off x="6622130" y="3909442"/>
              <a:ext cx="300515" cy="209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dirty="0"/>
                <a:t>Hot</a:t>
              </a:r>
            </a:p>
          </p:txBody>
        </p:sp>
        <p:sp>
          <p:nvSpPr>
            <p:cNvPr id="11" name="TextBox 26"/>
            <p:cNvSpPr txBox="1">
              <a:spLocks noChangeArrowheads="1"/>
            </p:cNvSpPr>
            <p:nvPr/>
          </p:nvSpPr>
          <p:spPr bwMode="auto">
            <a:xfrm>
              <a:off x="6596673" y="1507916"/>
              <a:ext cx="344868" cy="209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dirty="0"/>
                <a:t>Cold</a:t>
              </a:r>
            </a:p>
          </p:txBody>
        </p:sp>
        <p:sp>
          <p:nvSpPr>
            <p:cNvPr id="12" name="TextBox 27"/>
            <p:cNvSpPr txBox="1">
              <a:spLocks noChangeArrowheads="1"/>
            </p:cNvSpPr>
            <p:nvPr/>
          </p:nvSpPr>
          <p:spPr bwMode="auto">
            <a:xfrm>
              <a:off x="4648200" y="2705437"/>
              <a:ext cx="623658" cy="368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a:t>Boundary</a:t>
              </a:r>
            </a:p>
            <a:p>
              <a:pPr eaLnBrk="1" hangingPunct="1"/>
              <a:r>
                <a:rPr lang="en-US" altLang="en-US"/>
                <a:t>layers</a:t>
              </a:r>
            </a:p>
          </p:txBody>
        </p:sp>
        <p:cxnSp>
          <p:nvCxnSpPr>
            <p:cNvPr id="13" name="Straight Arrow Connector 12"/>
            <p:cNvCxnSpPr/>
            <p:nvPr/>
          </p:nvCxnSpPr>
          <p:spPr>
            <a:xfrm flipV="1">
              <a:off x="4909636" y="2013370"/>
              <a:ext cx="607093" cy="6914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821905" y="3073424"/>
              <a:ext cx="694824" cy="7809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3" name="TextBox 2"/>
          <p:cNvSpPr txBox="1"/>
          <p:nvPr/>
        </p:nvSpPr>
        <p:spPr>
          <a:xfrm>
            <a:off x="1828800" y="3697069"/>
            <a:ext cx="1297086" cy="646331"/>
          </a:xfrm>
          <a:prstGeom prst="rect">
            <a:avLst/>
          </a:prstGeom>
          <a:noFill/>
        </p:spPr>
        <p:txBody>
          <a:bodyPr wrap="none" rtlCol="0">
            <a:spAutoFit/>
          </a:bodyPr>
          <a:lstStyle/>
          <a:p>
            <a:r>
              <a:rPr lang="en-US" sz="3600" b="1" dirty="0" smtClean="0">
                <a:solidFill>
                  <a:srgbClr val="00B050"/>
                </a:solidFill>
              </a:rPr>
              <a:t>FLUID</a:t>
            </a:r>
            <a:endParaRPr lang="en-US" sz="3600" b="1" dirty="0">
              <a:solidFill>
                <a:srgbClr val="00B050"/>
              </a:solidFill>
            </a:endParaRPr>
          </a:p>
        </p:txBody>
      </p:sp>
      <p:grpSp>
        <p:nvGrpSpPr>
          <p:cNvPr id="64" name="Group 63"/>
          <p:cNvGrpSpPr/>
          <p:nvPr/>
        </p:nvGrpSpPr>
        <p:grpSpPr>
          <a:xfrm>
            <a:off x="4495803" y="2667000"/>
            <a:ext cx="3122220" cy="2567465"/>
            <a:chOff x="4495803" y="2667000"/>
            <a:chExt cx="3122220" cy="2567465"/>
          </a:xfrm>
        </p:grpSpPr>
        <p:grpSp>
          <p:nvGrpSpPr>
            <p:cNvPr id="63" name="Group 62"/>
            <p:cNvGrpSpPr/>
            <p:nvPr/>
          </p:nvGrpSpPr>
          <p:grpSpPr>
            <a:xfrm>
              <a:off x="4495803" y="2667000"/>
              <a:ext cx="3122220" cy="2567465"/>
              <a:chOff x="4495803" y="2678669"/>
              <a:chExt cx="3122220" cy="2567465"/>
            </a:xfrm>
          </p:grpSpPr>
          <p:grpSp>
            <p:nvGrpSpPr>
              <p:cNvPr id="6" name="Group 5"/>
              <p:cNvGrpSpPr/>
              <p:nvPr/>
            </p:nvGrpSpPr>
            <p:grpSpPr>
              <a:xfrm>
                <a:off x="5281612" y="2895600"/>
                <a:ext cx="2211388" cy="2124075"/>
                <a:chOff x="5281612" y="2895600"/>
                <a:chExt cx="2211388" cy="2124075"/>
              </a:xfrm>
            </p:grpSpPr>
            <p:sp>
              <p:nvSpPr>
                <p:cNvPr id="43" name="Rectangle 42"/>
                <p:cNvSpPr/>
                <p:nvPr/>
              </p:nvSpPr>
              <p:spPr bwMode="auto">
                <a:xfrm>
                  <a:off x="5281612" y="3124200"/>
                  <a:ext cx="2211388" cy="17240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44" name="Straight Connector 43"/>
                <p:cNvCxnSpPr/>
                <p:nvPr/>
              </p:nvCxnSpPr>
              <p:spPr bwMode="auto">
                <a:xfrm>
                  <a:off x="5281612" y="3182937"/>
                  <a:ext cx="2211388"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auto">
                <a:xfrm>
                  <a:off x="5281612" y="4786312"/>
                  <a:ext cx="197167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6" name="Oval 45"/>
                <p:cNvSpPr/>
                <p:nvPr/>
              </p:nvSpPr>
              <p:spPr bwMode="auto">
                <a:xfrm>
                  <a:off x="5740400" y="3240087"/>
                  <a:ext cx="603250" cy="14605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Oval 46"/>
                <p:cNvSpPr/>
                <p:nvPr/>
              </p:nvSpPr>
              <p:spPr bwMode="auto">
                <a:xfrm>
                  <a:off x="6459537" y="3240087"/>
                  <a:ext cx="603250" cy="14605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8" name="Isosceles Triangle 47"/>
                <p:cNvSpPr/>
                <p:nvPr/>
              </p:nvSpPr>
              <p:spPr bwMode="auto">
                <a:xfrm>
                  <a:off x="6423025" y="3916362"/>
                  <a:ext cx="80962" cy="6985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9" name="Isosceles Triangle 48"/>
                <p:cNvSpPr/>
                <p:nvPr/>
              </p:nvSpPr>
              <p:spPr bwMode="auto">
                <a:xfrm>
                  <a:off x="6311900" y="3921125"/>
                  <a:ext cx="80962" cy="6985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0" name="Isosceles Triangle 49"/>
                <p:cNvSpPr/>
                <p:nvPr/>
              </p:nvSpPr>
              <p:spPr bwMode="auto">
                <a:xfrm rot="10800000">
                  <a:off x="5703887" y="3924300"/>
                  <a:ext cx="80963" cy="6985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Isosceles Triangle 50"/>
                <p:cNvSpPr/>
                <p:nvPr/>
              </p:nvSpPr>
              <p:spPr bwMode="auto">
                <a:xfrm rot="10800000">
                  <a:off x="7021512" y="3921125"/>
                  <a:ext cx="80963" cy="6985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52" name="Straight Arrow Connector 51"/>
                <p:cNvCxnSpPr/>
                <p:nvPr/>
              </p:nvCxnSpPr>
              <p:spPr bwMode="auto">
                <a:xfrm flipV="1">
                  <a:off x="5453062" y="4530725"/>
                  <a:ext cx="0" cy="4889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bwMode="auto">
                <a:xfrm flipV="1">
                  <a:off x="5453062" y="2895600"/>
                  <a:ext cx="0" cy="48736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55" name="Object 19"/>
                <p:cNvGraphicFramePr>
                  <a:graphicFrameLocks noChangeAspect="1"/>
                </p:cNvGraphicFramePr>
                <p:nvPr>
                  <p:extLst>
                    <p:ext uri="{D42A27DB-BD31-4B8C-83A1-F6EECF244321}">
                      <p14:modId xmlns:p14="http://schemas.microsoft.com/office/powerpoint/2010/main" val="3957263568"/>
                    </p:ext>
                  </p:extLst>
                </p:nvPr>
              </p:nvGraphicFramePr>
              <p:xfrm>
                <a:off x="5570537" y="4583669"/>
                <a:ext cx="144463" cy="190500"/>
              </p:xfrm>
              <a:graphic>
                <a:graphicData uri="http://schemas.openxmlformats.org/presentationml/2006/ole">
                  <mc:AlternateContent xmlns:mc="http://schemas.openxmlformats.org/markup-compatibility/2006">
                    <mc:Choice xmlns:v="urn:schemas-microsoft-com:vml" Requires="v">
                      <p:oleObj spid="_x0000_s5595" name="Equation" r:id="rId12" imgW="152280" imgH="203040" progId="Equation.DSMT4">
                        <p:embed/>
                      </p:oleObj>
                    </mc:Choice>
                    <mc:Fallback>
                      <p:oleObj name="Equation" r:id="rId12" imgW="152280" imgH="203040" progId="Equation.DSMT4">
                        <p:embed/>
                        <p:pic>
                          <p:nvPicPr>
                            <p:cNvPr id="0" name=""/>
                            <p:cNvPicPr>
                              <a:picLocks noChangeAspect="1" noChangeArrowheads="1"/>
                            </p:cNvPicPr>
                            <p:nvPr/>
                          </p:nvPicPr>
                          <p:blipFill>
                            <a:blip r:embed="rId13"/>
                            <a:srcRect/>
                            <a:stretch>
                              <a:fillRect/>
                            </a:stretch>
                          </p:blipFill>
                          <p:spPr bwMode="auto">
                            <a:xfrm>
                              <a:off x="5570537" y="4583669"/>
                              <a:ext cx="144463"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7" name="Object 21"/>
                <p:cNvGraphicFramePr>
                  <a:graphicFrameLocks noChangeAspect="1"/>
                </p:cNvGraphicFramePr>
                <p:nvPr>
                  <p:extLst>
                    <p:ext uri="{D42A27DB-BD31-4B8C-83A1-F6EECF244321}">
                      <p14:modId xmlns:p14="http://schemas.microsoft.com/office/powerpoint/2010/main" val="3212166391"/>
                    </p:ext>
                  </p:extLst>
                </p:nvPr>
              </p:nvGraphicFramePr>
              <p:xfrm>
                <a:off x="5535613" y="3153332"/>
                <a:ext cx="179387" cy="192087"/>
              </p:xfrm>
              <a:graphic>
                <a:graphicData uri="http://schemas.openxmlformats.org/presentationml/2006/ole">
                  <mc:AlternateContent xmlns:mc="http://schemas.openxmlformats.org/markup-compatibility/2006">
                    <mc:Choice xmlns:v="urn:schemas-microsoft-com:vml" Requires="v">
                      <p:oleObj spid="_x0000_s5596" name="Equation" r:id="rId14" imgW="190440" imgH="203040" progId="Equation.DSMT4">
                        <p:embed/>
                      </p:oleObj>
                    </mc:Choice>
                    <mc:Fallback>
                      <p:oleObj name="Equation" r:id="rId14" imgW="190440" imgH="203040" progId="Equation.DSMT4">
                        <p:embed/>
                        <p:pic>
                          <p:nvPicPr>
                            <p:cNvPr id="0" name=""/>
                            <p:cNvPicPr>
                              <a:picLocks noChangeAspect="1" noChangeArrowheads="1"/>
                            </p:cNvPicPr>
                            <p:nvPr/>
                          </p:nvPicPr>
                          <p:blipFill>
                            <a:blip r:embed="rId15"/>
                            <a:srcRect/>
                            <a:stretch>
                              <a:fillRect/>
                            </a:stretch>
                          </p:blipFill>
                          <p:spPr bwMode="auto">
                            <a:xfrm>
                              <a:off x="5535613" y="3153332"/>
                              <a:ext cx="179387" cy="19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37" name="Group 5"/>
              <p:cNvGrpSpPr>
                <a:grpSpLocks/>
              </p:cNvGrpSpPr>
              <p:nvPr/>
            </p:nvGrpSpPr>
            <p:grpSpPr bwMode="auto">
              <a:xfrm>
                <a:off x="4495803" y="2678669"/>
                <a:ext cx="3122220" cy="2567465"/>
                <a:chOff x="4648200" y="1436575"/>
                <a:chExt cx="3450876" cy="2838451"/>
              </a:xfrm>
            </p:grpSpPr>
            <p:sp>
              <p:nvSpPr>
                <p:cNvPr id="38" name="TextBox 25"/>
                <p:cNvSpPr txBox="1">
                  <a:spLocks noChangeArrowheads="1"/>
                </p:cNvSpPr>
                <p:nvPr/>
              </p:nvSpPr>
              <p:spPr bwMode="auto">
                <a:xfrm>
                  <a:off x="6248400" y="3866712"/>
                  <a:ext cx="1540777" cy="408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dirty="0" smtClean="0"/>
                    <a:t>Coal, Factory</a:t>
                  </a:r>
                  <a:endParaRPr lang="en-US" altLang="en-US" dirty="0"/>
                </a:p>
              </p:txBody>
            </p:sp>
            <p:sp>
              <p:nvSpPr>
                <p:cNvPr id="39" name="TextBox 26"/>
                <p:cNvSpPr txBox="1">
                  <a:spLocks noChangeArrowheads="1"/>
                </p:cNvSpPr>
                <p:nvPr/>
              </p:nvSpPr>
              <p:spPr bwMode="auto">
                <a:xfrm>
                  <a:off x="5574629" y="1436575"/>
                  <a:ext cx="2524447" cy="408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dirty="0" smtClean="0"/>
                    <a:t>Heating, Consumption</a:t>
                  </a:r>
                  <a:endParaRPr lang="en-US" altLang="en-US" dirty="0"/>
                </a:p>
              </p:txBody>
            </p:sp>
            <p:sp>
              <p:nvSpPr>
                <p:cNvPr id="40" name="TextBox 27"/>
                <p:cNvSpPr txBox="1">
                  <a:spLocks noChangeArrowheads="1"/>
                </p:cNvSpPr>
                <p:nvPr/>
              </p:nvSpPr>
              <p:spPr bwMode="auto">
                <a:xfrm>
                  <a:off x="4648200" y="2705437"/>
                  <a:ext cx="623658" cy="368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a:t>Boundary</a:t>
                  </a:r>
                </a:p>
                <a:p>
                  <a:pPr eaLnBrk="1" hangingPunct="1"/>
                  <a:r>
                    <a:rPr lang="en-US" altLang="en-US"/>
                    <a:t>layers</a:t>
                  </a:r>
                </a:p>
              </p:txBody>
            </p:sp>
            <p:cxnSp>
              <p:nvCxnSpPr>
                <p:cNvPr id="41" name="Straight Arrow Connector 40"/>
                <p:cNvCxnSpPr/>
                <p:nvPr/>
              </p:nvCxnSpPr>
              <p:spPr>
                <a:xfrm flipV="1">
                  <a:off x="4909636" y="2013370"/>
                  <a:ext cx="607093" cy="6914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4821905" y="3073424"/>
                  <a:ext cx="694824" cy="7809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 name="TextBox 26"/>
                <p:cNvSpPr txBox="1">
                  <a:spLocks noChangeArrowheads="1"/>
                </p:cNvSpPr>
                <p:nvPr/>
              </p:nvSpPr>
              <p:spPr bwMode="auto">
                <a:xfrm>
                  <a:off x="7511714" y="3526452"/>
                  <a:ext cx="407856" cy="34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sz="1400" dirty="0" smtClean="0"/>
                    <a:t>P1</a:t>
                  </a:r>
                  <a:endParaRPr lang="en-US" altLang="en-US" sz="1400" dirty="0"/>
                </a:p>
              </p:txBody>
            </p:sp>
            <p:sp>
              <p:nvSpPr>
                <p:cNvPr id="62" name="TextBox 26"/>
                <p:cNvSpPr txBox="1">
                  <a:spLocks noChangeArrowheads="1"/>
                </p:cNvSpPr>
                <p:nvPr/>
              </p:nvSpPr>
              <p:spPr bwMode="auto">
                <a:xfrm>
                  <a:off x="7511714" y="1929131"/>
                  <a:ext cx="407856" cy="34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sz="1400" dirty="0" smtClean="0"/>
                    <a:t>P2</a:t>
                  </a:r>
                  <a:endParaRPr lang="en-US" altLang="en-US" sz="1400" dirty="0"/>
                </a:p>
              </p:txBody>
            </p:sp>
          </p:grpSp>
        </p:grpSp>
        <p:sp>
          <p:nvSpPr>
            <p:cNvPr id="60" name="TextBox 59"/>
            <p:cNvSpPr txBox="1"/>
            <p:nvPr/>
          </p:nvSpPr>
          <p:spPr>
            <a:xfrm>
              <a:off x="5562600" y="3697069"/>
              <a:ext cx="1686487" cy="646331"/>
            </a:xfrm>
            <a:prstGeom prst="rect">
              <a:avLst/>
            </a:prstGeom>
            <a:noFill/>
          </p:spPr>
          <p:txBody>
            <a:bodyPr wrap="none" rtlCol="0">
              <a:spAutoFit/>
            </a:bodyPr>
            <a:lstStyle/>
            <a:p>
              <a:r>
                <a:rPr lang="en-US" sz="3600" b="1" dirty="0" smtClean="0">
                  <a:solidFill>
                    <a:srgbClr val="00B050"/>
                  </a:solidFill>
                </a:rPr>
                <a:t>TRUCKS</a:t>
              </a:r>
              <a:endParaRPr lang="en-US" sz="3600" b="1" dirty="0">
                <a:solidFill>
                  <a:srgbClr val="00B050"/>
                </a:solidFill>
              </a:endParaRPr>
            </a:p>
          </p:txBody>
        </p:sp>
      </p:grpSp>
    </p:spTree>
    <p:extLst>
      <p:ext uri="{BB962C8B-B14F-4D97-AF65-F5344CB8AC3E}">
        <p14:creationId xmlns:p14="http://schemas.microsoft.com/office/powerpoint/2010/main" val="15805747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II. Dynamics—Organization</a:t>
            </a:r>
            <a:endParaRPr lang="en-US" dirty="0"/>
          </a:p>
        </p:txBody>
      </p:sp>
      <p:sp>
        <p:nvSpPr>
          <p:cNvPr id="5" name="Content Placeholder 4"/>
          <p:cNvSpPr>
            <a:spLocks noGrp="1"/>
          </p:cNvSpPr>
          <p:nvPr>
            <p:ph idx="1"/>
          </p:nvPr>
        </p:nvSpPr>
        <p:spPr/>
        <p:txBody>
          <a:bodyPr>
            <a:normAutofit/>
          </a:bodyPr>
          <a:lstStyle/>
          <a:p>
            <a:pPr marL="400050"/>
            <a:r>
              <a:rPr lang="en-US" dirty="0"/>
              <a:t>Rule of </a:t>
            </a:r>
            <a:r>
              <a:rPr lang="en-US" dirty="0" smtClean="0"/>
              <a:t>Reciprocity</a:t>
            </a:r>
            <a:endParaRPr lang="en-US" dirty="0"/>
          </a:p>
          <a:p>
            <a:pPr marL="400050"/>
            <a:endParaRPr lang="en-US" dirty="0"/>
          </a:p>
          <a:p>
            <a:pPr marL="400050"/>
            <a:r>
              <a:rPr lang="en-US" dirty="0" smtClean="0"/>
              <a:t>Rule of Performance</a:t>
            </a:r>
          </a:p>
          <a:p>
            <a:pPr marL="400050"/>
            <a:endParaRPr lang="en-US" dirty="0"/>
          </a:p>
          <a:p>
            <a:pPr marL="400050"/>
            <a:r>
              <a:rPr lang="en-US" dirty="0" smtClean="0"/>
              <a:t>Rule of Provision</a:t>
            </a:r>
          </a:p>
          <a:p>
            <a:pPr marL="400050"/>
            <a:endParaRPr lang="en-US" dirty="0"/>
          </a:p>
          <a:p>
            <a:pPr marL="400050"/>
            <a:r>
              <a:rPr lang="en-US" dirty="0" smtClean="0"/>
              <a:t>Purpose</a:t>
            </a:r>
            <a:endParaRPr lang="en-US" dirty="0"/>
          </a:p>
          <a:p>
            <a:pPr marL="400050"/>
            <a:endParaRPr lang="en-US" dirty="0" smtClean="0"/>
          </a:p>
        </p:txBody>
      </p:sp>
    </p:spTree>
    <p:extLst>
      <p:ext uri="{BB962C8B-B14F-4D97-AF65-F5344CB8AC3E}">
        <p14:creationId xmlns:p14="http://schemas.microsoft.com/office/powerpoint/2010/main" val="26272330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II. Dynamics—Rule of Reciprocity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three strata: I, II, III</a:t>
            </a:r>
          </a:p>
          <a:p>
            <a:pPr lvl="1"/>
            <a:r>
              <a:rPr lang="en-US" dirty="0" smtClean="0"/>
              <a:t>I</a:t>
            </a:r>
            <a:r>
              <a:rPr lang="en-US" dirty="0"/>
              <a:t>.</a:t>
            </a:r>
            <a:r>
              <a:rPr lang="en-US" dirty="0" smtClean="0"/>
              <a:t> transistors</a:t>
            </a:r>
          </a:p>
          <a:p>
            <a:pPr lvl="1"/>
            <a:r>
              <a:rPr lang="en-US" dirty="0" smtClean="0"/>
              <a:t>II. humans</a:t>
            </a:r>
          </a:p>
          <a:p>
            <a:pPr lvl="1"/>
            <a:r>
              <a:rPr lang="en-US" dirty="0" smtClean="0"/>
              <a:t>III. </a:t>
            </a:r>
            <a:r>
              <a:rPr lang="en-US" dirty="0"/>
              <a:t>t</a:t>
            </a:r>
            <a:r>
              <a:rPr lang="en-US" dirty="0" smtClean="0"/>
              <a:t>he technosphere</a:t>
            </a:r>
          </a:p>
          <a:p>
            <a:endParaRPr lang="en-US" dirty="0" smtClean="0"/>
          </a:p>
          <a:p>
            <a:r>
              <a:rPr lang="en-US" dirty="0" smtClean="0"/>
              <a:t>Direct interactions only within given stratum</a:t>
            </a:r>
          </a:p>
          <a:p>
            <a:endParaRPr lang="en-US" dirty="0"/>
          </a:p>
          <a:p>
            <a:r>
              <a:rPr lang="en-US" dirty="0" smtClean="0"/>
              <a:t>Leadership</a:t>
            </a:r>
          </a:p>
          <a:p>
            <a:endParaRPr lang="en-US" dirty="0"/>
          </a:p>
          <a:p>
            <a:r>
              <a:rPr lang="en-US" dirty="0" smtClean="0"/>
              <a:t>Human influence on the technosphere?</a:t>
            </a:r>
            <a:endParaRPr lang="en-US" dirty="0"/>
          </a:p>
          <a:p>
            <a:pPr marL="0" indent="0">
              <a:buNone/>
            </a:pPr>
            <a:endParaRPr lang="en-US" dirty="0"/>
          </a:p>
        </p:txBody>
      </p:sp>
    </p:spTree>
    <p:extLst>
      <p:ext uri="{BB962C8B-B14F-4D97-AF65-F5344CB8AC3E}">
        <p14:creationId xmlns:p14="http://schemas.microsoft.com/office/powerpoint/2010/main" val="35543852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106661</TotalTime>
  <Words>6828</Words>
  <Application>Microsoft Office PowerPoint</Application>
  <PresentationFormat>On-screen Show (4:3)</PresentationFormat>
  <Paragraphs>494</Paragraphs>
  <Slides>17</Slides>
  <Notes>17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Equation</vt:lpstr>
      <vt:lpstr>Humans and Technology in the Anthropocene</vt:lpstr>
      <vt:lpstr>PowerPoint Presentation</vt:lpstr>
      <vt:lpstr>I. Anthropocene – Human view</vt:lpstr>
      <vt:lpstr>I. Anthropocene – Earth’s view</vt:lpstr>
      <vt:lpstr>II. Dynamics—Physical Properties</vt:lpstr>
      <vt:lpstr>II. Dynamics—Transport and Purpose</vt:lpstr>
      <vt:lpstr>II. Dynamics—Diffusion and Advection</vt:lpstr>
      <vt:lpstr>II. Dynamics—Organization</vt:lpstr>
      <vt:lpstr>II. Dynamics—Rule of Reciprocity</vt:lpstr>
      <vt:lpstr>II. Dynamics—Rule of Performance</vt:lpstr>
      <vt:lpstr>II. Dynamics—Rule of Provision</vt:lpstr>
      <vt:lpstr>III. Being human in the Anthropocene</vt:lpstr>
      <vt:lpstr>III. Being Human—Purposes of Technology</vt:lpstr>
      <vt:lpstr>III. Being Human—Purposes of Humans</vt:lpstr>
      <vt:lpstr>III. Being human—Challenges</vt:lpstr>
      <vt:lpstr>III. Being Human—Human Response?</vt:lpstr>
      <vt:lpstr>Humans and Technology in the Anthropocene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Technology in the Anthropocene: an Earth Process</dc:title>
  <dc:creator>Peter Haff</dc:creator>
  <cp:lastModifiedBy>Daly</cp:lastModifiedBy>
  <cp:revision>640</cp:revision>
  <cp:lastPrinted>2014-03-21T15:16:35Z</cp:lastPrinted>
  <dcterms:created xsi:type="dcterms:W3CDTF">2014-01-06T15:49:40Z</dcterms:created>
  <dcterms:modified xsi:type="dcterms:W3CDTF">2014-04-15T14:59:59Z</dcterms:modified>
</cp:coreProperties>
</file>