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1"/>
  </p:notesMasterIdLst>
  <p:handoutMasterIdLst>
    <p:handoutMasterId r:id="rId32"/>
  </p:handoutMasterIdLst>
  <p:sldIdLst>
    <p:sldId id="398" r:id="rId2"/>
    <p:sldId id="443" r:id="rId3"/>
    <p:sldId id="444" r:id="rId4"/>
    <p:sldId id="455" r:id="rId5"/>
    <p:sldId id="400" r:id="rId6"/>
    <p:sldId id="417" r:id="rId7"/>
    <p:sldId id="418" r:id="rId8"/>
    <p:sldId id="404" r:id="rId9"/>
    <p:sldId id="406" r:id="rId10"/>
    <p:sldId id="402" r:id="rId11"/>
    <p:sldId id="403" r:id="rId12"/>
    <p:sldId id="407" r:id="rId13"/>
    <p:sldId id="408" r:id="rId14"/>
    <p:sldId id="409" r:id="rId15"/>
    <p:sldId id="411" r:id="rId16"/>
    <p:sldId id="412" r:id="rId17"/>
    <p:sldId id="413" r:id="rId18"/>
    <p:sldId id="450" r:id="rId19"/>
    <p:sldId id="451" r:id="rId20"/>
    <p:sldId id="452" r:id="rId21"/>
    <p:sldId id="453" r:id="rId22"/>
    <p:sldId id="456" r:id="rId23"/>
    <p:sldId id="457" r:id="rId24"/>
    <p:sldId id="459" r:id="rId25"/>
    <p:sldId id="421" r:id="rId26"/>
    <p:sldId id="446" r:id="rId27"/>
    <p:sldId id="447" r:id="rId28"/>
    <p:sldId id="449" r:id="rId29"/>
    <p:sldId id="454" r:id="rId30"/>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1900"/>
    <a:srgbClr val="482400"/>
    <a:srgbClr val="663300"/>
    <a:srgbClr val="990000"/>
    <a:srgbClr val="CC6600"/>
    <a:srgbClr val="FFFF00"/>
    <a:srgbClr val="FFFFFF"/>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04" autoAdjust="0"/>
    <p:restoredTop sz="85231" autoAdjust="0"/>
  </p:normalViewPr>
  <p:slideViewPr>
    <p:cSldViewPr snapToGrid="0">
      <p:cViewPr>
        <p:scale>
          <a:sx n="80" d="100"/>
          <a:sy n="80" d="100"/>
        </p:scale>
        <p:origin x="-1320" y="-612"/>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3024"/>
    </p:cViewPr>
  </p:sorterViewPr>
  <p:notesViewPr>
    <p:cSldViewPr snapToGrid="0">
      <p:cViewPr varScale="1">
        <p:scale>
          <a:sx n="79" d="100"/>
          <a:sy n="79" d="100"/>
        </p:scale>
        <p:origin x="-1974" y="-84"/>
      </p:cViewPr>
      <p:guideLst>
        <p:guide orient="horz" pos="2910"/>
        <p:guide pos="218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1379" name="Rectangle 3"/>
          <p:cNvSpPr>
            <a:spLocks noGrp="1" noChangeArrowheads="1"/>
          </p:cNvSpPr>
          <p:nvPr>
            <p:ph type="dt" sz="quarter" idx="1"/>
          </p:nvPr>
        </p:nvSpPr>
        <p:spPr bwMode="auto">
          <a:xfrm>
            <a:off x="3937000" y="0"/>
            <a:ext cx="30114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ChangeArrowheads="1"/>
          </p:cNvSpPr>
          <p:nvPr>
            <p:ph type="ftr" sz="quarter" idx="2"/>
          </p:nvPr>
        </p:nvSpPr>
        <p:spPr bwMode="auto">
          <a:xfrm>
            <a:off x="0" y="8772525"/>
            <a:ext cx="30114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1381" name="Rectangle 5"/>
          <p:cNvSpPr>
            <a:spLocks noGrp="1" noChangeArrowheads="1"/>
          </p:cNvSpPr>
          <p:nvPr>
            <p:ph type="sldNum" sz="quarter" idx="3"/>
          </p:nvPr>
        </p:nvSpPr>
        <p:spPr bwMode="auto">
          <a:xfrm>
            <a:off x="3937000" y="8772525"/>
            <a:ext cx="30114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28062-68C9-441C-AC59-17A4CCDB03F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idx="1"/>
          </p:nvPr>
        </p:nvSpPr>
        <p:spPr bwMode="auto">
          <a:xfrm>
            <a:off x="3937000" y="0"/>
            <a:ext cx="30114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66813" y="692150"/>
            <a:ext cx="4618037" cy="3463925"/>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95325" y="4387850"/>
            <a:ext cx="5559425"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772525"/>
            <a:ext cx="30114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23" name="Rectangle 7"/>
          <p:cNvSpPr>
            <a:spLocks noGrp="1" noChangeArrowheads="1"/>
          </p:cNvSpPr>
          <p:nvPr>
            <p:ph type="sldNum" sz="quarter" idx="5"/>
          </p:nvPr>
        </p:nvSpPr>
        <p:spPr bwMode="auto">
          <a:xfrm>
            <a:off x="3937000" y="8772525"/>
            <a:ext cx="30114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DCF899E-3189-4B17-9EAE-CDDFC2BF69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4E445134-D1A8-4096-8D06-82C158FF7339}" type="slidenum">
              <a:rPr lang="en-US" smtClean="0"/>
              <a:pPr/>
              <a:t>1</a:t>
            </a:fld>
            <a:endParaRPr lang="en-US" smtClean="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p:spPr>
        <p:txBody>
          <a:bodyPr/>
          <a:lstStyle/>
          <a:p>
            <a:pPr eaLnBrk="1" hangingPunct="1"/>
            <a:r>
              <a:rPr lang="en-US" smtClean="0"/>
              <a:t>There are many different opinions on how to define E, but following Whipple and Meade who use Flint’s Law describing equilibrium river profiles and some other assumptions, the average erosion rates on the pro and retro sides of the wedge at steady-state are equal to:</a:t>
            </a:r>
          </a:p>
          <a:p>
            <a:pPr eaLnBrk="1" hangingPunct="1"/>
            <a:endParaRPr lang="en-US" smtClean="0"/>
          </a:p>
          <a:p>
            <a:pPr eaLnBrk="1" hangingPunct="1"/>
            <a:r>
              <a:rPr lang="en-US" smtClean="0"/>
              <a:t>C is a proportionality constant representing “erosional efficiency” and therefore is a function of climate and rock properties.  How sensible is this rule for erosion rate?</a:t>
            </a:r>
          </a:p>
        </p:txBody>
      </p:sp>
      <p:sp>
        <p:nvSpPr>
          <p:cNvPr id="44035" name="Slide Number Placeholder 3"/>
          <p:cNvSpPr>
            <a:spLocks noGrp="1"/>
          </p:cNvSpPr>
          <p:nvPr>
            <p:ph type="sldNum" sz="quarter" idx="5"/>
          </p:nvPr>
        </p:nvSpPr>
        <p:spPr>
          <a:noFill/>
        </p:spPr>
        <p:txBody>
          <a:bodyPr/>
          <a:lstStyle/>
          <a:p>
            <a:fld id="{6576352C-CF3D-4AED-B7B5-1548E020A2A7}" type="slidenum">
              <a:rPr lang="en-US" smtClean="0"/>
              <a:pPr/>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p:spPr>
        <p:txBody>
          <a:bodyPr/>
          <a:lstStyle/>
          <a:p>
            <a:pPr eaLnBrk="1" hangingPunct="1"/>
            <a:r>
              <a:rPr lang="en-GB" smtClean="0"/>
              <a:t>The BQART is linear in relief which is comforting.  But we also realize that much of the variance in sediment flux and therefore erosion rate sits in these terms, i.e. the erosion efficiency term, C.</a:t>
            </a:r>
            <a:endParaRPr lang="en-US" smtClean="0"/>
          </a:p>
        </p:txBody>
      </p:sp>
      <p:sp>
        <p:nvSpPr>
          <p:cNvPr id="47107" name="Slide Number Placeholder 3"/>
          <p:cNvSpPr>
            <a:spLocks noGrp="1"/>
          </p:cNvSpPr>
          <p:nvPr>
            <p:ph type="sldNum" sz="quarter" idx="5"/>
          </p:nvPr>
        </p:nvSpPr>
        <p:spPr>
          <a:noFill/>
        </p:spPr>
        <p:txBody>
          <a:bodyPr/>
          <a:lstStyle/>
          <a:p>
            <a:fld id="{C28D70EE-D36E-44D4-ADDA-2ABE7526AAB7}" type="slidenum">
              <a:rPr lang="en-US" smtClean="0"/>
              <a:pPr/>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p:spPr>
        <p:txBody>
          <a:bodyPr/>
          <a:lstStyle/>
          <a:p>
            <a:pPr eaLnBrk="1" hangingPunct="1"/>
            <a:r>
              <a:rPr lang="en-US" smtClean="0"/>
              <a:t>Important points:</a:t>
            </a:r>
          </a:p>
          <a:p>
            <a:pPr eaLnBrk="1" hangingPunct="1"/>
            <a:r>
              <a:rPr lang="en-US" smtClean="0"/>
              <a:t>Most of the variance in k lies in C, the coefficient of erosional efficiency (a function of climate and rock type)</a:t>
            </a:r>
          </a:p>
          <a:p>
            <a:pPr eaLnBrk="1" hangingPunct="1"/>
            <a:r>
              <a:rPr lang="en-US" smtClean="0"/>
              <a:t>The characteristic time scale doesn’t depend upon the size of the orogen!  (Although for asymmetric orogens there is a weak dependency upon wedge size and convergence velocity)</a:t>
            </a:r>
          </a:p>
          <a:p>
            <a:pPr eaLnBrk="1" hangingPunct="1"/>
            <a:r>
              <a:rPr lang="en-GB" smtClean="0"/>
              <a:t>The rate of creation of accommodation space in the basin should follow the same functional form</a:t>
            </a:r>
            <a:endParaRPr lang="en-US" smtClean="0"/>
          </a:p>
          <a:p>
            <a:pPr eaLnBrk="1" hangingPunct="1"/>
            <a:endParaRPr lang="en-US" smtClean="0"/>
          </a:p>
        </p:txBody>
      </p:sp>
      <p:sp>
        <p:nvSpPr>
          <p:cNvPr id="51203" name="Slide Number Placeholder 3"/>
          <p:cNvSpPr>
            <a:spLocks noGrp="1"/>
          </p:cNvSpPr>
          <p:nvPr>
            <p:ph type="sldNum" sz="quarter" idx="5"/>
          </p:nvPr>
        </p:nvSpPr>
        <p:spPr>
          <a:noFill/>
        </p:spPr>
        <p:txBody>
          <a:bodyPr/>
          <a:lstStyle/>
          <a:p>
            <a:fld id="{5EF48242-08E9-44FD-91F3-901521FA6FF6}" type="slidenum">
              <a:rPr lang="en-US" smtClean="0"/>
              <a:pPr/>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p:spPr>
        <p:txBody>
          <a:bodyPr/>
          <a:lstStyle/>
          <a:p>
            <a:pPr eaLnBrk="1" hangingPunct="1"/>
            <a:r>
              <a:rPr lang="en-US" smtClean="0"/>
              <a:t>The evolution of erosional fluxes look like this:</a:t>
            </a:r>
          </a:p>
          <a:p>
            <a:pPr eaLnBrk="1" hangingPunct="1"/>
            <a:endParaRPr lang="en-US" smtClean="0"/>
          </a:p>
          <a:p>
            <a:pPr eaLnBrk="1" hangingPunct="1"/>
            <a:r>
              <a:rPr lang="en-US" smtClean="0"/>
              <a:t>(plot of </a:t>
            </a:r>
            <a:r>
              <a:rPr lang="en-GB" smtClean="0"/>
              <a:t>total erosional flux off an asymmetric doubly-vergent orogen relative to an initial steady-state flux as a function of time)</a:t>
            </a:r>
          </a:p>
          <a:p>
            <a:pPr eaLnBrk="1" hangingPunct="1"/>
            <a:endParaRPr lang="en-GB" smtClean="0"/>
          </a:p>
          <a:p>
            <a:pPr eaLnBrk="1" hangingPunct="1"/>
            <a:r>
              <a:rPr lang="en-GB" smtClean="0"/>
              <a:t>Note that e-folding time is shorter for an increase in erosional efficiency (because orogen response time is set by FINAL value of diffusivity)</a:t>
            </a:r>
            <a:endParaRPr lang="en-US" smtClean="0"/>
          </a:p>
        </p:txBody>
      </p:sp>
      <p:sp>
        <p:nvSpPr>
          <p:cNvPr id="53251" name="Slide Number Placeholder 3"/>
          <p:cNvSpPr>
            <a:spLocks noGrp="1"/>
          </p:cNvSpPr>
          <p:nvPr>
            <p:ph type="sldNum" sz="quarter" idx="5"/>
          </p:nvPr>
        </p:nvSpPr>
        <p:spPr>
          <a:noFill/>
        </p:spPr>
        <p:txBody>
          <a:bodyPr/>
          <a:lstStyle/>
          <a:p>
            <a:fld id="{A932806E-3029-4F3E-82FE-49132958AEBC}" type="slidenum">
              <a:rPr lang="en-US" smtClean="0"/>
              <a:pPr/>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p:spPr>
        <p:txBody>
          <a:bodyPr/>
          <a:lstStyle/>
          <a:p>
            <a:pPr eaLnBrk="1" hangingPunct="1"/>
            <a:endParaRPr lang="en-US" smtClean="0"/>
          </a:p>
        </p:txBody>
      </p:sp>
      <p:sp>
        <p:nvSpPr>
          <p:cNvPr id="55299" name="Slide Number Placeholder 3"/>
          <p:cNvSpPr>
            <a:spLocks noGrp="1"/>
          </p:cNvSpPr>
          <p:nvPr>
            <p:ph type="sldNum" sz="quarter" idx="5"/>
          </p:nvPr>
        </p:nvSpPr>
        <p:spPr>
          <a:noFill/>
        </p:spPr>
        <p:txBody>
          <a:bodyPr/>
          <a:lstStyle/>
          <a:p>
            <a:fld id="{BF10DFEB-1564-4778-9DD0-70E255CED0F2}" type="slidenum">
              <a:rPr lang="en-US" smtClean="0"/>
              <a:pPr/>
              <a:t>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p:spPr>
        <p:txBody>
          <a:bodyPr/>
          <a:lstStyle/>
          <a:p>
            <a:pPr eaLnBrk="1" hangingPunct="1"/>
            <a:r>
              <a:rPr lang="en-US" smtClean="0"/>
              <a:t>Ok, but these analyses don’t account for lags in the landscape response to uplift, nor variable rock types, nor drainage basin evolution.  Are we missing some signal?  What now seems like a long time ago (1996), Greg Tucker and I modeled the sediment flux from an evolving fold and thrust belt, specifically the Zagros Mountains of Iran.  Our results bear on this question. </a:t>
            </a:r>
          </a:p>
          <a:p>
            <a:pPr eaLnBrk="1" hangingPunct="1"/>
            <a:endParaRPr lang="en-US" smtClean="0"/>
          </a:p>
        </p:txBody>
      </p:sp>
      <p:sp>
        <p:nvSpPr>
          <p:cNvPr id="57347" name="Slide Number Placeholder 3"/>
          <p:cNvSpPr>
            <a:spLocks noGrp="1"/>
          </p:cNvSpPr>
          <p:nvPr>
            <p:ph type="sldNum" sz="quarter" idx="5"/>
          </p:nvPr>
        </p:nvSpPr>
        <p:spPr>
          <a:noFill/>
        </p:spPr>
        <p:txBody>
          <a:bodyPr/>
          <a:lstStyle/>
          <a:p>
            <a:fld id="{23176922-18FA-4C3E-A7BD-B7CE165F7290}" type="slidenum">
              <a:rPr lang="en-US" smtClean="0"/>
              <a:pPr/>
              <a:t>17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p:spPr>
        <p:txBody>
          <a:bodyPr/>
          <a:lstStyle/>
          <a:p>
            <a:pPr eaLnBrk="1" hangingPunct="1"/>
            <a:r>
              <a:rPr lang="en-US" smtClean="0"/>
              <a:t>Here are the Zagros Mtns looking south. They are a relatively young (ca. 5 Ma) range in which deformation has propagated from the NE to SW at about 20-40 mm/yr. The strat section consists of about 2 km of salt, overlain by 2 km of shale, overlain by 7 km of carbonates, and capped by 5 km of clastics.</a:t>
            </a:r>
          </a:p>
        </p:txBody>
      </p:sp>
      <p:sp>
        <p:nvSpPr>
          <p:cNvPr id="59395" name="Slide Number Placeholder 3"/>
          <p:cNvSpPr>
            <a:spLocks noGrp="1"/>
          </p:cNvSpPr>
          <p:nvPr>
            <p:ph type="sldNum" sz="quarter" idx="5"/>
          </p:nvPr>
        </p:nvSpPr>
        <p:spPr>
          <a:noFill/>
        </p:spPr>
        <p:txBody>
          <a:bodyPr/>
          <a:lstStyle/>
          <a:p>
            <a:fld id="{386DB096-92FE-499F-80E2-06D62AC9797B}" type="slidenum">
              <a:rPr lang="en-US" smtClean="0"/>
              <a:pPr/>
              <a:t>18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p:spPr>
        <p:txBody>
          <a:bodyPr/>
          <a:lstStyle/>
          <a:p>
            <a:pPr eaLnBrk="1" hangingPunct="1"/>
            <a:r>
              <a:rPr lang="en-US" smtClean="0"/>
              <a:t>The model consisted of the standard mass conservation laws for bedrock and regolith, bedrock weathered into regolith according to , slopes diffused, and stream sediment fluxes followed a modified Bagnold formulation.</a:t>
            </a:r>
          </a:p>
          <a:p>
            <a:pPr eaLnBrk="1" hangingPunct="1"/>
            <a:endParaRPr lang="en-US" smtClean="0"/>
          </a:p>
        </p:txBody>
      </p:sp>
      <p:sp>
        <p:nvSpPr>
          <p:cNvPr id="91139" name="Slide Number Placeholder 3"/>
          <p:cNvSpPr>
            <a:spLocks noGrp="1"/>
          </p:cNvSpPr>
          <p:nvPr>
            <p:ph type="sldNum" sz="quarter" idx="5"/>
          </p:nvPr>
        </p:nvSpPr>
        <p:spPr>
          <a:noFill/>
        </p:spPr>
        <p:txBody>
          <a:bodyPr/>
          <a:lstStyle/>
          <a:p>
            <a:fld id="{7D4DC4E6-E967-43E7-B6C6-2957932E2CF7}" type="slidenum">
              <a:rPr lang="en-US" smtClean="0"/>
              <a:pPr/>
              <a:t>19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93186" name="Notes Placeholder 2"/>
          <p:cNvSpPr>
            <a:spLocks noGrp="1"/>
          </p:cNvSpPr>
          <p:nvPr>
            <p:ph type="body" idx="1"/>
          </p:nvPr>
        </p:nvSpPr>
        <p:spPr>
          <a:noFill/>
          <a:ln/>
        </p:spPr>
        <p:txBody>
          <a:bodyPr/>
          <a:lstStyle/>
          <a:p>
            <a:pPr eaLnBrk="1" hangingPunct="1"/>
            <a:r>
              <a:rPr lang="en-US" smtClean="0"/>
              <a:t>Here is a plot of sediment flux through time (normalized by incoming flux due to background uplift).  The black line is the flux out of the basin, the dashed line is mass influx, and the thin solid line is the proportion of surface underlain by resistant lithology.  Here are the periods of fold growth where fold one is most hinterward.</a:t>
            </a:r>
          </a:p>
          <a:p>
            <a:pPr eaLnBrk="1" hangingPunct="1"/>
            <a:endParaRPr lang="en-US" smtClean="0"/>
          </a:p>
          <a:p>
            <a:pPr eaLnBrk="1" hangingPunct="1"/>
            <a:r>
              <a:rPr lang="en-US" smtClean="0"/>
              <a:t>As the folds grow the sediment outflux increases, but it is delayed by about 400K due to deposition in growing synclines and the time it takes for an integrated drainage net to develop.  This little blip is the result of breaching the of the Asmarai ls in the outermost fold and erosion of flysch in the soft underbelly.  General breaching of the resistant limestones produces the secondary peak.</a:t>
            </a:r>
          </a:p>
          <a:p>
            <a:pPr eaLnBrk="1" hangingPunct="1"/>
            <a:endParaRPr lang="en-US" smtClean="0"/>
          </a:p>
          <a:p>
            <a:pPr eaLnBrk="1" hangingPunct="1"/>
            <a:r>
              <a:rPr lang="en-US" smtClean="0"/>
              <a:t>So here is a case where the interaction of variable lithologies produces a variable sedimnt outflux </a:t>
            </a:r>
            <a:r>
              <a:rPr lang="en-US" i="1" smtClean="0"/>
              <a:t>even though the influx is constant (ie., from 2 Ma on).</a:t>
            </a:r>
          </a:p>
        </p:txBody>
      </p:sp>
      <p:sp>
        <p:nvSpPr>
          <p:cNvPr id="93187" name="Slide Number Placeholder 3"/>
          <p:cNvSpPr>
            <a:spLocks noGrp="1"/>
          </p:cNvSpPr>
          <p:nvPr>
            <p:ph type="sldNum" sz="quarter" idx="5"/>
          </p:nvPr>
        </p:nvSpPr>
        <p:spPr>
          <a:noFill/>
        </p:spPr>
        <p:txBody>
          <a:bodyPr/>
          <a:lstStyle/>
          <a:p>
            <a:fld id="{91DB50A8-8537-479E-8BA8-0237B0BABBD2}" type="slidenum">
              <a:rPr lang="en-US" smtClean="0"/>
              <a:pPr/>
              <a:t>20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p:spPr>
        <p:txBody>
          <a:bodyPr/>
          <a:lstStyle/>
          <a:p>
            <a:pPr eaLnBrk="1" hangingPunct="1"/>
            <a:r>
              <a:rPr lang="en-US" smtClean="0"/>
              <a:t>Furthermore, the normalized sediment flux is not a direct function of relief but sometimes is out of phase with it. This is because when softer rocks are exposed, accelerated erosion dissolves away relief.</a:t>
            </a:r>
          </a:p>
        </p:txBody>
      </p:sp>
      <p:sp>
        <p:nvSpPr>
          <p:cNvPr id="95235" name="Slide Number Placeholder 3"/>
          <p:cNvSpPr>
            <a:spLocks noGrp="1"/>
          </p:cNvSpPr>
          <p:nvPr>
            <p:ph type="sldNum" sz="quarter" idx="5"/>
          </p:nvPr>
        </p:nvSpPr>
        <p:spPr>
          <a:noFill/>
        </p:spPr>
        <p:txBody>
          <a:bodyPr/>
          <a:lstStyle/>
          <a:p>
            <a:fld id="{63E9DC9B-0139-4B60-A6DF-D9198D177ECE}" type="slidenum">
              <a:rPr lang="en-US" smtClean="0"/>
              <a:pPr/>
              <a:t>21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p:spPr>
        <p:txBody>
          <a:bodyPr/>
          <a:lstStyle/>
          <a:p>
            <a:pPr eaLnBrk="1" hangingPunct="1"/>
            <a:r>
              <a:rPr lang="en-US" smtClean="0"/>
              <a:t>Let’s make the problem even more concrete by picking one realization of sediment transfer to a coast---the Turonian “Last Chance Delta” of the Ferron SS in Utah.  90 million years ago.</a:t>
            </a:r>
          </a:p>
          <a:p>
            <a:pPr eaLnBrk="1" hangingPunct="1"/>
            <a:endParaRPr lang="en-US" smtClean="0"/>
          </a:p>
          <a:p>
            <a:pPr eaLnBrk="1" hangingPunct="1"/>
            <a:endParaRPr lang="en-US" smtClean="0"/>
          </a:p>
        </p:txBody>
      </p:sp>
      <p:sp>
        <p:nvSpPr>
          <p:cNvPr id="23555" name="Slide Number Placeholder 3"/>
          <p:cNvSpPr>
            <a:spLocks noGrp="1"/>
          </p:cNvSpPr>
          <p:nvPr>
            <p:ph type="sldNum" sz="quarter" idx="5"/>
          </p:nvPr>
        </p:nvSpPr>
        <p:spPr>
          <a:noFill/>
        </p:spPr>
        <p:txBody>
          <a:bodyPr/>
          <a:lstStyle/>
          <a:p>
            <a:fld id="{C8CD611D-F44F-427B-9F69-677890437631}"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p:spPr>
        <p:txBody>
          <a:bodyPr/>
          <a:lstStyle/>
          <a:p>
            <a:pPr eaLnBrk="1" hangingPunct="1"/>
            <a:r>
              <a:rPr lang="en-US" smtClean="0"/>
              <a:t>Casseltort et al (2003): high-frequency stratigraphic cycles in clastic accumulations fed by large drainage systems are unlikely to reflect sediment supply cycles of tens to hundreds of thousands of years of periodicities</a:t>
            </a:r>
          </a:p>
        </p:txBody>
      </p:sp>
      <p:sp>
        <p:nvSpPr>
          <p:cNvPr id="99331" name="Slide Number Placeholder 3"/>
          <p:cNvSpPr>
            <a:spLocks noGrp="1"/>
          </p:cNvSpPr>
          <p:nvPr>
            <p:ph type="sldNum" sz="quarter" idx="5"/>
          </p:nvPr>
        </p:nvSpPr>
        <p:spPr>
          <a:noFill/>
        </p:spPr>
        <p:txBody>
          <a:bodyPr/>
          <a:lstStyle/>
          <a:p>
            <a:fld id="{06811739-06D8-401D-89AA-C763F3FE8B2B}" type="slidenum">
              <a:rPr lang="en-US" smtClean="0"/>
              <a:pPr/>
              <a:t>24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pPr eaLnBrk="1" hangingPunct="1"/>
            <a:r>
              <a:rPr lang="en-US" smtClean="0"/>
              <a:t>Now the previous example got the sediment to the coast, but didn’t give us much insight into the relevant time and space scales of the transfer system. </a:t>
            </a:r>
          </a:p>
          <a:p>
            <a:pPr eaLnBrk="1" hangingPunct="1"/>
            <a:endParaRPr lang="en-US" smtClean="0"/>
          </a:p>
        </p:txBody>
      </p:sp>
      <p:sp>
        <p:nvSpPr>
          <p:cNvPr id="101379" name="Slide Number Placeholder 3"/>
          <p:cNvSpPr>
            <a:spLocks noGrp="1"/>
          </p:cNvSpPr>
          <p:nvPr>
            <p:ph type="sldNum" sz="quarter" idx="5"/>
          </p:nvPr>
        </p:nvSpPr>
        <p:spPr>
          <a:noFill/>
        </p:spPr>
        <p:txBody>
          <a:bodyPr/>
          <a:lstStyle/>
          <a:p>
            <a:fld id="{E9B36680-3002-4AA2-A93F-42D5F514CB48}" type="slidenum">
              <a:rPr lang="en-US" smtClean="0"/>
              <a:pPr/>
              <a:t>25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p:spPr>
        <p:txBody>
          <a:bodyPr/>
          <a:lstStyle/>
          <a:p>
            <a:pPr eaLnBrk="1" hangingPunct="1"/>
            <a:endParaRPr lang="en-US" smtClean="0"/>
          </a:p>
        </p:txBody>
      </p:sp>
      <p:sp>
        <p:nvSpPr>
          <p:cNvPr id="103427" name="Slide Number Placeholder 3"/>
          <p:cNvSpPr>
            <a:spLocks noGrp="1"/>
          </p:cNvSpPr>
          <p:nvPr>
            <p:ph type="sldNum" sz="quarter" idx="5"/>
          </p:nvPr>
        </p:nvSpPr>
        <p:spPr>
          <a:noFill/>
        </p:spPr>
        <p:txBody>
          <a:bodyPr/>
          <a:lstStyle/>
          <a:p>
            <a:fld id="{2170251A-0E53-45E3-A0A8-213C98F36431}" type="slidenum">
              <a:rPr lang="en-US" smtClean="0"/>
              <a:pPr/>
              <a:t>26</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p:spPr>
        <p:txBody>
          <a:bodyPr/>
          <a:lstStyle/>
          <a:p>
            <a:pPr eaLnBrk="1" hangingPunct="1"/>
            <a:endParaRPr lang="en-US" smtClean="0"/>
          </a:p>
        </p:txBody>
      </p:sp>
      <p:sp>
        <p:nvSpPr>
          <p:cNvPr id="105475" name="Slide Number Placeholder 3"/>
          <p:cNvSpPr>
            <a:spLocks noGrp="1"/>
          </p:cNvSpPr>
          <p:nvPr>
            <p:ph type="sldNum" sz="quarter" idx="5"/>
          </p:nvPr>
        </p:nvSpPr>
        <p:spPr>
          <a:noFill/>
        </p:spPr>
        <p:txBody>
          <a:bodyPr/>
          <a:lstStyle/>
          <a:p>
            <a:fld id="{1549B88F-09E1-4FB2-807A-D7C67867F390}" type="slidenum">
              <a:rPr lang="en-US" smtClean="0"/>
              <a:pPr/>
              <a:t>27</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p:spPr>
        <p:txBody>
          <a:bodyPr/>
          <a:lstStyle/>
          <a:p>
            <a:pPr eaLnBrk="1" hangingPunct="1"/>
            <a:endParaRPr lang="en-US" smtClean="0"/>
          </a:p>
        </p:txBody>
      </p:sp>
      <p:sp>
        <p:nvSpPr>
          <p:cNvPr id="107523" name="Slide Number Placeholder 3"/>
          <p:cNvSpPr>
            <a:spLocks noGrp="1"/>
          </p:cNvSpPr>
          <p:nvPr>
            <p:ph type="sldNum" sz="quarter" idx="5"/>
          </p:nvPr>
        </p:nvSpPr>
        <p:spPr>
          <a:noFill/>
        </p:spPr>
        <p:txBody>
          <a:bodyPr/>
          <a:lstStyle/>
          <a:p>
            <a:fld id="{6BFFD865-C268-48FE-958E-44DBDFECAC22}" type="slidenum">
              <a:rPr lang="en-US" smtClean="0"/>
              <a:pPr/>
              <a:t>28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p:spPr>
        <p:txBody>
          <a:bodyPr/>
          <a:lstStyle/>
          <a:p>
            <a:pPr eaLnBrk="1" hangingPunct="1"/>
            <a:r>
              <a:rPr lang="en-US" smtClean="0"/>
              <a:t>Casseltort et al (2003):</a:t>
            </a:r>
          </a:p>
        </p:txBody>
      </p:sp>
      <p:sp>
        <p:nvSpPr>
          <p:cNvPr id="109571" name="Slide Number Placeholder 3"/>
          <p:cNvSpPr>
            <a:spLocks noGrp="1"/>
          </p:cNvSpPr>
          <p:nvPr>
            <p:ph type="sldNum" sz="quarter" idx="5"/>
          </p:nvPr>
        </p:nvSpPr>
        <p:spPr>
          <a:noFill/>
        </p:spPr>
        <p:txBody>
          <a:bodyPr/>
          <a:lstStyle/>
          <a:p>
            <a:fld id="{50360A03-DA45-42DB-A869-7E28206A3D42}"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pPr eaLnBrk="1" hangingPunct="1"/>
            <a:r>
              <a:rPr lang="en-US" smtClean="0"/>
              <a:t>The geometry of the source terrain has been estimated from paleo-channel dimensions/bedforms, and grain sizes as ~50,000 km</a:t>
            </a:r>
            <a:r>
              <a:rPr lang="en-US" baseline="30000" smtClean="0"/>
              <a:t>2</a:t>
            </a:r>
            <a:r>
              <a:rPr lang="en-US" smtClean="0"/>
              <a:t>; maximum trunk river paleo-discharge was on the order of 50 x 10</a:t>
            </a:r>
            <a:r>
              <a:rPr lang="en-US" baseline="30000" smtClean="0"/>
              <a:t>9</a:t>
            </a:r>
            <a:r>
              <a:rPr lang="en-US" smtClean="0"/>
              <a:t> m</a:t>
            </a:r>
            <a:r>
              <a:rPr lang="en-US" baseline="30000" smtClean="0"/>
              <a:t>3</a:t>
            </a:r>
            <a:r>
              <a:rPr lang="en-US" smtClean="0"/>
              <a:t>/year.</a:t>
            </a:r>
          </a:p>
        </p:txBody>
      </p:sp>
      <p:sp>
        <p:nvSpPr>
          <p:cNvPr id="25603" name="Slide Number Placeholder 3"/>
          <p:cNvSpPr>
            <a:spLocks noGrp="1"/>
          </p:cNvSpPr>
          <p:nvPr>
            <p:ph type="sldNum" sz="quarter" idx="5"/>
          </p:nvPr>
        </p:nvSpPr>
        <p:spPr>
          <a:noFill/>
        </p:spPr>
        <p:txBody>
          <a:bodyPr/>
          <a:lstStyle/>
          <a:p>
            <a:fld id="{44A9B770-5808-4477-8CC3-F1373E38A869}"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eaLnBrk="1" hangingPunct="1"/>
            <a:r>
              <a:rPr lang="en-US" smtClean="0"/>
              <a:t>Signal here means change in flux or type of sediment</a:t>
            </a:r>
          </a:p>
        </p:txBody>
      </p:sp>
      <p:sp>
        <p:nvSpPr>
          <p:cNvPr id="27651" name="Slide Number Placeholder 3"/>
          <p:cNvSpPr>
            <a:spLocks noGrp="1"/>
          </p:cNvSpPr>
          <p:nvPr>
            <p:ph type="sldNum" sz="quarter" idx="5"/>
          </p:nvPr>
        </p:nvSpPr>
        <p:spPr>
          <a:noFill/>
        </p:spPr>
        <p:txBody>
          <a:bodyPr/>
          <a:lstStyle/>
          <a:p>
            <a:fld id="{A31CE1FB-572C-4AA0-9F26-5B0BC489D2C8}"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US" dirty="0" smtClean="0"/>
              <a:t>For concreteness I’ll focus on convergent </a:t>
            </a:r>
            <a:r>
              <a:rPr lang="en-US" dirty="0" err="1" smtClean="0"/>
              <a:t>orogens</a:t>
            </a:r>
            <a:r>
              <a:rPr lang="en-US" dirty="0" smtClean="0"/>
              <a:t> and their associated thrust belts and foreland basins although what I say can be applied to other source-sink pairs---rift basins, and so forth.  I choose this system because it seems to me the most constrained:</a:t>
            </a:r>
          </a:p>
          <a:p>
            <a:pPr marL="228600" indent="-228600" eaLnBrk="1" hangingPunct="1">
              <a:buFont typeface="+mj-lt"/>
              <a:buAutoNum type="arabicPeriod"/>
              <a:defRPr/>
            </a:pPr>
            <a:r>
              <a:rPr lang="en-US" dirty="0" smtClean="0"/>
              <a:t>The mass flux (F</a:t>
            </a:r>
            <a:r>
              <a:rPr lang="en-US" baseline="-25000" dirty="0" smtClean="0"/>
              <a:t>A</a:t>
            </a:r>
            <a:r>
              <a:rPr lang="en-US" dirty="0" smtClean="0"/>
              <a:t>) creating the crustal thickening is knowable and if at steady-state, gives us F</a:t>
            </a:r>
            <a:r>
              <a:rPr lang="en-US" baseline="-25000" dirty="0" smtClean="0"/>
              <a:t>E</a:t>
            </a:r>
            <a:r>
              <a:rPr lang="en-US" dirty="0" smtClean="0"/>
              <a:t>;</a:t>
            </a:r>
          </a:p>
        </p:txBody>
      </p:sp>
      <p:sp>
        <p:nvSpPr>
          <p:cNvPr id="29699" name="Slide Number Placeholder 3"/>
          <p:cNvSpPr>
            <a:spLocks noGrp="1"/>
          </p:cNvSpPr>
          <p:nvPr>
            <p:ph type="sldNum" sz="quarter" idx="5"/>
          </p:nvPr>
        </p:nvSpPr>
        <p:spPr>
          <a:noFill/>
        </p:spPr>
        <p:txBody>
          <a:bodyPr/>
          <a:lstStyle/>
          <a:p>
            <a:fld id="{708E39CA-00A5-4CA1-9D54-B17D7AFAA228}"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p:spPr>
        <p:txBody>
          <a:bodyPr/>
          <a:lstStyle/>
          <a:p>
            <a:pPr marL="228600" indent="-228600" eaLnBrk="1" hangingPunct="1">
              <a:buFont typeface="+mj-lt"/>
              <a:buNone/>
            </a:pPr>
            <a:r>
              <a:rPr lang="en-US" smtClean="0"/>
              <a:t>Furthermore, the geometry of the source terrain---elevation, relief, width, etc.---is computable (assuming we believe the doubly-vergent wedge model) --- as is the rate of creation of accommodation space in the basin.</a:t>
            </a:r>
          </a:p>
        </p:txBody>
      </p:sp>
      <p:sp>
        <p:nvSpPr>
          <p:cNvPr id="43011" name="Slide Number Placeholder 3"/>
          <p:cNvSpPr>
            <a:spLocks noGrp="1"/>
          </p:cNvSpPr>
          <p:nvPr>
            <p:ph type="sldNum" sz="quarter" idx="5"/>
          </p:nvPr>
        </p:nvSpPr>
        <p:spPr>
          <a:noFill/>
        </p:spPr>
        <p:txBody>
          <a:bodyPr/>
          <a:lstStyle/>
          <a:p>
            <a:fld id="{E81CBE43-A378-4D5E-914E-F5663BE7F757}"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pPr eaLnBrk="1" hangingPunct="1"/>
            <a:r>
              <a:rPr lang="en-GB" smtClean="0"/>
              <a:t>Therefore sediment fluxes and types, systems tract geometries, water depths, etc.---are linked to the source terrain and general systems theory should apply.</a:t>
            </a:r>
            <a:endParaRPr lang="en-US" smtClean="0"/>
          </a:p>
          <a:p>
            <a:pPr eaLnBrk="1" hangingPunct="1"/>
            <a:endParaRPr lang="en-US" smtClean="0"/>
          </a:p>
          <a:p>
            <a:pPr eaLnBrk="1" hangingPunct="1"/>
            <a:r>
              <a:rPr lang="en-US" b="1" smtClean="0"/>
              <a:t>We should be able to apply some scaling theory and modeling to unravel foreland basin stratigraphy as a function of geodynamic boundary conditions, climatic forcing, and autogenic processes.</a:t>
            </a:r>
          </a:p>
        </p:txBody>
      </p:sp>
      <p:sp>
        <p:nvSpPr>
          <p:cNvPr id="33795" name="Slide Number Placeholder 3"/>
          <p:cNvSpPr>
            <a:spLocks noGrp="1"/>
          </p:cNvSpPr>
          <p:nvPr>
            <p:ph type="sldNum" sz="quarter" idx="5"/>
          </p:nvPr>
        </p:nvSpPr>
        <p:spPr>
          <a:noFill/>
        </p:spPr>
        <p:txBody>
          <a:bodyPr/>
          <a:lstStyle/>
          <a:p>
            <a:fld id="{52283849-A4AD-4ED6-8E05-E863A16AA902}"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eaLnBrk="1" hangingPunct="1">
              <a:defRPr/>
            </a:pPr>
            <a:r>
              <a:rPr lang="en-US" dirty="0" smtClean="0"/>
              <a:t>Some definitions: </a:t>
            </a:r>
          </a:p>
          <a:p>
            <a:pPr eaLnBrk="1" hangingPunct="1">
              <a:defRPr/>
            </a:pPr>
            <a:r>
              <a:rPr lang="en-US" dirty="0" smtClean="0"/>
              <a:t> </a:t>
            </a:r>
          </a:p>
          <a:p>
            <a:pPr eaLnBrk="1" hangingPunct="1">
              <a:defRPr/>
            </a:pPr>
            <a:r>
              <a:rPr lang="en-US" dirty="0" smtClean="0"/>
              <a:t>Characteristic Response Time: The period over which a system adjusts its state variables in response to a change in boundary condition.</a:t>
            </a:r>
          </a:p>
          <a:p>
            <a:pPr eaLnBrk="1" hangingPunct="1">
              <a:defRPr/>
            </a:pPr>
            <a:r>
              <a:rPr lang="en-US" dirty="0" smtClean="0"/>
              <a:t> </a:t>
            </a:r>
          </a:p>
          <a:p>
            <a:pPr eaLnBrk="1" hangingPunct="1">
              <a:defRPr/>
            </a:pPr>
            <a:r>
              <a:rPr lang="en-US" dirty="0" smtClean="0"/>
              <a:t>Intrinsic Response Time or Equilibrium Time:  Time needed to return to equilibrium after a change in boundary conditions.</a:t>
            </a:r>
          </a:p>
          <a:p>
            <a:pPr eaLnBrk="1" hangingPunct="1">
              <a:defRPr/>
            </a:pPr>
            <a:r>
              <a:rPr lang="en-US" dirty="0" smtClean="0"/>
              <a:t> </a:t>
            </a:r>
          </a:p>
          <a:p>
            <a:pPr eaLnBrk="1" hangingPunct="1">
              <a:defRPr/>
            </a:pPr>
            <a:r>
              <a:rPr lang="en-US" dirty="0" smtClean="0"/>
              <a:t>e-folding Time:  	Characteristic time scale of an exponential process.  It is the time it takes for the difference between a perturbed value of a state variable and its equilibrium value (call this difference ) to have decreased by /e. </a:t>
            </a:r>
          </a:p>
          <a:p>
            <a:pPr eaLnBrk="1" hangingPunct="1">
              <a:defRPr/>
            </a:pPr>
            <a:r>
              <a:rPr lang="en-US" dirty="0" smtClean="0"/>
              <a:t> </a:t>
            </a:r>
          </a:p>
          <a:p>
            <a:pPr eaLnBrk="1" hangingPunct="1">
              <a:defRPr/>
            </a:pPr>
            <a:r>
              <a:rPr lang="en-US" dirty="0" smtClean="0"/>
              <a:t>The characteristic time T</a:t>
            </a:r>
            <a:r>
              <a:rPr lang="en-US" baseline="-25000" dirty="0" smtClean="0"/>
              <a:t>R</a:t>
            </a:r>
            <a:r>
              <a:rPr lang="en-US" dirty="0" smtClean="0"/>
              <a:t> required for the evolution of a system described by diffusion eqn. to the quasi-steady, graded channel with overall length L is given by T</a:t>
            </a:r>
            <a:r>
              <a:rPr lang="en-US" baseline="-25000" dirty="0" smtClean="0"/>
              <a:t>R</a:t>
            </a:r>
            <a:r>
              <a:rPr lang="en-US" dirty="0" smtClean="0"/>
              <a:t> = L</a:t>
            </a:r>
            <a:r>
              <a:rPr lang="en-US" baseline="30000" dirty="0" smtClean="0"/>
              <a:t>2</a:t>
            </a:r>
            <a:r>
              <a:rPr lang="en-US" dirty="0" smtClean="0"/>
              <a:t>/K, and K = </a:t>
            </a:r>
            <a:r>
              <a:rPr lang="en-US" dirty="0" err="1" smtClean="0"/>
              <a:t>Bq</a:t>
            </a:r>
            <a:r>
              <a:rPr lang="en-US" dirty="0" smtClean="0"/>
              <a:t>/R. (B is sediment mobility parameter and R is relative density) (Humphrey and Heller 1995)</a:t>
            </a:r>
          </a:p>
          <a:p>
            <a:pPr eaLnBrk="1" hangingPunct="1">
              <a:defRPr/>
            </a:pPr>
            <a:r>
              <a:rPr lang="en-US" dirty="0" smtClean="0"/>
              <a:t> </a:t>
            </a:r>
          </a:p>
          <a:p>
            <a:pPr eaLnBrk="1" hangingPunct="1">
              <a:defRPr/>
            </a:pPr>
            <a:r>
              <a:rPr lang="en-US" dirty="0" smtClean="0"/>
              <a:t>Characteristic Reaction Time of a Floodplain: </a:t>
            </a:r>
            <a:r>
              <a:rPr lang="en-US" dirty="0" err="1" smtClean="0"/>
              <a:t>LwH</a:t>
            </a:r>
            <a:r>
              <a:rPr lang="en-US" dirty="0" smtClean="0"/>
              <a:t>/</a:t>
            </a:r>
            <a:r>
              <a:rPr lang="en-US" dirty="0" err="1" smtClean="0"/>
              <a:t>Q</a:t>
            </a:r>
            <a:r>
              <a:rPr lang="en-US" baseline="-25000" dirty="0" err="1" smtClean="0"/>
              <a:t>f</a:t>
            </a:r>
            <a:r>
              <a:rPr lang="en-US" dirty="0" smtClean="0"/>
              <a:t> where L is channel length, w is floodplain width, H is maximum relief between upstream and downstream ends of the plain, and </a:t>
            </a:r>
            <a:r>
              <a:rPr lang="en-US" dirty="0" err="1" smtClean="0"/>
              <a:t>Q</a:t>
            </a:r>
            <a:r>
              <a:rPr lang="en-US" baseline="-25000" dirty="0" err="1" smtClean="0"/>
              <a:t>f</a:t>
            </a:r>
            <a:r>
              <a:rPr lang="en-US" dirty="0" smtClean="0"/>
              <a:t> is the sediment yield (</a:t>
            </a:r>
            <a:r>
              <a:rPr lang="en-US" dirty="0" err="1" smtClean="0"/>
              <a:t>Castelltort</a:t>
            </a:r>
            <a:r>
              <a:rPr lang="en-US" dirty="0" smtClean="0"/>
              <a:t> and Van Den </a:t>
            </a:r>
            <a:r>
              <a:rPr lang="en-US" dirty="0" err="1" smtClean="0"/>
              <a:t>Driessche</a:t>
            </a:r>
            <a:r>
              <a:rPr lang="en-US" dirty="0" smtClean="0"/>
              <a:t> 2003)</a:t>
            </a:r>
          </a:p>
          <a:p>
            <a:pPr eaLnBrk="1" hangingPunct="1">
              <a:defRPr/>
            </a:pPr>
            <a:r>
              <a:rPr lang="en-US" dirty="0" smtClean="0"/>
              <a:t> </a:t>
            </a:r>
          </a:p>
          <a:p>
            <a:pPr eaLnBrk="1" hangingPunct="1">
              <a:defRPr/>
            </a:pPr>
            <a:r>
              <a:rPr lang="en-US" dirty="0" smtClean="0"/>
              <a:t>What I mean when I say a high-frequency signal:</a:t>
            </a:r>
          </a:p>
          <a:p>
            <a:pPr eaLnBrk="1" hangingPunct="1">
              <a:defRPr/>
            </a:pPr>
            <a:r>
              <a:rPr lang="en-US" dirty="0" smtClean="0"/>
              <a:t>	Period of oscillation (yrs)	Frequency</a:t>
            </a:r>
          </a:p>
          <a:p>
            <a:pPr eaLnBrk="1" hangingPunct="1">
              <a:defRPr/>
            </a:pPr>
            <a:r>
              <a:rPr lang="en-US" dirty="0" smtClean="0"/>
              <a:t>	               &lt;10</a:t>
            </a:r>
            <a:r>
              <a:rPr lang="en-US" baseline="30000" dirty="0" smtClean="0"/>
              <a:t>4</a:t>
            </a:r>
            <a:r>
              <a:rPr lang="en-US" dirty="0" smtClean="0"/>
              <a:t>	     high</a:t>
            </a:r>
          </a:p>
          <a:p>
            <a:pPr eaLnBrk="1" hangingPunct="1">
              <a:defRPr/>
            </a:pPr>
            <a:r>
              <a:rPr lang="en-US" dirty="0" smtClean="0"/>
              <a:t>	            10</a:t>
            </a:r>
            <a:r>
              <a:rPr lang="en-US" baseline="30000" dirty="0" smtClean="0"/>
              <a:t>5</a:t>
            </a:r>
            <a:r>
              <a:rPr lang="en-US" dirty="0" smtClean="0"/>
              <a:t> -- 10</a:t>
            </a:r>
            <a:r>
              <a:rPr lang="en-US" baseline="30000" dirty="0" smtClean="0"/>
              <a:t>6	</a:t>
            </a:r>
            <a:r>
              <a:rPr lang="en-US" dirty="0" smtClean="0"/>
              <a:t>   medium</a:t>
            </a:r>
          </a:p>
          <a:p>
            <a:pPr eaLnBrk="1" hangingPunct="1">
              <a:defRPr/>
            </a:pPr>
            <a:r>
              <a:rPr lang="en-US" dirty="0" smtClean="0"/>
              <a:t>	              &gt;10</a:t>
            </a:r>
            <a:r>
              <a:rPr lang="en-US" baseline="30000" dirty="0" smtClean="0"/>
              <a:t>6</a:t>
            </a:r>
            <a:r>
              <a:rPr lang="en-US" dirty="0" smtClean="0"/>
              <a:t>	     low</a:t>
            </a:r>
          </a:p>
        </p:txBody>
      </p:sp>
      <p:sp>
        <p:nvSpPr>
          <p:cNvPr id="35843" name="Slide Number Placeholder 3"/>
          <p:cNvSpPr>
            <a:spLocks noGrp="1"/>
          </p:cNvSpPr>
          <p:nvPr>
            <p:ph type="sldNum" sz="quarter" idx="5"/>
          </p:nvPr>
        </p:nvSpPr>
        <p:spPr>
          <a:noFill/>
        </p:spPr>
        <p:txBody>
          <a:bodyPr/>
          <a:lstStyle/>
          <a:p>
            <a:fld id="{03EE40F7-5CE4-454C-B82C-D05B3D2A1500}"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p:spPr>
        <p:txBody>
          <a:bodyPr/>
          <a:lstStyle/>
          <a:p>
            <a:pPr eaLnBrk="1" hangingPunct="1"/>
            <a:r>
              <a:rPr lang="en-US" smtClean="0"/>
              <a:t>The relevant literature here includes (Kooi and Beaumont 1996; Hooke 2003; Stolar, Willett et al. 2006; Whipple and Meade 2006; Whipple 2009)</a:t>
            </a:r>
          </a:p>
          <a:p>
            <a:pPr eaLnBrk="1" hangingPunct="1"/>
            <a:endParaRPr lang="en-US" smtClean="0"/>
          </a:p>
          <a:p>
            <a:pPr eaLnBrk="1" hangingPunct="1"/>
            <a:r>
              <a:rPr lang="en-US" smtClean="0"/>
              <a:t>The key idea here is that these two-sided, frictional orogenic wedges reach a steady-state (at least in theory) in which the mass flux into the wedge, F</a:t>
            </a:r>
            <a:r>
              <a:rPr lang="en-US" baseline="-25000" smtClean="0"/>
              <a:t>A</a:t>
            </a:r>
            <a:r>
              <a:rPr lang="en-US" smtClean="0"/>
              <a:t>, is balanced by a mass flux off the top, F</a:t>
            </a:r>
            <a:r>
              <a:rPr lang="en-US" baseline="-25000" smtClean="0"/>
              <a:t>E</a:t>
            </a:r>
            <a:r>
              <a:rPr lang="en-US" smtClean="0"/>
              <a:t>.  If the material is assumed to possess a Coulomb plastic rheology, then each side has a critical taper that sets the angles a</a:t>
            </a:r>
            <a:r>
              <a:rPr lang="en-US" baseline="-25000" smtClean="0"/>
              <a:t>p,r</a:t>
            </a:r>
            <a:r>
              <a:rPr lang="en-US" smtClean="0"/>
              <a:t>, and the relief, R, and widths W</a:t>
            </a:r>
            <a:r>
              <a:rPr lang="en-US" baseline="-25000" smtClean="0"/>
              <a:t>r</a:t>
            </a:r>
            <a:r>
              <a:rPr lang="en-US" smtClean="0"/>
              <a:t> + W</a:t>
            </a:r>
            <a:r>
              <a:rPr lang="en-US" baseline="-25000" smtClean="0"/>
              <a:t>p</a:t>
            </a:r>
            <a:r>
              <a:rPr lang="en-US" smtClean="0"/>
              <a:t>, all of which grow self-similarly until the system reaches steady-state.</a:t>
            </a:r>
          </a:p>
          <a:p>
            <a:pPr eaLnBrk="1" hangingPunct="1"/>
            <a:r>
              <a:rPr lang="en-US" smtClean="0"/>
              <a:t> </a:t>
            </a:r>
          </a:p>
          <a:p>
            <a:pPr eaLnBrk="1" hangingPunct="1"/>
            <a:r>
              <a:rPr lang="en-US" smtClean="0"/>
              <a:t>To describe that growth use conservation of mass of the wedge: The rate of change of mass of the wedge equals the mass flux in from convergence minus the mass flux out due to erosion, or if bulk density doesn’t change:</a:t>
            </a:r>
          </a:p>
          <a:p>
            <a:pPr eaLnBrk="1" hangingPunct="1"/>
            <a:endParaRPr lang="en-US" smtClean="0"/>
          </a:p>
          <a:p>
            <a:pPr eaLnBrk="1" hangingPunct="1"/>
            <a:r>
              <a:rPr lang="en-US" smtClean="0"/>
              <a:t>And E is an average erosion rate.</a:t>
            </a:r>
          </a:p>
        </p:txBody>
      </p:sp>
      <p:sp>
        <p:nvSpPr>
          <p:cNvPr id="40963" name="Slide Number Placeholder 3"/>
          <p:cNvSpPr>
            <a:spLocks noGrp="1"/>
          </p:cNvSpPr>
          <p:nvPr>
            <p:ph type="sldNum" sz="quarter" idx="5"/>
          </p:nvPr>
        </p:nvSpPr>
        <p:spPr>
          <a:noFill/>
        </p:spPr>
        <p:txBody>
          <a:bodyPr/>
          <a:lstStyle/>
          <a:p>
            <a:fld id="{53140B99-710A-4933-9D37-22270AFE8B7A}" type="slidenum">
              <a:rPr lang="en-US" smtClean="0"/>
              <a:pPr/>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4"/>
          <p:cNvSpPr txBox="1">
            <a:spLocks noChangeArrowheads="1"/>
          </p:cNvSpPr>
          <p:nvPr userDrawn="1"/>
        </p:nvSpPr>
        <p:spPr bwMode="auto">
          <a:xfrm>
            <a:off x="8458200" y="6491288"/>
            <a:ext cx="463550" cy="366712"/>
          </a:xfrm>
          <a:prstGeom prst="rect">
            <a:avLst/>
          </a:prstGeom>
          <a:noFill/>
          <a:ln w="9525">
            <a:noFill/>
            <a:miter lim="800000"/>
            <a:headEnd/>
            <a:tailEnd/>
          </a:ln>
          <a:effectLst/>
        </p:spPr>
        <p:txBody>
          <a:bodyPr wrap="none">
            <a:spAutoFit/>
          </a:bodyPr>
          <a:lstStyle/>
          <a:p>
            <a:pPr>
              <a:defRPr/>
            </a:pPr>
            <a:fld id="{34B147B4-10F6-4193-B0B1-92DF1243B15A}" type="slidenum">
              <a:rPr lang="en-US"/>
              <a:pPr>
                <a:defRPr/>
              </a:pPr>
              <a:t>‹#›</a:t>
            </a:fld>
            <a:endParaRPr lang="en-US"/>
          </a:p>
        </p:txBody>
      </p:sp>
      <p:sp>
        <p:nvSpPr>
          <p:cNvPr id="5122" name="Rectangle 2"/>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3" name="Rectangle 3"/>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3075"/>
            <a:ext cx="2057400" cy="5653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73075"/>
            <a:ext cx="6019800" cy="5653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73075"/>
            <a:ext cx="8229600" cy="5653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Text Box 4"/>
          <p:cNvSpPr txBox="1">
            <a:spLocks noChangeArrowheads="1"/>
          </p:cNvSpPr>
          <p:nvPr userDrawn="1"/>
        </p:nvSpPr>
        <p:spPr bwMode="auto">
          <a:xfrm>
            <a:off x="8699500" y="6491288"/>
            <a:ext cx="463550" cy="366712"/>
          </a:xfrm>
          <a:prstGeom prst="rect">
            <a:avLst/>
          </a:prstGeom>
          <a:noFill/>
          <a:ln w="9525">
            <a:noFill/>
            <a:miter lim="800000"/>
            <a:headEnd/>
            <a:tailEnd/>
          </a:ln>
          <a:effectLst/>
        </p:spPr>
        <p:txBody>
          <a:bodyPr wrap="none">
            <a:spAutoFit/>
          </a:bodyPr>
          <a:lstStyle/>
          <a:p>
            <a:pPr>
              <a:defRPr/>
            </a:pPr>
            <a:fld id="{B69CACE3-C17B-47E1-A963-59A39F9273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6"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54" r:id="rId13"/>
    <p:sldLayoutId id="2147483653" r:id="rId14"/>
    <p:sldLayoutId id="2147483652" r:id="rId15"/>
    <p:sldLayoutId id="2147483651" r:id="rId16"/>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5pPr>
      <a:lvl6pPr marL="457200" algn="l" rtl="0" fontAlgn="base">
        <a:lnSpc>
          <a:spcPct val="80000"/>
        </a:lnSpc>
        <a:spcBef>
          <a:spcPct val="0"/>
        </a:spcBef>
        <a:spcAft>
          <a:spcPct val="0"/>
        </a:spcAft>
        <a:defRPr sz="4400">
          <a:solidFill>
            <a:schemeClr val="tx2"/>
          </a:solidFill>
          <a:latin typeface="Arial Unicode MS" pitchFamily="34" charset="-128"/>
          <a:cs typeface="Arial" charset="0"/>
        </a:defRPr>
      </a:lvl6pPr>
      <a:lvl7pPr marL="914400" algn="l" rtl="0" fontAlgn="base">
        <a:lnSpc>
          <a:spcPct val="80000"/>
        </a:lnSpc>
        <a:spcBef>
          <a:spcPct val="0"/>
        </a:spcBef>
        <a:spcAft>
          <a:spcPct val="0"/>
        </a:spcAft>
        <a:defRPr sz="4400">
          <a:solidFill>
            <a:schemeClr val="tx2"/>
          </a:solidFill>
          <a:latin typeface="Arial Unicode MS" pitchFamily="34" charset="-128"/>
          <a:cs typeface="Arial" charset="0"/>
        </a:defRPr>
      </a:lvl7pPr>
      <a:lvl8pPr marL="1371600" algn="l" rtl="0" fontAlgn="base">
        <a:lnSpc>
          <a:spcPct val="80000"/>
        </a:lnSpc>
        <a:spcBef>
          <a:spcPct val="0"/>
        </a:spcBef>
        <a:spcAft>
          <a:spcPct val="0"/>
        </a:spcAft>
        <a:defRPr sz="4400">
          <a:solidFill>
            <a:schemeClr val="tx2"/>
          </a:solidFill>
          <a:latin typeface="Arial Unicode MS" pitchFamily="34" charset="-128"/>
          <a:cs typeface="Arial" charset="0"/>
        </a:defRPr>
      </a:lvl8pPr>
      <a:lvl9pPr marL="1828800" algn="l" rtl="0" fontAlgn="base">
        <a:lnSpc>
          <a:spcPct val="80000"/>
        </a:lnSpc>
        <a:spcBef>
          <a:spcPct val="0"/>
        </a:spcBef>
        <a:spcAft>
          <a:spcPct val="0"/>
        </a:spcAft>
        <a:defRPr sz="4400">
          <a:solidFill>
            <a:schemeClr val="tx2"/>
          </a:solidFill>
          <a:latin typeface="Arial Unicode MS" pitchFamily="34" charset="-128"/>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7.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22.tif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video" Target="file:///E:\SLINGFILES\LANDSCAPESINTOROCK2010\WOODSHOLETALK2011\r6(cine_320x240_bw_all).av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7296" y="13648"/>
            <a:ext cx="9188108" cy="6858000"/>
          </a:xfrm>
          <a:prstGeom prst="rect">
            <a:avLst/>
          </a:prstGeom>
          <a:noFill/>
          <a:ln w="9525">
            <a:noFill/>
            <a:miter lim="800000"/>
            <a:headEnd/>
            <a:tailEnd/>
          </a:ln>
          <a:effectLst>
            <a:softEdge rad="63500"/>
          </a:effectLst>
        </p:spPr>
      </p:pic>
      <p:grpSp>
        <p:nvGrpSpPr>
          <p:cNvPr id="20482" name="Group 3"/>
          <p:cNvGrpSpPr>
            <a:grpSpLocks/>
          </p:cNvGrpSpPr>
          <p:nvPr/>
        </p:nvGrpSpPr>
        <p:grpSpPr bwMode="auto">
          <a:xfrm>
            <a:off x="0" y="4557713"/>
            <a:ext cx="9144000" cy="2654300"/>
            <a:chOff x="0" y="54"/>
            <a:chExt cx="5760" cy="1672"/>
          </a:xfrm>
        </p:grpSpPr>
        <p:sp>
          <p:nvSpPr>
            <p:cNvPr id="20483" name="Rectangle 4"/>
            <p:cNvSpPr>
              <a:spLocks noChangeArrowheads="1"/>
            </p:cNvSpPr>
            <p:nvPr/>
          </p:nvSpPr>
          <p:spPr bwMode="auto">
            <a:xfrm>
              <a:off x="0" y="54"/>
              <a:ext cx="5760" cy="336"/>
            </a:xfrm>
            <a:prstGeom prst="rect">
              <a:avLst/>
            </a:prstGeom>
            <a:noFill/>
            <a:ln w="9525">
              <a:noFill/>
              <a:miter lim="800000"/>
              <a:headEnd/>
              <a:tailEnd/>
            </a:ln>
          </p:spPr>
          <p:txBody>
            <a:bodyPr anchor="b" anchorCtr="1"/>
            <a:lstStyle/>
            <a:p>
              <a:pPr algn="ctr">
                <a:lnSpc>
                  <a:spcPct val="80000"/>
                </a:lnSpc>
              </a:pPr>
              <a:r>
                <a:rPr lang="en-US" sz="4800" b="1">
                  <a:solidFill>
                    <a:srgbClr val="321900"/>
                  </a:solidFill>
                  <a:latin typeface="Arial Unicode MS" pitchFamily="34" charset="-128"/>
                </a:rPr>
                <a:t>Landscape Evolution and Sediment Fluxes to the Ocean</a:t>
              </a:r>
              <a:r>
                <a:rPr lang="en-US" sz="3200">
                  <a:solidFill>
                    <a:srgbClr val="663300"/>
                  </a:solidFill>
                  <a:latin typeface="Arial Unicode MS" pitchFamily="34" charset="-128"/>
                </a:rPr>
                <a:t/>
              </a:r>
              <a:br>
                <a:rPr lang="en-US" sz="3200">
                  <a:solidFill>
                    <a:srgbClr val="663300"/>
                  </a:solidFill>
                  <a:latin typeface="Arial Unicode MS" pitchFamily="34" charset="-128"/>
                </a:rPr>
              </a:br>
              <a:endParaRPr lang="en-US" sz="3200">
                <a:solidFill>
                  <a:srgbClr val="663300"/>
                </a:solidFill>
                <a:latin typeface="Arial Unicode MS" pitchFamily="34" charset="-128"/>
              </a:endParaRPr>
            </a:p>
          </p:txBody>
        </p:sp>
        <p:sp>
          <p:nvSpPr>
            <p:cNvPr id="20484" name="Rectangle 5"/>
            <p:cNvSpPr>
              <a:spLocks noChangeArrowheads="1"/>
            </p:cNvSpPr>
            <p:nvPr/>
          </p:nvSpPr>
          <p:spPr bwMode="auto">
            <a:xfrm>
              <a:off x="1335" y="398"/>
              <a:ext cx="3072" cy="1328"/>
            </a:xfrm>
            <a:prstGeom prst="rect">
              <a:avLst/>
            </a:prstGeom>
            <a:noFill/>
            <a:ln w="9525">
              <a:noFill/>
              <a:miter lim="800000"/>
              <a:headEnd/>
              <a:tailEnd/>
            </a:ln>
          </p:spPr>
          <p:txBody>
            <a:bodyPr/>
            <a:lstStyle/>
            <a:p>
              <a:pPr marL="342900" indent="-342900" algn="ctr">
                <a:lnSpc>
                  <a:spcPct val="80000"/>
                </a:lnSpc>
                <a:spcBef>
                  <a:spcPct val="20000"/>
                </a:spcBef>
                <a:buClr>
                  <a:schemeClr val="accent2"/>
                </a:buClr>
                <a:buSzPct val="75000"/>
                <a:buFont typeface="Wingdings" pitchFamily="2" charset="2"/>
                <a:buNone/>
              </a:pPr>
              <a:r>
                <a:rPr lang="en-US" sz="1400" b="1">
                  <a:solidFill>
                    <a:srgbClr val="663300"/>
                  </a:solidFill>
                </a:rPr>
                <a:t>Rudy Slingerland</a:t>
              </a:r>
            </a:p>
            <a:p>
              <a:pPr marL="342900" indent="-342900" algn="ctr">
                <a:lnSpc>
                  <a:spcPct val="80000"/>
                </a:lnSpc>
                <a:spcBef>
                  <a:spcPct val="20000"/>
                </a:spcBef>
                <a:buClr>
                  <a:schemeClr val="accent2"/>
                </a:buClr>
                <a:buSzPct val="75000"/>
                <a:buFont typeface="Wingdings" pitchFamily="2" charset="2"/>
                <a:buNone/>
              </a:pPr>
              <a:r>
                <a:rPr lang="en-US" sz="1400" b="1">
                  <a:solidFill>
                    <a:srgbClr val="663300"/>
                  </a:solidFill>
                </a:rPr>
                <a:t>Department of Geosciences</a:t>
              </a:r>
            </a:p>
            <a:p>
              <a:pPr marL="342900" indent="-342900" algn="ctr">
                <a:lnSpc>
                  <a:spcPct val="80000"/>
                </a:lnSpc>
                <a:spcBef>
                  <a:spcPct val="20000"/>
                </a:spcBef>
                <a:buClr>
                  <a:schemeClr val="accent2"/>
                </a:buClr>
                <a:buSzPct val="75000"/>
                <a:buFont typeface="Wingdings" pitchFamily="2" charset="2"/>
                <a:buNone/>
              </a:pPr>
              <a:r>
                <a:rPr lang="en-US" sz="1400" b="1">
                  <a:solidFill>
                    <a:srgbClr val="663300"/>
                  </a:solidFill>
                </a:rPr>
                <a:t>The Pennsylvania State University</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SLINGFILES\LANDSCAPESINTOROCK2010\FIGURES\WhippleMeadeWedge.tif"/>
          <p:cNvPicPr>
            <a:picLocks noChangeAspect="1" noChangeArrowheads="1"/>
          </p:cNvPicPr>
          <p:nvPr/>
        </p:nvPicPr>
        <p:blipFill>
          <a:blip r:embed="rId4"/>
          <a:srcRect/>
          <a:stretch>
            <a:fillRect/>
          </a:stretch>
        </p:blipFill>
        <p:spPr bwMode="auto">
          <a:xfrm>
            <a:off x="330200" y="1927225"/>
            <a:ext cx="8513763" cy="3451225"/>
          </a:xfrm>
          <a:prstGeom prst="rect">
            <a:avLst/>
          </a:prstGeom>
          <a:noFill/>
          <a:ln w="9525">
            <a:noFill/>
            <a:miter lim="800000"/>
            <a:headEnd/>
            <a:tailEnd/>
          </a:ln>
        </p:spPr>
      </p:pic>
      <p:sp>
        <p:nvSpPr>
          <p:cNvPr id="2053" name="Title 1"/>
          <p:cNvSpPr>
            <a:spLocks noGrp="1"/>
          </p:cNvSpPr>
          <p:nvPr>
            <p:ph type="title"/>
          </p:nvPr>
        </p:nvSpPr>
        <p:spPr>
          <a:xfrm>
            <a:off x="533400" y="223838"/>
            <a:ext cx="8153400" cy="1143000"/>
          </a:xfrm>
        </p:spPr>
        <p:txBody>
          <a:bodyPr/>
          <a:lstStyle/>
          <a:p>
            <a:pPr eaLnBrk="1" hangingPunct="1"/>
            <a:r>
              <a:rPr lang="en-GB" smtClean="0"/>
              <a:t>Response Time of a Doubly Vergent Orogen</a:t>
            </a:r>
            <a:endParaRPr lang="en-US" smtClean="0"/>
          </a:p>
        </p:txBody>
      </p:sp>
      <p:sp>
        <p:nvSpPr>
          <p:cNvPr id="205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1" name="Object 3"/>
          <p:cNvGraphicFramePr>
            <a:graphicFrameLocks noChangeAspect="1"/>
          </p:cNvGraphicFramePr>
          <p:nvPr/>
        </p:nvGraphicFramePr>
        <p:xfrm>
          <a:off x="342900" y="5297488"/>
          <a:ext cx="8470900" cy="1365250"/>
        </p:xfrm>
        <a:graphic>
          <a:graphicData uri="http://schemas.openxmlformats.org/presentationml/2006/ole">
            <p:oleObj spid="_x0000_s2051" name="Equation" r:id="rId5" imgW="2450880" imgH="393480" progId="">
              <p:embed/>
            </p:oleObj>
          </a:graphicData>
        </a:graphic>
      </p:graphicFrame>
      <p:sp>
        <p:nvSpPr>
          <p:cNvPr id="8" name="Freeform 7"/>
          <p:cNvSpPr/>
          <p:nvPr/>
        </p:nvSpPr>
        <p:spPr>
          <a:xfrm>
            <a:off x="2087563" y="3330575"/>
            <a:ext cx="4176712" cy="1528763"/>
          </a:xfrm>
          <a:custGeom>
            <a:avLst/>
            <a:gdLst>
              <a:gd name="connsiteX0" fmla="*/ 0 w 4176215"/>
              <a:gd name="connsiteY0" fmla="*/ 532263 h 1528549"/>
              <a:gd name="connsiteX1" fmla="*/ 832514 w 4176215"/>
              <a:gd name="connsiteY1" fmla="*/ 0 h 1528549"/>
              <a:gd name="connsiteX2" fmla="*/ 4176215 w 4176215"/>
              <a:gd name="connsiteY2" fmla="*/ 504967 h 1528549"/>
              <a:gd name="connsiteX3" fmla="*/ 900753 w 4176215"/>
              <a:gd name="connsiteY3" fmla="*/ 1528549 h 1528549"/>
              <a:gd name="connsiteX4" fmla="*/ 0 w 4176215"/>
              <a:gd name="connsiteY4" fmla="*/ 532263 h 1528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215" h="1528549">
                <a:moveTo>
                  <a:pt x="0" y="532263"/>
                </a:moveTo>
                <a:lnTo>
                  <a:pt x="832514" y="0"/>
                </a:lnTo>
                <a:lnTo>
                  <a:pt x="4176215" y="504967"/>
                </a:lnTo>
                <a:lnTo>
                  <a:pt x="900753" y="1528549"/>
                </a:lnTo>
                <a:lnTo>
                  <a:pt x="0" y="532263"/>
                </a:lnTo>
                <a:close/>
              </a:path>
            </a:pathLst>
          </a:custGeom>
          <a:solidFill>
            <a:srgbClr val="FFFF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68300" y="5540375"/>
            <a:ext cx="8434388" cy="647700"/>
          </a:xfrm>
          <a:prstGeom prst="rect">
            <a:avLst/>
          </a:prstGeom>
          <a:noFill/>
          <a:ln w="9525">
            <a:noFill/>
            <a:miter lim="800000"/>
            <a:headEnd/>
            <a:tailEnd/>
          </a:ln>
        </p:spPr>
        <p:txBody>
          <a:bodyPr>
            <a:spAutoFit/>
          </a:bodyPr>
          <a:lstStyle/>
          <a:p>
            <a:r>
              <a:rPr lang="en-US"/>
              <a:t>Relevant Literature: Kooi and Beaumont 1996; Hooke 2003; Stolar, Willett et al. 2006; Whipple and Meade 2006; Whipple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a:xfrm>
            <a:off x="533400" y="234950"/>
            <a:ext cx="8153400" cy="1143000"/>
          </a:xfrm>
        </p:spPr>
        <p:txBody>
          <a:bodyPr/>
          <a:lstStyle/>
          <a:p>
            <a:pPr eaLnBrk="1" hangingPunct="1"/>
            <a:r>
              <a:rPr lang="en-GB" smtClean="0"/>
              <a:t>Response Time of a Doubly Vergent Orogen</a:t>
            </a:r>
            <a:endParaRPr lang="en-US" smtClean="0"/>
          </a:p>
        </p:txBody>
      </p:sp>
      <p:sp>
        <p:nvSpPr>
          <p:cNvPr id="31748" name="Content Placeholder 2"/>
          <p:cNvSpPr>
            <a:spLocks noGrp="1"/>
          </p:cNvSpPr>
          <p:nvPr>
            <p:ph idx="1"/>
          </p:nvPr>
        </p:nvSpPr>
        <p:spPr/>
        <p:txBody>
          <a:bodyPr/>
          <a:lstStyle/>
          <a:p>
            <a:pPr eaLnBrk="1" hangingPunct="1"/>
            <a:r>
              <a:rPr lang="en-US" smtClean="0"/>
              <a:t> </a:t>
            </a:r>
          </a:p>
          <a:p>
            <a:pPr eaLnBrk="1" hangingPunct="1">
              <a:buFont typeface="Wingdings" pitchFamily="2" charset="2"/>
              <a:buNone/>
            </a:pPr>
            <a:endParaRPr lang="en-US" smtClean="0"/>
          </a:p>
          <a:p>
            <a:pPr eaLnBrk="1" hangingPunct="1"/>
            <a:endParaRPr lang="en-US" smtClean="0"/>
          </a:p>
          <a:p>
            <a:pPr eaLnBrk="1" hangingPunct="1"/>
            <a:r>
              <a:rPr lang="en-US" smtClean="0"/>
              <a:t>C is a proportionality constant representing “erosional efficiency”</a:t>
            </a:r>
          </a:p>
          <a:p>
            <a:pPr eaLnBrk="1" hangingPunct="1">
              <a:buFont typeface="Wingdings" pitchFamily="2" charset="2"/>
              <a:buNone/>
            </a:pPr>
            <a:endParaRPr lang="en-US" smtClean="0"/>
          </a:p>
          <a:p>
            <a:pPr eaLnBrk="1" hangingPunct="1"/>
            <a:r>
              <a:rPr lang="en-US" smtClean="0"/>
              <a:t>How sensible is this rule for erosion rate? </a:t>
            </a:r>
          </a:p>
          <a:p>
            <a:pPr lvl="1" eaLnBrk="1" hangingPunct="1">
              <a:buFont typeface="Wingdings" pitchFamily="2" charset="2"/>
              <a:buNone/>
            </a:pPr>
            <a:r>
              <a:rPr lang="en-US" smtClean="0"/>
              <a:t>Assuming a symmetric wedge and let </a:t>
            </a:r>
            <a:r>
              <a:rPr lang="en-US" i="1" smtClean="0"/>
              <a:t>a = b = 1, then:                </a:t>
            </a:r>
            <a:r>
              <a:rPr lang="en-US" smtClean="0"/>
              <a:t>E = CR </a:t>
            </a:r>
          </a:p>
          <a:p>
            <a:pPr lvl="1" eaLnBrk="1" hangingPunct="1">
              <a:buFont typeface="Wingdings" pitchFamily="2" charset="2"/>
              <a:buNone/>
            </a:pPr>
            <a:r>
              <a:rPr lang="en-US" smtClean="0"/>
              <a:t>where R is the relief</a:t>
            </a:r>
          </a:p>
        </p:txBody>
      </p:sp>
      <p:sp>
        <p:nvSpPr>
          <p:cNvPr id="3174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1745" name="Object 1"/>
          <p:cNvGraphicFramePr>
            <a:graphicFrameLocks noChangeAspect="1"/>
          </p:cNvGraphicFramePr>
          <p:nvPr/>
        </p:nvGraphicFramePr>
        <p:xfrm>
          <a:off x="900113" y="1528763"/>
          <a:ext cx="6332537" cy="1338262"/>
        </p:xfrm>
        <a:graphic>
          <a:graphicData uri="http://schemas.openxmlformats.org/presentationml/2006/ole">
            <p:oleObj spid="_x0000_s31745" name="Equation" r:id="rId4" imgW="2158920" imgH="457200" progId="">
              <p:embed/>
            </p:oleObj>
          </a:graphicData>
        </a:graphic>
      </p:graphicFrame>
      <p:graphicFrame>
        <p:nvGraphicFramePr>
          <p:cNvPr id="31746" name="Object 2"/>
          <p:cNvGraphicFramePr>
            <a:graphicFrameLocks noChangeAspect="1"/>
          </p:cNvGraphicFramePr>
          <p:nvPr/>
        </p:nvGraphicFramePr>
        <p:xfrm>
          <a:off x="3943350" y="2663825"/>
          <a:ext cx="114300" cy="177800"/>
        </p:xfrm>
        <a:graphic>
          <a:graphicData uri="http://schemas.openxmlformats.org/presentationml/2006/ole">
            <p:oleObj spid="_x0000_s31746" name="Equation" r:id="rId5" imgW="114120" imgH="177480" progId="">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533400" y="241300"/>
            <a:ext cx="8153400" cy="1143000"/>
          </a:xfrm>
        </p:spPr>
        <p:txBody>
          <a:bodyPr/>
          <a:lstStyle/>
          <a:p>
            <a:pPr eaLnBrk="1" hangingPunct="1"/>
            <a:r>
              <a:rPr lang="en-GB" smtClean="0"/>
              <a:t>Response Time of a Doubly Vergent Orogen</a:t>
            </a:r>
            <a:endParaRPr lang="en-US" smtClean="0"/>
          </a:p>
        </p:txBody>
      </p:sp>
      <p:sp>
        <p:nvSpPr>
          <p:cNvPr id="32772" name="Content Placeholder 2"/>
          <p:cNvSpPr>
            <a:spLocks noGrp="1"/>
          </p:cNvSpPr>
          <p:nvPr>
            <p:ph idx="1"/>
          </p:nvPr>
        </p:nvSpPr>
        <p:spPr/>
        <p:txBody>
          <a:bodyPr/>
          <a:lstStyle/>
          <a:p>
            <a:pPr eaLnBrk="1" hangingPunct="1"/>
            <a:r>
              <a:rPr lang="en-US" smtClean="0"/>
              <a:t>This form can be compared to the latest compilation of global sediment flux data by Syvitski and Milliman (2007), their BQART model:</a:t>
            </a:r>
          </a:p>
          <a:p>
            <a:pPr eaLnBrk="1" hangingPunct="1">
              <a:buFont typeface="Wingdings" pitchFamily="2" charset="2"/>
              <a:buNone/>
            </a:pPr>
            <a:r>
              <a:rPr lang="en-US" smtClean="0"/>
              <a:t> </a:t>
            </a:r>
          </a:p>
          <a:p>
            <a:pPr eaLnBrk="1" hangingPunct="1">
              <a:buFont typeface="Wingdings" pitchFamily="2" charset="2"/>
              <a:buNone/>
            </a:pPr>
            <a:endParaRPr lang="en-US" smtClean="0"/>
          </a:p>
          <a:p>
            <a:pPr eaLnBrk="1" hangingPunct="1"/>
            <a:endParaRPr lang="en-US" smtClean="0"/>
          </a:p>
          <a:p>
            <a:pPr lvl="1" eaLnBrk="1" hangingPunct="1"/>
            <a:r>
              <a:rPr lang="en-GB" smtClean="0"/>
              <a:t>where B = </a:t>
            </a:r>
            <a:r>
              <a:rPr lang="it-IT" i="1" smtClean="0"/>
              <a:t> IL(1 - X )Z and I is a glacial erosion factor, L is a lithology factor, X is a reservoir trapping efficiency, and Z is a human-induced soil erosion factor </a:t>
            </a:r>
            <a:endParaRPr lang="en-US" smtClean="0"/>
          </a:p>
        </p:txBody>
      </p:sp>
      <p:graphicFrame>
        <p:nvGraphicFramePr>
          <p:cNvPr id="32770" name="Object 2"/>
          <p:cNvGraphicFramePr>
            <a:graphicFrameLocks noChangeAspect="1"/>
          </p:cNvGraphicFramePr>
          <p:nvPr/>
        </p:nvGraphicFramePr>
        <p:xfrm>
          <a:off x="2495550" y="3086100"/>
          <a:ext cx="3748088" cy="2135188"/>
        </p:xfrm>
        <a:graphic>
          <a:graphicData uri="http://schemas.openxmlformats.org/presentationml/2006/ole">
            <p:oleObj spid="_x0000_s32770" name="Equation" r:id="rId4" imgW="1180800" imgH="672840" progId="">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533400" y="238125"/>
            <a:ext cx="8153400" cy="1143000"/>
          </a:xfrm>
        </p:spPr>
        <p:txBody>
          <a:bodyPr/>
          <a:lstStyle/>
          <a:p>
            <a:pPr eaLnBrk="1" hangingPunct="1"/>
            <a:r>
              <a:rPr lang="en-GB" smtClean="0"/>
              <a:t>Response Time of a Doubly Vergent Orogen</a:t>
            </a:r>
            <a:endParaRPr lang="en-US" smtClean="0"/>
          </a:p>
        </p:txBody>
      </p:sp>
      <p:sp>
        <p:nvSpPr>
          <p:cNvPr id="48130" name="Content Placeholder 2"/>
          <p:cNvSpPr>
            <a:spLocks noGrp="1"/>
          </p:cNvSpPr>
          <p:nvPr>
            <p:ph idx="1"/>
          </p:nvPr>
        </p:nvSpPr>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buFont typeface="Wingdings" pitchFamily="2" charset="2"/>
              <a:buNone/>
            </a:pPr>
            <a:endParaRPr lang="en-US" smtClean="0"/>
          </a:p>
          <a:p>
            <a:pPr eaLnBrk="1" hangingPunct="1"/>
            <a:r>
              <a:rPr lang="en-US" smtClean="0"/>
              <a:t>So, is E = CR a sensible first guess?</a:t>
            </a:r>
          </a:p>
        </p:txBody>
      </p:sp>
      <p:pic>
        <p:nvPicPr>
          <p:cNvPr id="48131" name="Picture 2"/>
          <p:cNvPicPr>
            <a:picLocks noChangeAspect="1" noChangeArrowheads="1"/>
          </p:cNvPicPr>
          <p:nvPr/>
        </p:nvPicPr>
        <p:blipFill>
          <a:blip r:embed="rId2"/>
          <a:srcRect/>
          <a:stretch>
            <a:fillRect/>
          </a:stretch>
        </p:blipFill>
        <p:spPr bwMode="auto">
          <a:xfrm>
            <a:off x="152400" y="1624013"/>
            <a:ext cx="8840788" cy="3944937"/>
          </a:xfrm>
          <a:prstGeom prst="rect">
            <a:avLst/>
          </a:prstGeom>
          <a:noFill/>
          <a:ln w="9525">
            <a:noFill/>
            <a:miter lim="800000"/>
            <a:headEnd/>
            <a:tailEnd/>
          </a:ln>
        </p:spPr>
      </p:pic>
      <p:sp>
        <p:nvSpPr>
          <p:cNvPr id="5" name="Rectangle 4"/>
          <p:cNvSpPr/>
          <p:nvPr/>
        </p:nvSpPr>
        <p:spPr>
          <a:xfrm>
            <a:off x="209550" y="5067300"/>
            <a:ext cx="8648700" cy="43815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a:xfrm>
            <a:off x="533400" y="227013"/>
            <a:ext cx="8153400" cy="1143000"/>
          </a:xfrm>
        </p:spPr>
        <p:txBody>
          <a:bodyPr/>
          <a:lstStyle/>
          <a:p>
            <a:pPr eaLnBrk="1" hangingPunct="1"/>
            <a:r>
              <a:rPr lang="en-GB" smtClean="0"/>
              <a:t>Response Time of a Doubly Vergent Orogen</a:t>
            </a:r>
            <a:endParaRPr lang="en-US" smtClean="0"/>
          </a:p>
        </p:txBody>
      </p:sp>
      <p:sp>
        <p:nvSpPr>
          <p:cNvPr id="34820" name="Content Placeholder 2"/>
          <p:cNvSpPr>
            <a:spLocks noGrp="1"/>
          </p:cNvSpPr>
          <p:nvPr>
            <p:ph idx="1"/>
          </p:nvPr>
        </p:nvSpPr>
        <p:spPr/>
        <p:txBody>
          <a:bodyPr/>
          <a:lstStyle/>
          <a:p>
            <a:pPr eaLnBrk="1" hangingPunct="1"/>
            <a:r>
              <a:rPr lang="en-US" smtClean="0"/>
              <a:t>Combining the above equations and solving for the evolution of the wedge area from an initial </a:t>
            </a:r>
            <a:r>
              <a:rPr lang="en-US" i="1" smtClean="0"/>
              <a:t>A</a:t>
            </a:r>
            <a:r>
              <a:rPr lang="en-US" i="1" baseline="-25000" smtClean="0"/>
              <a:t>i</a:t>
            </a:r>
            <a:r>
              <a:rPr lang="en-US" smtClean="0"/>
              <a:t> to a final </a:t>
            </a:r>
            <a:r>
              <a:rPr lang="en-US" i="1" smtClean="0"/>
              <a:t>A</a:t>
            </a:r>
            <a:r>
              <a:rPr lang="en-US" i="1" baseline="-25000" smtClean="0"/>
              <a:t>f</a:t>
            </a:r>
            <a:r>
              <a:rPr lang="en-US" smtClean="0"/>
              <a:t> state yields:</a:t>
            </a:r>
          </a:p>
          <a:p>
            <a:pPr eaLnBrk="1" hangingPunct="1"/>
            <a:endParaRPr lang="en-US" smtClean="0"/>
          </a:p>
          <a:p>
            <a:pPr eaLnBrk="1" hangingPunct="1">
              <a:buFont typeface="Wingdings" pitchFamily="2" charset="2"/>
              <a:buNone/>
            </a:pPr>
            <a:r>
              <a:rPr lang="en-US" smtClean="0"/>
              <a:t>	 	</a:t>
            </a:r>
          </a:p>
          <a:p>
            <a:pPr eaLnBrk="1" hangingPunct="1">
              <a:buFont typeface="Wingdings" pitchFamily="2" charset="2"/>
              <a:buNone/>
            </a:pPr>
            <a:endParaRPr lang="en-US" smtClean="0"/>
          </a:p>
          <a:p>
            <a:pPr eaLnBrk="1" hangingPunct="1"/>
            <a:endParaRPr lang="en-US" smtClean="0"/>
          </a:p>
          <a:p>
            <a:pPr eaLnBrk="1" hangingPunct="1"/>
            <a:r>
              <a:rPr lang="en-US" smtClean="0"/>
              <a:t>T</a:t>
            </a:r>
            <a:r>
              <a:rPr lang="en-GB" smtClean="0"/>
              <a:t>he e-folding time</a:t>
            </a:r>
            <a:r>
              <a:rPr lang="en-US" smtClean="0"/>
              <a:t> is 1/</a:t>
            </a:r>
            <a:r>
              <a:rPr lang="en-US" smtClean="0">
                <a:latin typeface="Symbol" pitchFamily="18" charset="2"/>
              </a:rPr>
              <a:t>k = O(10</a:t>
            </a:r>
            <a:r>
              <a:rPr lang="en-US" baseline="30000" smtClean="0">
                <a:latin typeface="Symbol" pitchFamily="18" charset="2"/>
              </a:rPr>
              <a:t>6</a:t>
            </a:r>
            <a:r>
              <a:rPr lang="en-US" smtClean="0">
                <a:latin typeface="Symbol" pitchFamily="18" charset="2"/>
              </a:rPr>
              <a:t>)</a:t>
            </a:r>
            <a:endParaRPr lang="en-GB" smtClean="0">
              <a:latin typeface="Symbol" pitchFamily="18" charset="2"/>
            </a:endParaRPr>
          </a:p>
        </p:txBody>
      </p:sp>
      <p:graphicFrame>
        <p:nvGraphicFramePr>
          <p:cNvPr id="34818" name="Object 2"/>
          <p:cNvGraphicFramePr>
            <a:graphicFrameLocks noChangeAspect="1"/>
          </p:cNvGraphicFramePr>
          <p:nvPr/>
        </p:nvGraphicFramePr>
        <p:xfrm>
          <a:off x="1976438" y="3235325"/>
          <a:ext cx="3592512" cy="2197100"/>
        </p:xfrm>
        <a:graphic>
          <a:graphicData uri="http://schemas.openxmlformats.org/presentationml/2006/ole">
            <p:oleObj spid="_x0000_s34818" name="Equation" r:id="rId4" imgW="1536480" imgH="939600" progId="">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533400" y="-282575"/>
            <a:ext cx="8153400" cy="1143000"/>
          </a:xfrm>
        </p:spPr>
        <p:txBody>
          <a:bodyPr/>
          <a:lstStyle/>
          <a:p>
            <a:pPr eaLnBrk="1" hangingPunct="1"/>
            <a:r>
              <a:rPr lang="en-GB" smtClean="0"/>
              <a:t>Evolution of Erosional Fluxes</a:t>
            </a:r>
            <a:endParaRPr lang="en-US" smtClean="0"/>
          </a:p>
        </p:txBody>
      </p:sp>
      <p:sp>
        <p:nvSpPr>
          <p:cNvPr id="52226" name="Content Placeholder 2"/>
          <p:cNvSpPr>
            <a:spLocks noGrp="1"/>
          </p:cNvSpPr>
          <p:nvPr>
            <p:ph idx="1"/>
          </p:nvPr>
        </p:nvSpPr>
        <p:spPr/>
        <p:txBody>
          <a:bodyPr/>
          <a:lstStyle/>
          <a:p>
            <a:pPr eaLnBrk="1" hangingPunct="1"/>
            <a:endParaRPr lang="en-US" smtClean="0"/>
          </a:p>
        </p:txBody>
      </p:sp>
      <p:pic>
        <p:nvPicPr>
          <p:cNvPr id="52227" name="Picture 2" descr="WhippleMeadeTransients"/>
          <p:cNvPicPr>
            <a:picLocks noChangeAspect="1" noChangeArrowheads="1"/>
          </p:cNvPicPr>
          <p:nvPr/>
        </p:nvPicPr>
        <p:blipFill>
          <a:blip r:embed="rId3"/>
          <a:srcRect/>
          <a:stretch>
            <a:fillRect/>
          </a:stretch>
        </p:blipFill>
        <p:spPr bwMode="auto">
          <a:xfrm>
            <a:off x="190500" y="1801813"/>
            <a:ext cx="8840788" cy="3302000"/>
          </a:xfrm>
          <a:prstGeom prst="rect">
            <a:avLst/>
          </a:prstGeom>
          <a:noFill/>
          <a:ln w="9525">
            <a:noFill/>
            <a:miter lim="800000"/>
            <a:headEnd/>
            <a:tailEnd/>
          </a:ln>
        </p:spPr>
      </p:pic>
      <p:cxnSp>
        <p:nvCxnSpPr>
          <p:cNvPr id="6" name="Straight Connector 5"/>
          <p:cNvCxnSpPr/>
          <p:nvPr/>
        </p:nvCxnSpPr>
        <p:spPr>
          <a:xfrm rot="5400000">
            <a:off x="1563687" y="3200401"/>
            <a:ext cx="17049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5563395" y="3228181"/>
            <a:ext cx="1662112" cy="15875"/>
          </a:xfrm>
          <a:prstGeom prst="line">
            <a:avLst/>
          </a:prstGeom>
        </p:spPr>
        <p:style>
          <a:lnRef idx="1">
            <a:schemeClr val="accent1"/>
          </a:lnRef>
          <a:fillRef idx="0">
            <a:schemeClr val="accent1"/>
          </a:fillRef>
          <a:effectRef idx="0">
            <a:schemeClr val="accent1"/>
          </a:effectRef>
          <a:fontRef idx="minor">
            <a:schemeClr val="tx1"/>
          </a:fontRef>
        </p:style>
      </p:cxnSp>
      <p:sp>
        <p:nvSpPr>
          <p:cNvPr id="52230" name="TextBox 10"/>
          <p:cNvSpPr txBox="1">
            <a:spLocks noChangeArrowheads="1"/>
          </p:cNvSpPr>
          <p:nvPr/>
        </p:nvSpPr>
        <p:spPr bwMode="auto">
          <a:xfrm>
            <a:off x="4681538" y="4640263"/>
            <a:ext cx="1570037" cy="369887"/>
          </a:xfrm>
          <a:prstGeom prst="rect">
            <a:avLst/>
          </a:prstGeom>
          <a:noFill/>
          <a:ln w="9525">
            <a:noFill/>
            <a:miter lim="800000"/>
            <a:headEnd/>
            <a:tailEnd/>
          </a:ln>
        </p:spPr>
        <p:txBody>
          <a:bodyPr wrap="none">
            <a:spAutoFit/>
          </a:bodyPr>
          <a:lstStyle/>
          <a:p>
            <a:r>
              <a:rPr lang="en-US">
                <a:solidFill>
                  <a:schemeClr val="bg1"/>
                </a:solidFill>
              </a:rPr>
              <a:t>e-folding time</a:t>
            </a:r>
          </a:p>
        </p:txBody>
      </p:sp>
      <p:cxnSp>
        <p:nvCxnSpPr>
          <p:cNvPr id="8" name="Straight Connector 7"/>
          <p:cNvCxnSpPr/>
          <p:nvPr/>
        </p:nvCxnSpPr>
        <p:spPr>
          <a:xfrm rot="10800000" flipV="1">
            <a:off x="4052888" y="4845050"/>
            <a:ext cx="65563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533400" y="-290513"/>
            <a:ext cx="8153400" cy="1143001"/>
          </a:xfrm>
        </p:spPr>
        <p:txBody>
          <a:bodyPr/>
          <a:lstStyle/>
          <a:p>
            <a:pPr eaLnBrk="1" hangingPunct="1"/>
            <a:r>
              <a:rPr lang="en-US" smtClean="0"/>
              <a:t>Summary</a:t>
            </a:r>
          </a:p>
        </p:txBody>
      </p:sp>
      <p:sp>
        <p:nvSpPr>
          <p:cNvPr id="54274" name="Content Placeholder 2"/>
          <p:cNvSpPr>
            <a:spLocks noGrp="1"/>
          </p:cNvSpPr>
          <p:nvPr>
            <p:ph idx="1"/>
          </p:nvPr>
        </p:nvSpPr>
        <p:spPr>
          <a:xfrm>
            <a:off x="457200" y="1136650"/>
            <a:ext cx="8229600" cy="4525963"/>
          </a:xfrm>
        </p:spPr>
        <p:txBody>
          <a:bodyPr/>
          <a:lstStyle/>
          <a:p>
            <a:pPr eaLnBrk="1" hangingPunct="1"/>
            <a:r>
              <a:rPr lang="en-US" smtClean="0"/>
              <a:t>An orogen’s characteristic response time depends mostly on erosional efficiency </a:t>
            </a:r>
          </a:p>
          <a:p>
            <a:pPr eaLnBrk="1" hangingPunct="1"/>
            <a:r>
              <a:rPr lang="en-US" smtClean="0"/>
              <a:t>Given an instantaneous increase of accretionary flux, sediment flux to basin rises asymptotically in synch with rate of creation of accommodation;</a:t>
            </a:r>
          </a:p>
          <a:p>
            <a:pPr eaLnBrk="1" hangingPunct="1"/>
            <a:r>
              <a:rPr lang="en-GB" smtClean="0"/>
              <a:t>Given an instantaneous increase in precipitation, sediment flux to basin “instantaneously” rises before returning asymptotically to the pre-perturbation level and accommodation declines</a:t>
            </a:r>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533400" y="-304800"/>
            <a:ext cx="8153400" cy="1143000"/>
          </a:xfrm>
        </p:spPr>
        <p:txBody>
          <a:bodyPr/>
          <a:lstStyle/>
          <a:p>
            <a:pPr eaLnBrk="1" hangingPunct="1"/>
            <a:r>
              <a:rPr lang="en-US" smtClean="0"/>
              <a:t>Summary</a:t>
            </a:r>
          </a:p>
        </p:txBody>
      </p:sp>
      <p:sp>
        <p:nvSpPr>
          <p:cNvPr id="56322" name="Content Placeholder 2"/>
          <p:cNvSpPr>
            <a:spLocks noGrp="1"/>
          </p:cNvSpPr>
          <p:nvPr>
            <p:ph idx="1"/>
          </p:nvPr>
        </p:nvSpPr>
        <p:spPr>
          <a:xfrm>
            <a:off x="457200" y="1122363"/>
            <a:ext cx="8229600" cy="4525962"/>
          </a:xfrm>
        </p:spPr>
        <p:txBody>
          <a:bodyPr/>
          <a:lstStyle/>
          <a:p>
            <a:pPr eaLnBrk="1" hangingPunct="1"/>
            <a:r>
              <a:rPr lang="en-US" smtClean="0"/>
              <a:t>Given an e-folding time like Taiwan (~1.2 Ma), the signal to the coast is very low frequency!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C:\Users\Rudy Slingerland\Desktop\zagros1_large.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8370" name="Title 1"/>
          <p:cNvSpPr>
            <a:spLocks noGrp="1"/>
          </p:cNvSpPr>
          <p:nvPr>
            <p:ph type="title"/>
          </p:nvPr>
        </p:nvSpPr>
        <p:spPr>
          <a:xfrm>
            <a:off x="777875" y="-304800"/>
            <a:ext cx="8153400" cy="1143000"/>
          </a:xfrm>
        </p:spPr>
        <p:txBody>
          <a:bodyPr/>
          <a:lstStyle/>
          <a:p>
            <a:pPr eaLnBrk="1" hangingPunct="1"/>
            <a:r>
              <a:rPr lang="en-GB" smtClean="0"/>
              <a:t>Effect of Catchment Evolution</a:t>
            </a:r>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779463" y="1838325"/>
          <a:ext cx="4335462" cy="747713"/>
        </p:xfrm>
        <a:graphic>
          <a:graphicData uri="http://schemas.openxmlformats.org/presentationml/2006/ole">
            <p:oleObj spid="_x0000_s90114" name="Equation" r:id="rId4" imgW="1752480" imgH="393480" progId="">
              <p:embed/>
            </p:oleObj>
          </a:graphicData>
        </a:graphic>
      </p:graphicFrame>
      <p:sp>
        <p:nvSpPr>
          <p:cNvPr id="90118" name="Title 1"/>
          <p:cNvSpPr>
            <a:spLocks noGrp="1"/>
          </p:cNvSpPr>
          <p:nvPr>
            <p:ph type="title"/>
          </p:nvPr>
        </p:nvSpPr>
        <p:spPr>
          <a:xfrm>
            <a:off x="533400" y="-315913"/>
            <a:ext cx="8153400" cy="1143001"/>
          </a:xfrm>
        </p:spPr>
        <p:txBody>
          <a:bodyPr/>
          <a:lstStyle/>
          <a:p>
            <a:pPr eaLnBrk="1" hangingPunct="1"/>
            <a:r>
              <a:rPr lang="en-GB" smtClean="0"/>
              <a:t>Effect of Catchment Evolution</a:t>
            </a:r>
            <a:endParaRPr lang="en-US" smtClean="0"/>
          </a:p>
        </p:txBody>
      </p:sp>
      <p:pic>
        <p:nvPicPr>
          <p:cNvPr id="90119" name="Picture 4" descr="E:\SLINGFILES\LANDSCAPESINTOROCK2010\FIGURES\Folds1.tif"/>
          <p:cNvPicPr>
            <a:picLocks noChangeAspect="1" noChangeArrowheads="1"/>
          </p:cNvPicPr>
          <p:nvPr/>
        </p:nvPicPr>
        <p:blipFill>
          <a:blip r:embed="rId5"/>
          <a:srcRect/>
          <a:stretch>
            <a:fillRect/>
          </a:stretch>
        </p:blipFill>
        <p:spPr bwMode="auto">
          <a:xfrm>
            <a:off x="5937250" y="2230438"/>
            <a:ext cx="2874963" cy="4114800"/>
          </a:xfrm>
          <a:prstGeom prst="rect">
            <a:avLst/>
          </a:prstGeom>
          <a:noFill/>
          <a:ln w="9525">
            <a:noFill/>
            <a:miter lim="800000"/>
            <a:headEnd/>
            <a:tailEnd/>
          </a:ln>
        </p:spPr>
      </p:pic>
      <p:sp>
        <p:nvSpPr>
          <p:cNvPr id="90120" name="Rectangle 7"/>
          <p:cNvSpPr>
            <a:spLocks noChangeArrowheads="1"/>
          </p:cNvSpPr>
          <p:nvPr/>
        </p:nvSpPr>
        <p:spPr bwMode="auto">
          <a:xfrm>
            <a:off x="463550" y="2697163"/>
            <a:ext cx="4419600" cy="1547812"/>
          </a:xfrm>
          <a:prstGeom prst="rect">
            <a:avLst/>
          </a:prstGeom>
          <a:noFill/>
          <a:ln w="9525">
            <a:noFill/>
            <a:miter lim="800000"/>
            <a:headEnd/>
            <a:tailEnd/>
          </a:ln>
        </p:spPr>
        <p:txBody>
          <a:bodyPr/>
          <a:lstStyle/>
          <a:p>
            <a:pPr marL="342900" indent="-342900">
              <a:spcBef>
                <a:spcPct val="20000"/>
              </a:spcBef>
            </a:pPr>
            <a:r>
              <a:rPr lang="en-US" sz="2800">
                <a:solidFill>
                  <a:srgbClr val="FFCC66"/>
                </a:solidFill>
              </a:rPr>
              <a:t>	</a:t>
            </a:r>
            <a:r>
              <a:rPr lang="en-US" sz="2400"/>
              <a:t>Hillslopes: E</a:t>
            </a:r>
            <a:r>
              <a:rPr lang="en-US" sz="2400" baseline="-25000"/>
              <a:t>h</a:t>
            </a:r>
          </a:p>
        </p:txBody>
      </p:sp>
      <p:graphicFrame>
        <p:nvGraphicFramePr>
          <p:cNvPr id="90115" name="Object 3"/>
          <p:cNvGraphicFramePr>
            <a:graphicFrameLocks noChangeAspect="1"/>
          </p:cNvGraphicFramePr>
          <p:nvPr/>
        </p:nvGraphicFramePr>
        <p:xfrm>
          <a:off x="857250" y="3246438"/>
          <a:ext cx="5024438" cy="404812"/>
        </p:xfrm>
        <a:graphic>
          <a:graphicData uri="http://schemas.openxmlformats.org/presentationml/2006/ole">
            <p:oleObj spid="_x0000_s90115" name="Equation" r:id="rId6" imgW="2514600" imgH="203040" progId="">
              <p:embed/>
            </p:oleObj>
          </a:graphicData>
        </a:graphic>
      </p:graphicFrame>
      <p:sp>
        <p:nvSpPr>
          <p:cNvPr id="90121" name="Rectangle 7"/>
          <p:cNvSpPr>
            <a:spLocks noChangeArrowheads="1"/>
          </p:cNvSpPr>
          <p:nvPr/>
        </p:nvSpPr>
        <p:spPr bwMode="auto">
          <a:xfrm>
            <a:off x="808038" y="3422650"/>
            <a:ext cx="4419600" cy="1547813"/>
          </a:xfrm>
          <a:prstGeom prst="rect">
            <a:avLst/>
          </a:prstGeom>
          <a:noFill/>
          <a:ln w="9525">
            <a:noFill/>
            <a:miter lim="800000"/>
            <a:headEnd/>
            <a:tailEnd/>
          </a:ln>
        </p:spPr>
        <p:txBody>
          <a:bodyPr/>
          <a:lstStyle/>
          <a:p>
            <a:pPr marL="342900" indent="-342900">
              <a:spcBef>
                <a:spcPct val="20000"/>
              </a:spcBef>
            </a:pPr>
            <a:r>
              <a:rPr lang="en-US" sz="2800">
                <a:solidFill>
                  <a:srgbClr val="FFCC66"/>
                </a:solidFill>
              </a:rPr>
              <a:t>	</a:t>
            </a:r>
          </a:p>
          <a:p>
            <a:pPr marL="342900" indent="-342900">
              <a:spcBef>
                <a:spcPct val="20000"/>
              </a:spcBef>
            </a:pPr>
            <a:r>
              <a:rPr lang="en-US" sz="2400"/>
              <a:t>Bedrock channels:</a:t>
            </a:r>
          </a:p>
          <a:p>
            <a:pPr marL="342900" indent="-342900">
              <a:spcBef>
                <a:spcPct val="20000"/>
              </a:spcBef>
            </a:pPr>
            <a:endParaRPr lang="en-US" sz="2400"/>
          </a:p>
          <a:p>
            <a:pPr marL="342900" indent="-342900">
              <a:spcBef>
                <a:spcPct val="20000"/>
              </a:spcBef>
            </a:pPr>
            <a:endParaRPr lang="en-US" sz="2400"/>
          </a:p>
          <a:p>
            <a:pPr marL="342900" indent="-342900">
              <a:spcBef>
                <a:spcPct val="20000"/>
              </a:spcBef>
            </a:pPr>
            <a:r>
              <a:rPr lang="en-US" sz="2400"/>
              <a:t>Alluvial Channels:      </a:t>
            </a:r>
          </a:p>
        </p:txBody>
      </p:sp>
      <p:graphicFrame>
        <p:nvGraphicFramePr>
          <p:cNvPr id="90116" name="Object 4"/>
          <p:cNvGraphicFramePr>
            <a:graphicFrameLocks noChangeAspect="1"/>
          </p:cNvGraphicFramePr>
          <p:nvPr/>
        </p:nvGraphicFramePr>
        <p:xfrm>
          <a:off x="3435350" y="3729038"/>
          <a:ext cx="2111375" cy="896937"/>
        </p:xfrm>
        <a:graphic>
          <a:graphicData uri="http://schemas.openxmlformats.org/presentationml/2006/ole">
            <p:oleObj spid="_x0000_s90116" name="Equation" r:id="rId7" imgW="1193760" imgH="507960" progId="">
              <p:embed/>
            </p:oleObj>
          </a:graphicData>
        </a:graphic>
      </p:graphicFrame>
      <p:graphicFrame>
        <p:nvGraphicFramePr>
          <p:cNvPr id="90117" name="Object 5"/>
          <p:cNvGraphicFramePr>
            <a:graphicFrameLocks noChangeAspect="1"/>
          </p:cNvGraphicFramePr>
          <p:nvPr/>
        </p:nvGraphicFramePr>
        <p:xfrm>
          <a:off x="3416300" y="5068888"/>
          <a:ext cx="1593850" cy="785812"/>
        </p:xfrm>
        <a:graphic>
          <a:graphicData uri="http://schemas.openxmlformats.org/presentationml/2006/ole">
            <p:oleObj spid="_x0000_s90117" name="Equation" r:id="rId8" imgW="850680" imgH="419040" progId="">
              <p:embed/>
            </p:oleObj>
          </a:graphicData>
        </a:graphic>
      </p:graphicFrame>
      <p:sp>
        <p:nvSpPr>
          <p:cNvPr id="90122" name="TextBox 13"/>
          <p:cNvSpPr txBox="1">
            <a:spLocks noChangeArrowheads="1"/>
          </p:cNvSpPr>
          <p:nvPr/>
        </p:nvSpPr>
        <p:spPr bwMode="auto">
          <a:xfrm>
            <a:off x="6837363" y="1787525"/>
            <a:ext cx="911225" cy="369888"/>
          </a:xfrm>
          <a:prstGeom prst="rect">
            <a:avLst/>
          </a:prstGeom>
          <a:noFill/>
          <a:ln w="9525">
            <a:noFill/>
            <a:miter lim="800000"/>
            <a:headEnd/>
            <a:tailEnd/>
          </a:ln>
        </p:spPr>
        <p:txBody>
          <a:bodyPr wrap="none">
            <a:spAutoFit/>
          </a:bodyPr>
          <a:lstStyle/>
          <a:p>
            <a:r>
              <a:rPr lang="en-US" i="1"/>
              <a:t>U(x,y,t)</a:t>
            </a:r>
          </a:p>
        </p:txBody>
      </p:sp>
      <p:sp>
        <p:nvSpPr>
          <p:cNvPr id="90123" name="Content Placeholder 2"/>
          <p:cNvSpPr>
            <a:spLocks noGrp="1"/>
          </p:cNvSpPr>
          <p:nvPr>
            <p:ph sz="half" idx="1"/>
          </p:nvPr>
        </p:nvSpPr>
        <p:spPr>
          <a:xfrm>
            <a:off x="1039813" y="709613"/>
            <a:ext cx="8697912" cy="1047750"/>
          </a:xfrm>
        </p:spPr>
        <p:txBody>
          <a:bodyPr/>
          <a:lstStyle/>
          <a:p>
            <a:pPr eaLnBrk="1" hangingPunct="1"/>
            <a:r>
              <a:rPr lang="en-US" sz="3200" smtClean="0"/>
              <a:t>Role of fold growth, temporary sediment ponding, and variable rock types</a:t>
            </a:r>
          </a:p>
          <a:p>
            <a:pPr eaLnBrk="1" hangingPunct="1"/>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8"/>
          <p:cNvSpPr txBox="1">
            <a:spLocks noChangeArrowheads="1"/>
          </p:cNvSpPr>
          <p:nvPr/>
        </p:nvSpPr>
        <p:spPr bwMode="auto">
          <a:xfrm>
            <a:off x="73025" y="3541713"/>
            <a:ext cx="2584450" cy="1938337"/>
          </a:xfrm>
          <a:prstGeom prst="rect">
            <a:avLst/>
          </a:prstGeom>
          <a:noFill/>
          <a:ln w="9525">
            <a:noFill/>
            <a:miter lim="800000"/>
            <a:headEnd/>
            <a:tailEnd/>
          </a:ln>
        </p:spPr>
        <p:txBody>
          <a:bodyPr>
            <a:spAutoFit/>
          </a:bodyPr>
          <a:lstStyle/>
          <a:p>
            <a:pPr marL="228600" indent="-228600">
              <a:buFont typeface="+mj-lt"/>
              <a:buNone/>
            </a:pPr>
            <a:r>
              <a:rPr lang="en-US" sz="2000"/>
              <a:t>Relevant literature: Gardner (1995); Moiola et al. (2004); Bhattacharya &amp; Tye (2004)</a:t>
            </a:r>
          </a:p>
        </p:txBody>
      </p:sp>
      <p:sp>
        <p:nvSpPr>
          <p:cNvPr id="7" name="Rectangle 6"/>
          <p:cNvSpPr/>
          <p:nvPr/>
        </p:nvSpPr>
        <p:spPr>
          <a:xfrm>
            <a:off x="0" y="327025"/>
            <a:ext cx="9144000" cy="9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5" descr="FerronI-70North"/>
          <p:cNvPicPr>
            <a:picLocks noChangeAspect="1" noChangeArrowheads="1"/>
          </p:cNvPicPr>
          <p:nvPr/>
        </p:nvPicPr>
        <p:blipFill>
          <a:blip r:embed="rId3"/>
          <a:srcRect/>
          <a:stretch>
            <a:fillRect/>
          </a:stretch>
        </p:blipFill>
        <p:spPr bwMode="auto">
          <a:xfrm>
            <a:off x="2560638" y="2465388"/>
            <a:ext cx="6435725" cy="2663825"/>
          </a:xfrm>
          <a:prstGeom prst="rect">
            <a:avLst/>
          </a:prstGeom>
          <a:noFill/>
          <a:ln w="9525">
            <a:noFill/>
            <a:miter lim="800000"/>
            <a:headEnd/>
            <a:tailEnd/>
          </a:ln>
        </p:spPr>
      </p:pic>
      <p:sp>
        <p:nvSpPr>
          <p:cNvPr id="15" name="Rectangle 9"/>
          <p:cNvSpPr>
            <a:spLocks noChangeArrowheads="1"/>
          </p:cNvSpPr>
          <p:nvPr/>
        </p:nvSpPr>
        <p:spPr bwMode="auto">
          <a:xfrm>
            <a:off x="4567238" y="3030538"/>
            <a:ext cx="2393950" cy="1108075"/>
          </a:xfrm>
          <a:prstGeom prst="rect">
            <a:avLst/>
          </a:prstGeom>
          <a:noFill/>
          <a:ln w="28575">
            <a:solidFill>
              <a:schemeClr val="bg1"/>
            </a:solidFill>
            <a:miter lim="800000"/>
            <a:headEnd/>
            <a:tailEnd/>
          </a:ln>
        </p:spPr>
        <p:txBody>
          <a:bodyPr wrap="none" lIns="100794" tIns="50397" rIns="100794" bIns="50397" anchor="ctr"/>
          <a:lstStyle/>
          <a:p>
            <a:endParaRPr lang="en-US"/>
          </a:p>
        </p:txBody>
      </p:sp>
      <p:pic>
        <p:nvPicPr>
          <p:cNvPr id="16" name="Picture 6" descr="FerronTrip2007 034"/>
          <p:cNvPicPr>
            <a:picLocks noChangeAspect="1" noChangeArrowheads="1"/>
          </p:cNvPicPr>
          <p:nvPr/>
        </p:nvPicPr>
        <p:blipFill>
          <a:blip r:embed="rId4"/>
          <a:srcRect/>
          <a:stretch>
            <a:fillRect/>
          </a:stretch>
        </p:blipFill>
        <p:spPr bwMode="auto">
          <a:xfrm>
            <a:off x="1150938" y="4298950"/>
            <a:ext cx="7993062" cy="2559050"/>
          </a:xfrm>
          <a:prstGeom prst="rect">
            <a:avLst/>
          </a:prstGeom>
          <a:noFill/>
          <a:ln w="9525">
            <a:noFill/>
            <a:miter lim="800000"/>
            <a:headEnd/>
            <a:tailEnd/>
          </a:ln>
        </p:spPr>
      </p:pic>
      <p:sp>
        <p:nvSpPr>
          <p:cNvPr id="22534" name="Line 7"/>
          <p:cNvSpPr>
            <a:spLocks noChangeShapeType="1"/>
          </p:cNvSpPr>
          <p:nvPr/>
        </p:nvSpPr>
        <p:spPr bwMode="auto">
          <a:xfrm flipH="1">
            <a:off x="788988" y="3208338"/>
            <a:ext cx="2054225" cy="333375"/>
          </a:xfrm>
          <a:prstGeom prst="line">
            <a:avLst/>
          </a:prstGeom>
          <a:noFill/>
          <a:ln w="28575">
            <a:solidFill>
              <a:schemeClr val="bg1"/>
            </a:solidFill>
            <a:round/>
            <a:headEnd/>
            <a:tailEnd/>
          </a:ln>
        </p:spPr>
        <p:txBody>
          <a:bodyPr lIns="100794" tIns="50397" rIns="100794" bIns="50397"/>
          <a:lstStyle/>
          <a:p>
            <a:endParaRPr lang="en-US"/>
          </a:p>
        </p:txBody>
      </p:sp>
      <p:sp>
        <p:nvSpPr>
          <p:cNvPr id="21" name="Title 1"/>
          <p:cNvSpPr>
            <a:spLocks noGrp="1"/>
          </p:cNvSpPr>
          <p:nvPr>
            <p:ph type="title"/>
          </p:nvPr>
        </p:nvSpPr>
        <p:spPr>
          <a:xfrm>
            <a:off x="2389632" y="88456"/>
            <a:ext cx="6937248" cy="1854509"/>
          </a:xfrm>
          <a:noFill/>
          <a:effectLst>
            <a:softEdge rad="63500"/>
          </a:effectLst>
        </p:spPr>
        <p:txBody>
          <a:bodyPr/>
          <a:lstStyle/>
          <a:p>
            <a:pPr eaLnBrk="1" hangingPunct="1">
              <a:defRPr/>
            </a:pPr>
            <a:r>
              <a:rPr lang="en-US" dirty="0" smtClean="0"/>
              <a:t>An Example: </a:t>
            </a:r>
            <a:br>
              <a:rPr lang="en-US" dirty="0" smtClean="0"/>
            </a:br>
            <a:r>
              <a:rPr lang="en-US" dirty="0" smtClean="0"/>
              <a:t>The </a:t>
            </a:r>
            <a:r>
              <a:rPr lang="en-US" dirty="0" err="1" smtClean="0"/>
              <a:t>Turonian</a:t>
            </a:r>
            <a:r>
              <a:rPr lang="en-US" dirty="0" smtClean="0"/>
              <a:t> “Last Chance Delta”, </a:t>
            </a:r>
            <a:r>
              <a:rPr lang="en-US" dirty="0" err="1" smtClean="0"/>
              <a:t>Ferron</a:t>
            </a:r>
            <a:r>
              <a:rPr lang="en-US" dirty="0" smtClean="0"/>
              <a:t>, UT</a:t>
            </a:r>
            <a:endParaRPr lang="en-US" dirty="0"/>
          </a:p>
        </p:txBody>
      </p:sp>
      <p:pic>
        <p:nvPicPr>
          <p:cNvPr id="22538" name="Picture 1" descr="C:\Users\Rudy Slingerland\Desktop\AGUCHAPMAN2011\FIGURES\LocMap.tif"/>
          <p:cNvPicPr>
            <a:picLocks noChangeAspect="1" noChangeArrowheads="1"/>
          </p:cNvPicPr>
          <p:nvPr/>
        </p:nvPicPr>
        <p:blipFill>
          <a:blip r:embed="rId5"/>
          <a:srcRect/>
          <a:stretch>
            <a:fillRect/>
          </a:stretch>
        </p:blipFill>
        <p:spPr bwMode="auto">
          <a:xfrm>
            <a:off x="73025" y="496888"/>
            <a:ext cx="2217738" cy="2709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533400" y="-303213"/>
            <a:ext cx="8153400" cy="1143001"/>
          </a:xfrm>
        </p:spPr>
        <p:txBody>
          <a:bodyPr/>
          <a:lstStyle/>
          <a:p>
            <a:pPr eaLnBrk="1" hangingPunct="1"/>
            <a:r>
              <a:rPr lang="en-GB" smtClean="0"/>
              <a:t>Effect of Catchment Evolution</a:t>
            </a:r>
            <a:endParaRPr lang="en-US" smtClean="0"/>
          </a:p>
        </p:txBody>
      </p:sp>
      <p:pic>
        <p:nvPicPr>
          <p:cNvPr id="92162" name="Picture 4" descr="E:\SLINGFILES\LANDSCAPESINTOROCK2010\FIGURES\Zagros3.tif"/>
          <p:cNvPicPr>
            <a:picLocks noChangeAspect="1" noChangeArrowheads="1"/>
          </p:cNvPicPr>
          <p:nvPr/>
        </p:nvPicPr>
        <p:blipFill>
          <a:blip r:embed="rId3"/>
          <a:srcRect/>
          <a:stretch>
            <a:fillRect/>
          </a:stretch>
        </p:blipFill>
        <p:spPr bwMode="auto">
          <a:xfrm>
            <a:off x="265113" y="1477963"/>
            <a:ext cx="8647112" cy="5100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533400" y="-292100"/>
            <a:ext cx="8153400" cy="1143000"/>
          </a:xfrm>
        </p:spPr>
        <p:txBody>
          <a:bodyPr/>
          <a:lstStyle/>
          <a:p>
            <a:pPr eaLnBrk="1" hangingPunct="1"/>
            <a:r>
              <a:rPr lang="en-GB" smtClean="0"/>
              <a:t>Effect of Catchment Evolution</a:t>
            </a:r>
            <a:endParaRPr lang="en-US" smtClean="0"/>
          </a:p>
        </p:txBody>
      </p:sp>
      <p:pic>
        <p:nvPicPr>
          <p:cNvPr id="94210" name="Picture 3" descr="E:\SLINGFILES\LANDSCAPESINTOROCK2010\FIGURES\Zagros2.tif"/>
          <p:cNvPicPr>
            <a:picLocks noChangeAspect="1" noChangeArrowheads="1"/>
          </p:cNvPicPr>
          <p:nvPr/>
        </p:nvPicPr>
        <p:blipFill>
          <a:blip r:embed="rId3"/>
          <a:srcRect/>
          <a:stretch>
            <a:fillRect/>
          </a:stretch>
        </p:blipFill>
        <p:spPr bwMode="auto">
          <a:xfrm>
            <a:off x="1146175" y="1344613"/>
            <a:ext cx="6824663" cy="5243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533400" y="-274638"/>
            <a:ext cx="8153400" cy="1143001"/>
          </a:xfrm>
        </p:spPr>
        <p:txBody>
          <a:bodyPr/>
          <a:lstStyle/>
          <a:p>
            <a:pPr eaLnBrk="1" hangingPunct="1"/>
            <a:r>
              <a:rPr lang="en-US" smtClean="0"/>
              <a:t>Effect of Catchment Evolution</a:t>
            </a:r>
          </a:p>
        </p:txBody>
      </p:sp>
      <p:sp>
        <p:nvSpPr>
          <p:cNvPr id="96258" name="Content Placeholder 2"/>
          <p:cNvSpPr>
            <a:spLocks noGrp="1"/>
          </p:cNvSpPr>
          <p:nvPr>
            <p:ph sz="half" idx="1"/>
          </p:nvPr>
        </p:nvSpPr>
        <p:spPr>
          <a:xfrm>
            <a:off x="374650" y="1112838"/>
            <a:ext cx="4038600" cy="4525962"/>
          </a:xfrm>
        </p:spPr>
        <p:txBody>
          <a:bodyPr/>
          <a:lstStyle/>
          <a:p>
            <a:pPr eaLnBrk="1" hangingPunct="1"/>
            <a:r>
              <a:rPr lang="en-US" smtClean="0"/>
              <a:t>Self-organized Criticality of Eroding Landscapes</a:t>
            </a:r>
          </a:p>
          <a:p>
            <a:pPr lvl="1" eaLnBrk="1" hangingPunct="1"/>
            <a:r>
              <a:rPr lang="en-US" smtClean="0"/>
              <a:t>Relevant Literature: Hasbargen et al. 2000; Van de Wiel et al. 2010; Jerolmack et al. 2010</a:t>
            </a:r>
          </a:p>
        </p:txBody>
      </p:sp>
      <p:pic>
        <p:nvPicPr>
          <p:cNvPr id="5" name="r6(cine_320x240_bw_all).avi">
            <a:hlinkClick r:id="" action="ppaction://media"/>
          </p:cNvPr>
          <p:cNvPicPr>
            <a:picLocks noGrp="1" noRot="1" noChangeAspect="1"/>
          </p:cNvPicPr>
          <p:nvPr>
            <p:ph sz="half" idx="2"/>
            <a:videoFile r:link="rId1"/>
          </p:nvPr>
        </p:nvPicPr>
        <p:blipFill>
          <a:blip r:embed="rId3"/>
          <a:srcRect/>
          <a:stretch>
            <a:fillRect/>
          </a:stretch>
        </p:blipFill>
        <p:spPr>
          <a:xfrm>
            <a:off x="4411663" y="2862263"/>
            <a:ext cx="4551362" cy="34131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533400" y="-298450"/>
            <a:ext cx="8153400" cy="1143000"/>
          </a:xfrm>
        </p:spPr>
        <p:txBody>
          <a:bodyPr/>
          <a:lstStyle/>
          <a:p>
            <a:pPr eaLnBrk="1" hangingPunct="1"/>
            <a:r>
              <a:rPr lang="en-US" smtClean="0"/>
              <a:t>Effect of Catchment Evolution</a:t>
            </a:r>
          </a:p>
        </p:txBody>
      </p:sp>
      <p:pic>
        <p:nvPicPr>
          <p:cNvPr id="97282" name="Content Placeholder 5" descr="r6_BaseLevel_Sedflux.jpeg"/>
          <p:cNvPicPr>
            <a:picLocks noGrp="1" noChangeAspect="1"/>
          </p:cNvPicPr>
          <p:nvPr>
            <p:ph sz="half" idx="2"/>
          </p:nvPr>
        </p:nvPicPr>
        <p:blipFill>
          <a:blip r:embed="rId2"/>
          <a:srcRect/>
          <a:stretch>
            <a:fillRect/>
          </a:stretch>
        </p:blipFill>
        <p:spPr>
          <a:xfrm>
            <a:off x="1306513" y="858838"/>
            <a:ext cx="6543675" cy="4497387"/>
          </a:xfrm>
        </p:spPr>
      </p:pic>
      <p:sp>
        <p:nvSpPr>
          <p:cNvPr id="4" name="Content Placeholder 2"/>
          <p:cNvSpPr>
            <a:spLocks noGrp="1"/>
          </p:cNvSpPr>
          <p:nvPr>
            <p:ph idx="1"/>
          </p:nvPr>
        </p:nvSpPr>
        <p:spPr>
          <a:xfrm>
            <a:off x="409575" y="5453063"/>
            <a:ext cx="8229600" cy="1220787"/>
          </a:xfrm>
        </p:spPr>
        <p:txBody>
          <a:bodyPr/>
          <a:lstStyle/>
          <a:p>
            <a:pPr eaLnBrk="1" hangingPunct="1"/>
            <a:r>
              <a:rPr lang="en-US" smtClean="0"/>
              <a:t>There is an intrinsic, autogenic variation in sediment export under constant allogenic forcing that arises from “stick-slip” morphodynamics</a:t>
            </a:r>
            <a:endParaRPr lang="en-US" sz="23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533400" y="-319088"/>
            <a:ext cx="8153400" cy="1143001"/>
          </a:xfrm>
        </p:spPr>
        <p:txBody>
          <a:bodyPr/>
          <a:lstStyle/>
          <a:p>
            <a:pPr eaLnBrk="1" hangingPunct="1"/>
            <a:r>
              <a:rPr lang="en-US" smtClean="0"/>
              <a:t>Summary</a:t>
            </a:r>
          </a:p>
        </p:txBody>
      </p:sp>
      <p:sp>
        <p:nvSpPr>
          <p:cNvPr id="3" name="Content Placeholder 2"/>
          <p:cNvSpPr>
            <a:spLocks noGrp="1"/>
          </p:cNvSpPr>
          <p:nvPr>
            <p:ph idx="1"/>
          </p:nvPr>
        </p:nvSpPr>
        <p:spPr>
          <a:xfrm>
            <a:off x="457200" y="844550"/>
            <a:ext cx="8229600" cy="4525963"/>
          </a:xfrm>
        </p:spPr>
        <p:txBody>
          <a:bodyPr/>
          <a:lstStyle/>
          <a:p>
            <a:pPr eaLnBrk="1" hangingPunct="1">
              <a:defRPr/>
            </a:pPr>
            <a:r>
              <a:rPr lang="en-US" sz="2800" dirty="0" smtClean="0"/>
              <a:t>Co-evolution of drainage systems and foreland folds causes complex sediment flux signal with period O(10</a:t>
            </a:r>
            <a:r>
              <a:rPr lang="en-US" sz="2800" baseline="30000" dirty="0" smtClean="0"/>
              <a:t>5</a:t>
            </a:r>
            <a:r>
              <a:rPr lang="en-US" sz="2800" dirty="0" smtClean="0"/>
              <a:t> yrs) due to drainage rearrangements, temporary </a:t>
            </a:r>
            <a:r>
              <a:rPr lang="en-US" sz="2800" dirty="0" err="1" smtClean="0"/>
              <a:t>ponding</a:t>
            </a:r>
            <a:r>
              <a:rPr lang="en-US" sz="2800" dirty="0" smtClean="0"/>
              <a:t>, and variable </a:t>
            </a:r>
            <a:r>
              <a:rPr lang="en-US" sz="2800" dirty="0" err="1" smtClean="0"/>
              <a:t>lithologies</a:t>
            </a:r>
            <a:endParaRPr lang="en-US" sz="2300" dirty="0" smtClean="0"/>
          </a:p>
          <a:p>
            <a:pPr eaLnBrk="1" hangingPunct="1">
              <a:defRPr/>
            </a:pPr>
            <a:endParaRPr lang="en-US" sz="2800" dirty="0" smtClean="0"/>
          </a:p>
          <a:p>
            <a:pPr eaLnBrk="1" hangingPunct="1">
              <a:defRPr/>
            </a:pPr>
            <a:r>
              <a:rPr lang="en-US" sz="2800" dirty="0" smtClean="0"/>
              <a:t>Sediment fluxes can be out of phase with relief</a:t>
            </a:r>
          </a:p>
          <a:p>
            <a:pPr eaLnBrk="1" hangingPunct="1">
              <a:buFont typeface="Wingdings" pitchFamily="2" charset="2"/>
              <a:buNone/>
              <a:defRPr/>
            </a:pPr>
            <a:endParaRPr lang="en-US" sz="2800" dirty="0" smtClean="0"/>
          </a:p>
          <a:p>
            <a:pPr eaLnBrk="1" hangingPunct="1">
              <a:defRPr/>
            </a:pPr>
            <a:r>
              <a:rPr lang="en-US" sz="2800" dirty="0" smtClean="0"/>
              <a:t>Nonlinear “stick-slip” processes (</a:t>
            </a:r>
            <a:r>
              <a:rPr lang="en-US" sz="2800" dirty="0" err="1" smtClean="0"/>
              <a:t>eg</a:t>
            </a:r>
            <a:r>
              <a:rPr lang="en-US" sz="2800" dirty="0" smtClean="0"/>
              <a:t>. </a:t>
            </a:r>
            <a:r>
              <a:rPr lang="en-US" sz="2800" dirty="0" err="1" smtClean="0"/>
              <a:t>landsliding</a:t>
            </a:r>
            <a:r>
              <a:rPr lang="en-US" sz="2800" dirty="0" smtClean="0"/>
              <a:t>, </a:t>
            </a:r>
            <a:r>
              <a:rPr lang="en-US" sz="2800" dirty="0" err="1" smtClean="0"/>
              <a:t>knickpoints</a:t>
            </a:r>
            <a:r>
              <a:rPr lang="en-US" sz="2800" dirty="0" smtClean="0"/>
              <a:t>, avulsion, lateral stream migration) cause </a:t>
            </a:r>
            <a:r>
              <a:rPr lang="en-US" sz="2800" kern="1200" dirty="0" smtClean="0"/>
              <a:t>autogenic sediment flux noise of period T</a:t>
            </a:r>
            <a:r>
              <a:rPr lang="en-US" sz="2800" kern="1200" baseline="-25000" dirty="0" smtClean="0"/>
              <a:t>au</a:t>
            </a:r>
            <a:r>
              <a:rPr lang="en-US" sz="2800" kern="1200" dirty="0" smtClean="0"/>
              <a:t> (L</a:t>
            </a:r>
            <a:r>
              <a:rPr lang="en-US" sz="2800" kern="1200" baseline="30000" dirty="0" smtClean="0"/>
              <a:t>2</a:t>
            </a:r>
            <a:r>
              <a:rPr lang="en-US" sz="2800" kern="1200" dirty="0" smtClean="0"/>
              <a:t>/</a:t>
            </a:r>
            <a:r>
              <a:rPr lang="en-US" sz="2800" kern="1200" dirty="0" err="1" smtClean="0"/>
              <a:t>q</a:t>
            </a:r>
            <a:r>
              <a:rPr lang="en-US" sz="2800" kern="1200" baseline="-25000" dirty="0" err="1" smtClean="0"/>
              <a:t>o</a:t>
            </a:r>
            <a:r>
              <a:rPr lang="en-US" sz="2800" kern="1200" dirty="0" smtClean="0"/>
              <a:t>) and magnitude M</a:t>
            </a:r>
            <a:r>
              <a:rPr lang="en-US" sz="2800" kern="1200" baseline="-25000" dirty="0" smtClean="0"/>
              <a:t>au</a:t>
            </a:r>
            <a:r>
              <a:rPr lang="en-US" sz="2800" kern="1200" dirty="0" smtClean="0"/>
              <a:t> (estimated by the RMS of autogenic fluctuations?)</a:t>
            </a:r>
            <a:endParaRPr lang="en-US" sz="23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E:\SLINGFILES\LANDSCAPESINTOROCK2010\FIGURES\TransferSketch.tif"/>
          <p:cNvPicPr>
            <a:picLocks noChangeAspect="1" noChangeArrowheads="1"/>
          </p:cNvPicPr>
          <p:nvPr/>
        </p:nvPicPr>
        <p:blipFill>
          <a:blip r:embed="rId3"/>
          <a:srcRect/>
          <a:stretch>
            <a:fillRect/>
          </a:stretch>
        </p:blipFill>
        <p:spPr bwMode="auto">
          <a:xfrm>
            <a:off x="2163763" y="3838575"/>
            <a:ext cx="4295775" cy="1508125"/>
          </a:xfrm>
          <a:prstGeom prst="rect">
            <a:avLst/>
          </a:prstGeom>
          <a:noFill/>
          <a:ln w="9525">
            <a:noFill/>
            <a:miter lim="800000"/>
            <a:headEnd/>
            <a:tailEnd/>
          </a:ln>
        </p:spPr>
      </p:pic>
      <p:sp>
        <p:nvSpPr>
          <p:cNvPr id="7" name="Rectangle 6"/>
          <p:cNvSpPr/>
          <p:nvPr/>
        </p:nvSpPr>
        <p:spPr>
          <a:xfrm>
            <a:off x="2054225" y="3800475"/>
            <a:ext cx="4632325" cy="569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306638" y="3370263"/>
            <a:ext cx="5608637" cy="80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100356" name="Title 1"/>
          <p:cNvSpPr>
            <a:spLocks noGrp="1"/>
          </p:cNvSpPr>
          <p:nvPr>
            <p:ph type="title"/>
          </p:nvPr>
        </p:nvSpPr>
        <p:spPr>
          <a:xfrm>
            <a:off x="533400" y="241300"/>
            <a:ext cx="8153400" cy="1143000"/>
          </a:xfrm>
        </p:spPr>
        <p:txBody>
          <a:bodyPr/>
          <a:lstStyle/>
          <a:p>
            <a:pPr eaLnBrk="1" hangingPunct="1"/>
            <a:r>
              <a:rPr lang="en-US" smtClean="0"/>
              <a:t>Signal Modification through the Fluvial System</a:t>
            </a:r>
          </a:p>
        </p:txBody>
      </p:sp>
      <p:sp>
        <p:nvSpPr>
          <p:cNvPr id="3" name="Content Placeholder 2"/>
          <p:cNvSpPr>
            <a:spLocks noGrp="1"/>
          </p:cNvSpPr>
          <p:nvPr>
            <p:ph idx="1"/>
          </p:nvPr>
        </p:nvSpPr>
        <p:spPr>
          <a:xfrm>
            <a:off x="422275" y="1327150"/>
            <a:ext cx="8229600" cy="4525963"/>
          </a:xfrm>
        </p:spPr>
        <p:txBody>
          <a:bodyPr/>
          <a:lstStyle/>
          <a:p>
            <a:pPr eaLnBrk="1" hangingPunct="1">
              <a:defRPr/>
            </a:pPr>
            <a:r>
              <a:rPr lang="en-US" sz="2400" kern="1200" dirty="0" smtClean="0"/>
              <a:t>Relevant literature: </a:t>
            </a:r>
          </a:p>
          <a:p>
            <a:pPr lvl="2" eaLnBrk="1" hangingPunct="1">
              <a:defRPr/>
            </a:pPr>
            <a:r>
              <a:rPr lang="en-US" sz="1700" kern="1200" dirty="0" smtClean="0"/>
              <a:t>Ponce 1983; Humphrey and Heller 1995; Tucker and Slingerland 1996; Dade and Friend 1998; </a:t>
            </a:r>
            <a:r>
              <a:rPr lang="en-US" sz="1700" kern="1200" dirty="0" err="1" smtClean="0"/>
              <a:t>Métivier</a:t>
            </a:r>
            <a:r>
              <a:rPr lang="en-US" sz="1700" kern="1200" dirty="0" smtClean="0"/>
              <a:t> and </a:t>
            </a:r>
            <a:r>
              <a:rPr lang="en-US" sz="1700" kern="1200" dirty="0" err="1" smtClean="0"/>
              <a:t>Gaudemer</a:t>
            </a:r>
            <a:r>
              <a:rPr lang="en-US" sz="1700" kern="1200" dirty="0" smtClean="0"/>
              <a:t> 1999; Castelltort and Van Den </a:t>
            </a:r>
            <a:r>
              <a:rPr lang="en-US" sz="1700" kern="1200" dirty="0" err="1" smtClean="0"/>
              <a:t>Driessche</a:t>
            </a:r>
            <a:r>
              <a:rPr lang="en-US" sz="1700" kern="1200" dirty="0" smtClean="0"/>
              <a:t> 2003; Clift et al. 2006; Allen 2008; </a:t>
            </a:r>
            <a:r>
              <a:rPr lang="en-US" sz="1700" kern="1200" dirty="0" err="1" smtClean="0"/>
              <a:t>Covault</a:t>
            </a:r>
            <a:r>
              <a:rPr lang="en-US" sz="1700" kern="1200" dirty="0" smtClean="0"/>
              <a:t> et al 2009; Whittaker et al. 2010; Jerolmack et al. 2010; Van de </a:t>
            </a:r>
            <a:r>
              <a:rPr lang="en-US" sz="1700" kern="1200" dirty="0" err="1" smtClean="0"/>
              <a:t>Wiel</a:t>
            </a:r>
            <a:r>
              <a:rPr lang="en-US" sz="1700" kern="1200" dirty="0" smtClean="0"/>
              <a:t> et al. 2010</a:t>
            </a:r>
            <a:endParaRPr lang="en-US" sz="1700" dirty="0" smtClean="0"/>
          </a:p>
          <a:p>
            <a:pPr eaLnBrk="1" hangingPunct="1">
              <a:defRPr/>
            </a:pPr>
            <a:r>
              <a:rPr lang="en-US" sz="2400" dirty="0" smtClean="0"/>
              <a:t>Assume a river exits a high relief terrain and passes a sediment load to a coast 100s of km away. Assume a periodic change in load occurs of period </a:t>
            </a:r>
            <a:r>
              <a:rPr lang="en-US" sz="2400" dirty="0" smtClean="0">
                <a:latin typeface="Symbol" pitchFamily="18" charset="2"/>
              </a:rPr>
              <a:t>l</a:t>
            </a:r>
            <a:r>
              <a:rPr lang="en-US" sz="2400" dirty="0" smtClean="0"/>
              <a:t> and amplitude </a:t>
            </a:r>
            <a:r>
              <a:rPr lang="en-US" sz="2400" i="1" dirty="0" smtClean="0"/>
              <a:t>A</a:t>
            </a:r>
            <a:r>
              <a:rPr lang="en-US" sz="2400" dirty="0" smtClean="0"/>
              <a:t>.</a:t>
            </a:r>
          </a:p>
          <a:p>
            <a:pPr eaLnBrk="1" hangingPunct="1">
              <a:buFont typeface="Wingdings" pitchFamily="2" charset="2"/>
              <a:buNone/>
              <a:defRPr/>
            </a:pPr>
            <a:endParaRPr lang="en-US" sz="2400" dirty="0" smtClean="0"/>
          </a:p>
          <a:p>
            <a:pPr eaLnBrk="1" hangingPunct="1">
              <a:buFont typeface="Wingdings" pitchFamily="2" charset="2"/>
              <a:buNone/>
              <a:defRPr/>
            </a:pPr>
            <a:endParaRPr lang="en-US" sz="2400" dirty="0" smtClean="0"/>
          </a:p>
          <a:p>
            <a:pPr eaLnBrk="1" hangingPunct="1">
              <a:buFont typeface="Wingdings" pitchFamily="2" charset="2"/>
              <a:buNone/>
              <a:defRPr/>
            </a:pPr>
            <a:endParaRPr lang="en-US" sz="2400" dirty="0" smtClean="0"/>
          </a:p>
        </p:txBody>
      </p:sp>
      <p:sp>
        <p:nvSpPr>
          <p:cNvPr id="6" name="TextBox 5"/>
          <p:cNvSpPr txBox="1">
            <a:spLocks noChangeArrowheads="1"/>
          </p:cNvSpPr>
          <p:nvPr/>
        </p:nvSpPr>
        <p:spPr bwMode="auto">
          <a:xfrm>
            <a:off x="747713" y="5284788"/>
            <a:ext cx="8123237" cy="1570037"/>
          </a:xfrm>
          <a:prstGeom prst="rect">
            <a:avLst/>
          </a:prstGeom>
          <a:noFill/>
          <a:ln w="9525">
            <a:noFill/>
            <a:miter lim="800000"/>
            <a:headEnd/>
            <a:tailEnd/>
          </a:ln>
        </p:spPr>
        <p:txBody>
          <a:bodyPr>
            <a:spAutoFit/>
          </a:bodyPr>
          <a:lstStyle/>
          <a:p>
            <a:r>
              <a:rPr lang="en-US" sz="2400"/>
              <a:t>What magnitude/frequency  sediment signal makes its way to the coast?</a:t>
            </a:r>
          </a:p>
          <a:p>
            <a:r>
              <a:rPr lang="en-US" sz="2400"/>
              <a:t>And how does the answer depend upon the characteristics of the fluvial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6688"/>
            <a:ext cx="8229600" cy="4525962"/>
          </a:xfrm>
        </p:spPr>
        <p:txBody>
          <a:bodyPr/>
          <a:lstStyle/>
          <a:p>
            <a:pPr eaLnBrk="1" hangingPunct="1">
              <a:defRPr/>
            </a:pPr>
            <a:r>
              <a:rPr lang="en-US" sz="2800" dirty="0" smtClean="0"/>
              <a:t>Assume sediment flux is linear with water surface slope, and therefore the diffusion equation applies with diffusivity </a:t>
            </a:r>
            <a:r>
              <a:rPr lang="en-US" sz="2800" dirty="0" smtClean="0">
                <a:latin typeface="Symbol" pitchFamily="18" charset="2"/>
              </a:rPr>
              <a:t>k</a:t>
            </a:r>
          </a:p>
          <a:p>
            <a:pPr lvl="1" eaLnBrk="1" hangingPunct="1">
              <a:defRPr/>
            </a:pPr>
            <a:r>
              <a:rPr lang="en-US" sz="2300" dirty="0" smtClean="0">
                <a:latin typeface="+mj-lt"/>
              </a:rPr>
              <a:t>Defendable for bedload and self-formed streams</a:t>
            </a:r>
          </a:p>
        </p:txBody>
      </p:sp>
      <p:sp>
        <p:nvSpPr>
          <p:cNvPr id="87045" name="Title 1"/>
          <p:cNvSpPr>
            <a:spLocks noGrp="1"/>
          </p:cNvSpPr>
          <p:nvPr>
            <p:ph type="title"/>
          </p:nvPr>
        </p:nvSpPr>
        <p:spPr>
          <a:xfrm>
            <a:off x="533400" y="241300"/>
            <a:ext cx="8153400" cy="1143000"/>
          </a:xfrm>
        </p:spPr>
        <p:txBody>
          <a:bodyPr/>
          <a:lstStyle/>
          <a:p>
            <a:pPr eaLnBrk="1" hangingPunct="1"/>
            <a:r>
              <a:rPr lang="en-US" smtClean="0"/>
              <a:t>Effect of a Diffusive System</a:t>
            </a:r>
          </a:p>
        </p:txBody>
      </p:sp>
      <p:graphicFrame>
        <p:nvGraphicFramePr>
          <p:cNvPr id="87042" name="Object 2"/>
          <p:cNvGraphicFramePr>
            <a:graphicFrameLocks noChangeAspect="1"/>
          </p:cNvGraphicFramePr>
          <p:nvPr/>
        </p:nvGraphicFramePr>
        <p:xfrm>
          <a:off x="4025900" y="2654300"/>
          <a:ext cx="914400" cy="198438"/>
        </p:xfrm>
        <a:graphic>
          <a:graphicData uri="http://schemas.openxmlformats.org/presentationml/2006/ole">
            <p:oleObj spid="_x0000_s87042" name="Equation" r:id="rId4" imgW="114120" imgH="177480" progId="">
              <p:embed/>
            </p:oleObj>
          </a:graphicData>
        </a:graphic>
      </p:graphicFrame>
      <p:graphicFrame>
        <p:nvGraphicFramePr>
          <p:cNvPr id="6" name="Object 3"/>
          <p:cNvGraphicFramePr>
            <a:graphicFrameLocks noChangeAspect="1"/>
          </p:cNvGraphicFramePr>
          <p:nvPr/>
        </p:nvGraphicFramePr>
        <p:xfrm>
          <a:off x="1250950" y="3416300"/>
          <a:ext cx="6892925" cy="3149600"/>
        </p:xfrm>
        <a:graphic>
          <a:graphicData uri="http://schemas.openxmlformats.org/presentationml/2006/ole">
            <p:oleObj spid="_x0000_s87043" name="Equation" r:id="rId5" imgW="3390840" imgH="154908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Content Placeholder 2"/>
          <p:cNvSpPr>
            <a:spLocks noGrp="1"/>
          </p:cNvSpPr>
          <p:nvPr>
            <p:ph idx="1"/>
          </p:nvPr>
        </p:nvSpPr>
        <p:spPr>
          <a:xfrm>
            <a:off x="457200" y="1447800"/>
            <a:ext cx="8229600" cy="4525963"/>
          </a:xfrm>
        </p:spPr>
        <p:txBody>
          <a:bodyPr/>
          <a:lstStyle/>
          <a:p>
            <a:pPr eaLnBrk="1" hangingPunct="1"/>
            <a:r>
              <a:rPr lang="en-US" sz="2800" smtClean="0"/>
              <a:t>The characteristic time scale of 93 rivers ranges from 10</a:t>
            </a:r>
            <a:r>
              <a:rPr lang="en-US" sz="2800" baseline="30000" smtClean="0"/>
              <a:t>4</a:t>
            </a:r>
            <a:r>
              <a:rPr lang="en-US" sz="2800" smtClean="0"/>
              <a:t> (25%) to 10</a:t>
            </a:r>
            <a:r>
              <a:rPr lang="en-US" sz="2800" baseline="30000" smtClean="0"/>
              <a:t>5</a:t>
            </a:r>
            <a:r>
              <a:rPr lang="en-US" sz="2800" smtClean="0"/>
              <a:t> (62%) to 10</a:t>
            </a:r>
            <a:r>
              <a:rPr lang="en-US" sz="2800" baseline="30000" smtClean="0"/>
              <a:t>6</a:t>
            </a:r>
            <a:r>
              <a:rPr lang="en-US" sz="2800" smtClean="0"/>
              <a:t> (13%) yrs</a:t>
            </a:r>
          </a:p>
          <a:p>
            <a:pPr eaLnBrk="1" hangingPunct="1"/>
            <a:r>
              <a:rPr lang="en-US" sz="2800" smtClean="0"/>
              <a:t>e-folding distances for a 10,000 yr oscillation range from 40 km to 1000 km, with the majority averaging 500 km</a:t>
            </a:r>
          </a:p>
          <a:p>
            <a:pPr eaLnBrk="1" hangingPunct="1"/>
            <a:r>
              <a:rPr lang="en-US" sz="2800" smtClean="0"/>
              <a:t>But what about the mud?</a:t>
            </a:r>
          </a:p>
          <a:p>
            <a:pPr lvl="1" eaLnBrk="1" hangingPunct="1"/>
            <a:r>
              <a:rPr lang="en-US" sz="2300" smtClean="0"/>
              <a:t>Wash load signal should propagate at speed of floodwave, and for wide, shallow rivers:</a:t>
            </a:r>
          </a:p>
          <a:p>
            <a:pPr lvl="1" eaLnBrk="1" hangingPunct="1">
              <a:buFont typeface="Wingdings" pitchFamily="2" charset="2"/>
              <a:buNone/>
            </a:pPr>
            <a:endParaRPr lang="en-US" sz="2300" smtClean="0"/>
          </a:p>
          <a:p>
            <a:pPr lvl="1" eaLnBrk="1" hangingPunct="1"/>
            <a:r>
              <a:rPr lang="en-US" sz="2300" smtClean="0"/>
              <a:t>But sediment signal also diffused by lowering and flattening of wave</a:t>
            </a:r>
          </a:p>
          <a:p>
            <a:pPr lvl="1" eaLnBrk="1" hangingPunct="1"/>
            <a:r>
              <a:rPr lang="en-US" sz="2300" smtClean="0"/>
              <a:t>And……</a:t>
            </a:r>
          </a:p>
          <a:p>
            <a:pPr eaLnBrk="1" hangingPunct="1"/>
            <a:endParaRPr lang="en-US" sz="3200" smtClean="0">
              <a:latin typeface="Symbol" pitchFamily="18" charset="2"/>
            </a:endParaRPr>
          </a:p>
          <a:p>
            <a:pPr eaLnBrk="1" hangingPunct="1">
              <a:buFont typeface="Wingdings" pitchFamily="2" charset="2"/>
              <a:buNone/>
            </a:pPr>
            <a:endParaRPr lang="en-US" sz="2800" smtClean="0"/>
          </a:p>
        </p:txBody>
      </p:sp>
      <p:sp>
        <p:nvSpPr>
          <p:cNvPr id="88071" name="Title 1"/>
          <p:cNvSpPr>
            <a:spLocks noGrp="1"/>
          </p:cNvSpPr>
          <p:nvPr>
            <p:ph type="title"/>
          </p:nvPr>
        </p:nvSpPr>
        <p:spPr>
          <a:xfrm>
            <a:off x="533400" y="241300"/>
            <a:ext cx="8153400" cy="1143000"/>
          </a:xfrm>
        </p:spPr>
        <p:txBody>
          <a:bodyPr/>
          <a:lstStyle/>
          <a:p>
            <a:pPr eaLnBrk="1" hangingPunct="1"/>
            <a:r>
              <a:rPr lang="en-US" smtClean="0"/>
              <a:t>Effect of a Diffusive System</a:t>
            </a:r>
          </a:p>
        </p:txBody>
      </p:sp>
      <p:graphicFrame>
        <p:nvGraphicFramePr>
          <p:cNvPr id="88066" name="Object 2"/>
          <p:cNvGraphicFramePr>
            <a:graphicFrameLocks noChangeAspect="1"/>
          </p:cNvGraphicFramePr>
          <p:nvPr/>
        </p:nvGraphicFramePr>
        <p:xfrm>
          <a:off x="4025900" y="2654300"/>
          <a:ext cx="914400" cy="198438"/>
        </p:xfrm>
        <a:graphic>
          <a:graphicData uri="http://schemas.openxmlformats.org/presentationml/2006/ole">
            <p:oleObj spid="_x0000_s88066" name="Equation" r:id="rId4" imgW="114120" imgH="177480" progId="">
              <p:embed/>
            </p:oleObj>
          </a:graphicData>
        </a:graphic>
      </p:graphicFrame>
      <p:graphicFrame>
        <p:nvGraphicFramePr>
          <p:cNvPr id="88069" name="Object 5"/>
          <p:cNvGraphicFramePr>
            <a:graphicFrameLocks noChangeAspect="1"/>
          </p:cNvGraphicFramePr>
          <p:nvPr/>
        </p:nvGraphicFramePr>
        <p:xfrm>
          <a:off x="3255963" y="4921250"/>
          <a:ext cx="2195512" cy="696913"/>
        </p:xfrm>
        <a:graphic>
          <a:graphicData uri="http://schemas.openxmlformats.org/presentationml/2006/ole">
            <p:oleObj spid="_x0000_s88069" name="Equation" r:id="rId5" imgW="799920" imgH="253800" progId="">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390525" y="254000"/>
            <a:ext cx="4267200" cy="1143000"/>
          </a:xfrm>
        </p:spPr>
        <p:txBody>
          <a:bodyPr/>
          <a:lstStyle/>
          <a:p>
            <a:pPr eaLnBrk="1" hangingPunct="1"/>
            <a:r>
              <a:rPr lang="en-US" smtClean="0"/>
              <a:t>Effect of Floodplains</a:t>
            </a:r>
          </a:p>
        </p:txBody>
      </p:sp>
      <p:sp>
        <p:nvSpPr>
          <p:cNvPr id="106498" name="Content Placeholder 2"/>
          <p:cNvSpPr>
            <a:spLocks noGrp="1"/>
          </p:cNvSpPr>
          <p:nvPr>
            <p:ph idx="1"/>
          </p:nvPr>
        </p:nvSpPr>
        <p:spPr>
          <a:xfrm>
            <a:off x="457200" y="1600200"/>
            <a:ext cx="3981450" cy="4525963"/>
          </a:xfrm>
        </p:spPr>
        <p:txBody>
          <a:bodyPr/>
          <a:lstStyle/>
          <a:p>
            <a:pPr eaLnBrk="1" hangingPunct="1"/>
            <a:r>
              <a:rPr lang="en-US" sz="2400" smtClean="0"/>
              <a:t>Ok Tedi Mine created 50% increase in fines, but 25% of the sediment load is permanently stored overbank (Aalto et al., 2008)</a:t>
            </a:r>
          </a:p>
          <a:p>
            <a:pPr eaLnBrk="1" hangingPunct="1">
              <a:buFont typeface="Wingdings" pitchFamily="2" charset="2"/>
              <a:buNone/>
            </a:pPr>
            <a:endParaRPr lang="en-US" sz="2400" smtClean="0"/>
          </a:p>
        </p:txBody>
      </p:sp>
      <p:pic>
        <p:nvPicPr>
          <p:cNvPr id="106499" name="Picture 2"/>
          <p:cNvPicPr>
            <a:picLocks noChangeAspect="1" noChangeArrowheads="1"/>
          </p:cNvPicPr>
          <p:nvPr/>
        </p:nvPicPr>
        <p:blipFill>
          <a:blip r:embed="rId3"/>
          <a:srcRect/>
          <a:stretch>
            <a:fillRect/>
          </a:stretch>
        </p:blipFill>
        <p:spPr bwMode="auto">
          <a:xfrm>
            <a:off x="4421188" y="279400"/>
            <a:ext cx="4554537" cy="6096000"/>
          </a:xfrm>
          <a:prstGeom prst="rect">
            <a:avLst/>
          </a:prstGeom>
          <a:noFill/>
          <a:ln w="9525">
            <a:noFill/>
            <a:miter lim="800000"/>
            <a:headEnd/>
            <a:tailEnd/>
          </a:ln>
        </p:spPr>
      </p:pic>
      <p:sp>
        <p:nvSpPr>
          <p:cNvPr id="6" name="Freeform 5"/>
          <p:cNvSpPr/>
          <p:nvPr/>
        </p:nvSpPr>
        <p:spPr>
          <a:xfrm flipV="1">
            <a:off x="4438650" y="1760538"/>
            <a:ext cx="2228850" cy="239712"/>
          </a:xfrm>
          <a:custGeom>
            <a:avLst/>
            <a:gdLst>
              <a:gd name="connsiteX0" fmla="*/ 0 w 2033516"/>
              <a:gd name="connsiteY0" fmla="*/ 0 h 245312"/>
              <a:gd name="connsiteX1" fmla="*/ 47767 w 2033516"/>
              <a:gd name="connsiteY1" fmla="*/ 13648 h 245312"/>
              <a:gd name="connsiteX2" fmla="*/ 81886 w 2033516"/>
              <a:gd name="connsiteY2" fmla="*/ 20472 h 245312"/>
              <a:gd name="connsiteX3" fmla="*/ 122830 w 2033516"/>
              <a:gd name="connsiteY3" fmla="*/ 34120 h 245312"/>
              <a:gd name="connsiteX4" fmla="*/ 225188 w 2033516"/>
              <a:gd name="connsiteY4" fmla="*/ 27296 h 245312"/>
              <a:gd name="connsiteX5" fmla="*/ 266131 w 2033516"/>
              <a:gd name="connsiteY5" fmla="*/ 13648 h 245312"/>
              <a:gd name="connsiteX6" fmla="*/ 354842 w 2033516"/>
              <a:gd name="connsiteY6" fmla="*/ 27296 h 245312"/>
              <a:gd name="connsiteX7" fmla="*/ 395785 w 2033516"/>
              <a:gd name="connsiteY7" fmla="*/ 54592 h 245312"/>
              <a:gd name="connsiteX8" fmla="*/ 416257 w 2033516"/>
              <a:gd name="connsiteY8" fmla="*/ 68239 h 245312"/>
              <a:gd name="connsiteX9" fmla="*/ 436728 w 2033516"/>
              <a:gd name="connsiteY9" fmla="*/ 81887 h 245312"/>
              <a:gd name="connsiteX10" fmla="*/ 477672 w 2033516"/>
              <a:gd name="connsiteY10" fmla="*/ 95535 h 245312"/>
              <a:gd name="connsiteX11" fmla="*/ 498143 w 2033516"/>
              <a:gd name="connsiteY11" fmla="*/ 102359 h 245312"/>
              <a:gd name="connsiteX12" fmla="*/ 641445 w 2033516"/>
              <a:gd name="connsiteY12" fmla="*/ 109183 h 245312"/>
              <a:gd name="connsiteX13" fmla="*/ 696036 w 2033516"/>
              <a:gd name="connsiteY13" fmla="*/ 122830 h 245312"/>
              <a:gd name="connsiteX14" fmla="*/ 757451 w 2033516"/>
              <a:gd name="connsiteY14" fmla="*/ 156950 h 245312"/>
              <a:gd name="connsiteX15" fmla="*/ 784746 w 2033516"/>
              <a:gd name="connsiteY15" fmla="*/ 163774 h 245312"/>
              <a:gd name="connsiteX16" fmla="*/ 1078173 w 2033516"/>
              <a:gd name="connsiteY16" fmla="*/ 170598 h 245312"/>
              <a:gd name="connsiteX17" fmla="*/ 1153236 w 2033516"/>
              <a:gd name="connsiteY17" fmla="*/ 184245 h 245312"/>
              <a:gd name="connsiteX18" fmla="*/ 1235122 w 2033516"/>
              <a:gd name="connsiteY18" fmla="*/ 197893 h 245312"/>
              <a:gd name="connsiteX19" fmla="*/ 1276066 w 2033516"/>
              <a:gd name="connsiteY19" fmla="*/ 211541 h 245312"/>
              <a:gd name="connsiteX20" fmla="*/ 1405719 w 2033516"/>
              <a:gd name="connsiteY20" fmla="*/ 225189 h 245312"/>
              <a:gd name="connsiteX21" fmla="*/ 1562669 w 2033516"/>
              <a:gd name="connsiteY21" fmla="*/ 225189 h 245312"/>
              <a:gd name="connsiteX22" fmla="*/ 1603612 w 2033516"/>
              <a:gd name="connsiteY22" fmla="*/ 211541 h 245312"/>
              <a:gd name="connsiteX23" fmla="*/ 1624084 w 2033516"/>
              <a:gd name="connsiteY23" fmla="*/ 204717 h 245312"/>
              <a:gd name="connsiteX24" fmla="*/ 1644555 w 2033516"/>
              <a:gd name="connsiteY24" fmla="*/ 191069 h 245312"/>
              <a:gd name="connsiteX25" fmla="*/ 1685498 w 2033516"/>
              <a:gd name="connsiteY25" fmla="*/ 177421 h 245312"/>
              <a:gd name="connsiteX26" fmla="*/ 1760561 w 2033516"/>
              <a:gd name="connsiteY26" fmla="*/ 184245 h 245312"/>
              <a:gd name="connsiteX27" fmla="*/ 1801504 w 2033516"/>
              <a:gd name="connsiteY27" fmla="*/ 197893 h 245312"/>
              <a:gd name="connsiteX28" fmla="*/ 1821976 w 2033516"/>
              <a:gd name="connsiteY28" fmla="*/ 204717 h 245312"/>
              <a:gd name="connsiteX29" fmla="*/ 1862919 w 2033516"/>
              <a:gd name="connsiteY29" fmla="*/ 225189 h 245312"/>
              <a:gd name="connsiteX30" fmla="*/ 1903863 w 2033516"/>
              <a:gd name="connsiteY30" fmla="*/ 218365 h 245312"/>
              <a:gd name="connsiteX31" fmla="*/ 1931158 w 2033516"/>
              <a:gd name="connsiteY31" fmla="*/ 184245 h 245312"/>
              <a:gd name="connsiteX32" fmla="*/ 1951630 w 2033516"/>
              <a:gd name="connsiteY32" fmla="*/ 177421 h 245312"/>
              <a:gd name="connsiteX33" fmla="*/ 1972101 w 2033516"/>
              <a:gd name="connsiteY33" fmla="*/ 163774 h 245312"/>
              <a:gd name="connsiteX34" fmla="*/ 2013045 w 2033516"/>
              <a:gd name="connsiteY34" fmla="*/ 150126 h 245312"/>
              <a:gd name="connsiteX35" fmla="*/ 2033516 w 2033516"/>
              <a:gd name="connsiteY35" fmla="*/ 143302 h 24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33516" h="245312">
                <a:moveTo>
                  <a:pt x="0" y="0"/>
                </a:moveTo>
                <a:cubicBezTo>
                  <a:pt x="22796" y="7599"/>
                  <a:pt x="22063" y="7936"/>
                  <a:pt x="47767" y="13648"/>
                </a:cubicBezTo>
                <a:cubicBezTo>
                  <a:pt x="59089" y="16164"/>
                  <a:pt x="70696" y="17420"/>
                  <a:pt x="81886" y="20472"/>
                </a:cubicBezTo>
                <a:cubicBezTo>
                  <a:pt x="95765" y="24257"/>
                  <a:pt x="122830" y="34120"/>
                  <a:pt x="122830" y="34120"/>
                </a:cubicBezTo>
                <a:cubicBezTo>
                  <a:pt x="156949" y="31845"/>
                  <a:pt x="191337" y="32132"/>
                  <a:pt x="225188" y="27296"/>
                </a:cubicBezTo>
                <a:cubicBezTo>
                  <a:pt x="239429" y="25261"/>
                  <a:pt x="266131" y="13648"/>
                  <a:pt x="266131" y="13648"/>
                </a:cubicBezTo>
                <a:cubicBezTo>
                  <a:pt x="276170" y="14652"/>
                  <a:pt x="333249" y="15300"/>
                  <a:pt x="354842" y="27296"/>
                </a:cubicBezTo>
                <a:cubicBezTo>
                  <a:pt x="369180" y="35262"/>
                  <a:pt x="382137" y="45494"/>
                  <a:pt x="395785" y="54592"/>
                </a:cubicBezTo>
                <a:lnTo>
                  <a:pt x="416257" y="68239"/>
                </a:lnTo>
                <a:cubicBezTo>
                  <a:pt x="423081" y="72788"/>
                  <a:pt x="428948" y="79294"/>
                  <a:pt x="436728" y="81887"/>
                </a:cubicBezTo>
                <a:lnTo>
                  <a:pt x="477672" y="95535"/>
                </a:lnTo>
                <a:cubicBezTo>
                  <a:pt x="484496" y="97810"/>
                  <a:pt x="490958" y="102017"/>
                  <a:pt x="498143" y="102359"/>
                </a:cubicBezTo>
                <a:lnTo>
                  <a:pt x="641445" y="109183"/>
                </a:lnTo>
                <a:cubicBezTo>
                  <a:pt x="650900" y="111074"/>
                  <a:pt x="684232" y="116272"/>
                  <a:pt x="696036" y="122830"/>
                </a:cubicBezTo>
                <a:cubicBezTo>
                  <a:pt x="747790" y="151583"/>
                  <a:pt x="719302" y="146050"/>
                  <a:pt x="757451" y="156950"/>
                </a:cubicBezTo>
                <a:cubicBezTo>
                  <a:pt x="766469" y="159526"/>
                  <a:pt x="775376" y="163375"/>
                  <a:pt x="784746" y="163774"/>
                </a:cubicBezTo>
                <a:cubicBezTo>
                  <a:pt x="882493" y="167934"/>
                  <a:pt x="980364" y="168323"/>
                  <a:pt x="1078173" y="170598"/>
                </a:cubicBezTo>
                <a:cubicBezTo>
                  <a:pt x="1162510" y="187463"/>
                  <a:pt x="1057129" y="166771"/>
                  <a:pt x="1153236" y="184245"/>
                </a:cubicBezTo>
                <a:cubicBezTo>
                  <a:pt x="1226414" y="197550"/>
                  <a:pt x="1143580" y="184815"/>
                  <a:pt x="1235122" y="197893"/>
                </a:cubicBezTo>
                <a:lnTo>
                  <a:pt x="1276066" y="211541"/>
                </a:lnTo>
                <a:cubicBezTo>
                  <a:pt x="1331133" y="229897"/>
                  <a:pt x="1289347" y="217916"/>
                  <a:pt x="1405719" y="225189"/>
                </a:cubicBezTo>
                <a:cubicBezTo>
                  <a:pt x="1466097" y="245312"/>
                  <a:pt x="1439944" y="239349"/>
                  <a:pt x="1562669" y="225189"/>
                </a:cubicBezTo>
                <a:cubicBezTo>
                  <a:pt x="1576960" y="223540"/>
                  <a:pt x="1589964" y="216090"/>
                  <a:pt x="1603612" y="211541"/>
                </a:cubicBezTo>
                <a:lnTo>
                  <a:pt x="1624084" y="204717"/>
                </a:lnTo>
                <a:cubicBezTo>
                  <a:pt x="1630908" y="200168"/>
                  <a:pt x="1637061" y="194400"/>
                  <a:pt x="1644555" y="191069"/>
                </a:cubicBezTo>
                <a:cubicBezTo>
                  <a:pt x="1657701" y="185226"/>
                  <a:pt x="1685498" y="177421"/>
                  <a:pt x="1685498" y="177421"/>
                </a:cubicBezTo>
                <a:cubicBezTo>
                  <a:pt x="1710519" y="179696"/>
                  <a:pt x="1735819" y="179879"/>
                  <a:pt x="1760561" y="184245"/>
                </a:cubicBezTo>
                <a:cubicBezTo>
                  <a:pt x="1774728" y="186745"/>
                  <a:pt x="1787856" y="193344"/>
                  <a:pt x="1801504" y="197893"/>
                </a:cubicBezTo>
                <a:cubicBezTo>
                  <a:pt x="1808328" y="200168"/>
                  <a:pt x="1815991" y="200727"/>
                  <a:pt x="1821976" y="204717"/>
                </a:cubicBezTo>
                <a:cubicBezTo>
                  <a:pt x="1848433" y="222355"/>
                  <a:pt x="1834667" y="215771"/>
                  <a:pt x="1862919" y="225189"/>
                </a:cubicBezTo>
                <a:cubicBezTo>
                  <a:pt x="1876567" y="222914"/>
                  <a:pt x="1890737" y="222740"/>
                  <a:pt x="1903863" y="218365"/>
                </a:cubicBezTo>
                <a:cubicBezTo>
                  <a:pt x="1949302" y="203219"/>
                  <a:pt x="1905091" y="210312"/>
                  <a:pt x="1931158" y="184245"/>
                </a:cubicBezTo>
                <a:cubicBezTo>
                  <a:pt x="1936244" y="179159"/>
                  <a:pt x="1945196" y="180638"/>
                  <a:pt x="1951630" y="177421"/>
                </a:cubicBezTo>
                <a:cubicBezTo>
                  <a:pt x="1958965" y="173753"/>
                  <a:pt x="1964607" y="167105"/>
                  <a:pt x="1972101" y="163774"/>
                </a:cubicBezTo>
                <a:cubicBezTo>
                  <a:pt x="1985247" y="157931"/>
                  <a:pt x="1999397" y="154675"/>
                  <a:pt x="2013045" y="150126"/>
                </a:cubicBezTo>
                <a:lnTo>
                  <a:pt x="2033516" y="143302"/>
                </a:lnTo>
              </a:path>
            </a:pathLst>
          </a:cu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6501" name="TextBox 7"/>
          <p:cNvSpPr txBox="1">
            <a:spLocks noChangeArrowheads="1"/>
          </p:cNvSpPr>
          <p:nvPr/>
        </p:nvSpPr>
        <p:spPr bwMode="auto">
          <a:xfrm>
            <a:off x="4316413" y="6345238"/>
            <a:ext cx="2800350" cy="646112"/>
          </a:xfrm>
          <a:prstGeom prst="rect">
            <a:avLst/>
          </a:prstGeom>
          <a:noFill/>
          <a:ln w="9525">
            <a:noFill/>
            <a:miter lim="800000"/>
            <a:headEnd/>
            <a:tailEnd/>
          </a:ln>
        </p:spPr>
        <p:txBody>
          <a:bodyPr>
            <a:spAutoFit/>
          </a:bodyPr>
          <a:lstStyle/>
          <a:p>
            <a:r>
              <a:rPr lang="en-US"/>
              <a:t>Markham and Day (1994)</a:t>
            </a:r>
          </a:p>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533400" y="-319088"/>
            <a:ext cx="8153400" cy="1143001"/>
          </a:xfrm>
        </p:spPr>
        <p:txBody>
          <a:bodyPr/>
          <a:lstStyle/>
          <a:p>
            <a:pPr eaLnBrk="1" hangingPunct="1"/>
            <a:r>
              <a:rPr lang="en-US" smtClean="0"/>
              <a:t>Conclusions</a:t>
            </a:r>
          </a:p>
        </p:txBody>
      </p:sp>
      <p:sp>
        <p:nvSpPr>
          <p:cNvPr id="3" name="Content Placeholder 2"/>
          <p:cNvSpPr>
            <a:spLocks noGrp="1"/>
          </p:cNvSpPr>
          <p:nvPr>
            <p:ph idx="1"/>
          </p:nvPr>
        </p:nvSpPr>
        <p:spPr>
          <a:xfrm>
            <a:off x="457200" y="1273175"/>
            <a:ext cx="8686800" cy="4525963"/>
          </a:xfrm>
        </p:spPr>
        <p:txBody>
          <a:bodyPr/>
          <a:lstStyle/>
          <a:p>
            <a:pPr eaLnBrk="1" hangingPunct="1">
              <a:defRPr/>
            </a:pPr>
            <a:r>
              <a:rPr lang="en-US" sz="2400" kern="1200" dirty="0" smtClean="0"/>
              <a:t>Sediment transport systems always contain autogenic noise of period T</a:t>
            </a:r>
            <a:r>
              <a:rPr lang="en-US" sz="2400" kern="1200" baseline="-25000" dirty="0" smtClean="0"/>
              <a:t>au</a:t>
            </a:r>
            <a:r>
              <a:rPr lang="en-US" sz="2400" kern="1200" dirty="0" smtClean="0"/>
              <a:t> (L</a:t>
            </a:r>
            <a:r>
              <a:rPr lang="en-US" sz="2400" kern="1200" baseline="30000" dirty="0" smtClean="0"/>
              <a:t>2</a:t>
            </a:r>
            <a:r>
              <a:rPr lang="en-US" sz="2400" kern="1200" dirty="0" smtClean="0"/>
              <a:t>/</a:t>
            </a:r>
            <a:r>
              <a:rPr lang="en-US" sz="2400" kern="1200" dirty="0" err="1" smtClean="0"/>
              <a:t>q</a:t>
            </a:r>
            <a:r>
              <a:rPr lang="en-US" sz="2400" kern="1200" baseline="-25000" dirty="0" err="1" smtClean="0"/>
              <a:t>o</a:t>
            </a:r>
            <a:r>
              <a:rPr lang="en-US" sz="2400" kern="1200" dirty="0" smtClean="0"/>
              <a:t>)and magnitude M</a:t>
            </a:r>
            <a:r>
              <a:rPr lang="en-US" sz="2400" kern="1200" baseline="-25000" dirty="0" smtClean="0"/>
              <a:t>au</a:t>
            </a:r>
            <a:r>
              <a:rPr lang="en-US" sz="2400" kern="1200" dirty="0" smtClean="0"/>
              <a:t> (estimated by the RMS of autogenic fluctuations)</a:t>
            </a:r>
          </a:p>
          <a:p>
            <a:pPr eaLnBrk="1" hangingPunct="1">
              <a:defRPr/>
            </a:pPr>
            <a:r>
              <a:rPr lang="en-US" sz="2400" kern="1200" dirty="0" smtClean="0"/>
              <a:t>It is impossible to </a:t>
            </a:r>
            <a:r>
              <a:rPr lang="en-US" sz="2400" kern="1200" dirty="0" err="1" smtClean="0"/>
              <a:t>deconvolve</a:t>
            </a:r>
            <a:r>
              <a:rPr lang="en-US" sz="2400" kern="1200" dirty="0" smtClean="0"/>
              <a:t> an </a:t>
            </a:r>
            <a:r>
              <a:rPr lang="en-US" sz="2400" kern="1200" dirty="0" err="1" smtClean="0"/>
              <a:t>allogenic</a:t>
            </a:r>
            <a:r>
              <a:rPr lang="en-US" sz="2400" kern="1200" dirty="0" smtClean="0"/>
              <a:t> perturbation from autogenic noise if its period is less than T</a:t>
            </a:r>
            <a:r>
              <a:rPr lang="en-US" sz="2400" kern="1200" baseline="-25000" dirty="0" smtClean="0"/>
              <a:t>au</a:t>
            </a:r>
            <a:r>
              <a:rPr lang="en-US" sz="2400" kern="1200" dirty="0" smtClean="0"/>
              <a:t>…</a:t>
            </a:r>
          </a:p>
          <a:p>
            <a:pPr eaLnBrk="1" hangingPunct="1">
              <a:defRPr/>
            </a:pPr>
            <a:r>
              <a:rPr lang="en-US" sz="2400" kern="1200" dirty="0" smtClean="0"/>
              <a:t>….unless the magnitude is significantly greater than M</a:t>
            </a:r>
            <a:r>
              <a:rPr lang="en-US" sz="2400" kern="1200" baseline="-25000" dirty="0" smtClean="0"/>
              <a:t>au</a:t>
            </a:r>
            <a:endParaRPr lang="en-US" sz="2400" kern="1200" dirty="0" smtClean="0"/>
          </a:p>
          <a:p>
            <a:pPr eaLnBrk="1" hangingPunct="1">
              <a:defRPr/>
            </a:pPr>
            <a:r>
              <a:rPr lang="en-US" sz="2400" kern="1200" dirty="0" smtClean="0"/>
              <a:t>It follows that high-frequency stratigraphic cycles in </a:t>
            </a:r>
            <a:r>
              <a:rPr lang="en-US" sz="2400" kern="1200" dirty="0" err="1" smtClean="0"/>
              <a:t>clastic</a:t>
            </a:r>
            <a:r>
              <a:rPr lang="en-US" sz="2400" kern="1200" dirty="0" smtClean="0"/>
              <a:t> accumulations fed by large drainage systems are unlikely to reflect sediment supply cycles of tens to hundreds of thousands of years period</a:t>
            </a:r>
          </a:p>
          <a:p>
            <a:pPr eaLnBrk="1" hangingPunct="1">
              <a:defRPr/>
            </a:pPr>
            <a:r>
              <a:rPr lang="en-US" sz="2400" kern="1200" dirty="0" smtClean="0"/>
              <a:t>Thus, sequence stratigraphy is correct in focusing on changes in the rate of creation of accommodation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27025"/>
            <a:ext cx="9144000" cy="9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533400" y="254707"/>
            <a:ext cx="8153400" cy="1143000"/>
          </a:xfrm>
          <a:noFill/>
          <a:effectLst>
            <a:softEdge rad="63500"/>
          </a:effectLst>
        </p:spPr>
        <p:txBody>
          <a:bodyPr/>
          <a:lstStyle/>
          <a:p>
            <a:pPr eaLnBrk="1" hangingPunct="1">
              <a:defRPr/>
            </a:pPr>
            <a:r>
              <a:rPr lang="en-US" dirty="0" smtClean="0"/>
              <a:t>An Example: </a:t>
            </a:r>
            <a:r>
              <a:rPr lang="en-US" dirty="0" err="1" smtClean="0"/>
              <a:t>Turonian</a:t>
            </a:r>
            <a:r>
              <a:rPr lang="en-US" dirty="0" smtClean="0"/>
              <a:t> “Last Chance Delta” of Utah</a:t>
            </a:r>
            <a:endParaRPr lang="en-US" dirty="0"/>
          </a:p>
        </p:txBody>
      </p:sp>
      <p:pic>
        <p:nvPicPr>
          <p:cNvPr id="57346" name="Picture 2" descr="C:\Users\Rudy Slingerland\Desktop\AGUCHAPMAN2011\FIGURES\LastChanceDelta.tif"/>
          <p:cNvPicPr>
            <a:picLocks noChangeAspect="1" noChangeArrowheads="1"/>
          </p:cNvPicPr>
          <p:nvPr/>
        </p:nvPicPr>
        <p:blipFill>
          <a:blip r:embed="rId3"/>
          <a:srcRect/>
          <a:stretch>
            <a:fillRect/>
          </a:stretch>
        </p:blipFill>
        <p:spPr bwMode="auto">
          <a:xfrm>
            <a:off x="4413250" y="2540000"/>
            <a:ext cx="4730750" cy="3263900"/>
          </a:xfrm>
          <a:prstGeom prst="rect">
            <a:avLst/>
          </a:prstGeom>
          <a:noFill/>
          <a:ln w="9525">
            <a:noFill/>
            <a:miter lim="800000"/>
            <a:headEnd/>
            <a:tailEnd/>
          </a:ln>
        </p:spPr>
      </p:pic>
      <p:sp>
        <p:nvSpPr>
          <p:cNvPr id="24582" name="TextBox 8"/>
          <p:cNvSpPr txBox="1">
            <a:spLocks noChangeArrowheads="1"/>
          </p:cNvSpPr>
          <p:nvPr/>
        </p:nvSpPr>
        <p:spPr bwMode="auto">
          <a:xfrm>
            <a:off x="171450" y="1438275"/>
            <a:ext cx="4059238" cy="646113"/>
          </a:xfrm>
          <a:prstGeom prst="rect">
            <a:avLst/>
          </a:prstGeom>
          <a:noFill/>
          <a:ln w="9525">
            <a:noFill/>
            <a:miter lim="800000"/>
            <a:headEnd/>
            <a:tailEnd/>
          </a:ln>
        </p:spPr>
        <p:txBody>
          <a:bodyPr>
            <a:spAutoFit/>
          </a:bodyPr>
          <a:lstStyle/>
          <a:p>
            <a:r>
              <a:rPr lang="en-US"/>
              <a:t>Seven parasequences deposited over 1.7 million years </a:t>
            </a:r>
          </a:p>
        </p:txBody>
      </p:sp>
      <p:sp>
        <p:nvSpPr>
          <p:cNvPr id="24583" name="TextBox 10"/>
          <p:cNvSpPr txBox="1">
            <a:spLocks noChangeArrowheads="1"/>
          </p:cNvSpPr>
          <p:nvPr/>
        </p:nvSpPr>
        <p:spPr bwMode="auto">
          <a:xfrm>
            <a:off x="2063750" y="2206625"/>
            <a:ext cx="2378075" cy="368300"/>
          </a:xfrm>
          <a:prstGeom prst="rect">
            <a:avLst/>
          </a:prstGeom>
          <a:noFill/>
          <a:ln w="9525">
            <a:noFill/>
            <a:miter lim="800000"/>
            <a:headEnd/>
            <a:tailEnd/>
          </a:ln>
        </p:spPr>
        <p:txBody>
          <a:bodyPr wrap="none">
            <a:spAutoFit/>
          </a:bodyPr>
          <a:lstStyle/>
          <a:p>
            <a:r>
              <a:rPr lang="en-US"/>
              <a:t>Edwards et al. (2005)</a:t>
            </a:r>
          </a:p>
        </p:txBody>
      </p:sp>
      <p:pic>
        <p:nvPicPr>
          <p:cNvPr id="24584" name="Picture 4" descr="FerronParasequences"/>
          <p:cNvPicPr>
            <a:picLocks noChangeAspect="1" noChangeArrowheads="1"/>
          </p:cNvPicPr>
          <p:nvPr/>
        </p:nvPicPr>
        <p:blipFill>
          <a:blip r:embed="rId4"/>
          <a:srcRect/>
          <a:stretch>
            <a:fillRect/>
          </a:stretch>
        </p:blipFill>
        <p:spPr bwMode="auto">
          <a:xfrm>
            <a:off x="23813" y="2536825"/>
            <a:ext cx="4286250" cy="3259138"/>
          </a:xfrm>
          <a:prstGeom prst="rect">
            <a:avLst/>
          </a:prstGeom>
          <a:noFill/>
          <a:ln w="9525">
            <a:noFill/>
            <a:miter lim="800000"/>
            <a:headEnd/>
            <a:tailEnd/>
          </a:ln>
        </p:spPr>
      </p:pic>
      <p:sp>
        <p:nvSpPr>
          <p:cNvPr id="13" name="TextBox 12"/>
          <p:cNvSpPr txBox="1">
            <a:spLocks noChangeArrowheads="1"/>
          </p:cNvSpPr>
          <p:nvPr/>
        </p:nvSpPr>
        <p:spPr bwMode="auto">
          <a:xfrm>
            <a:off x="712788" y="5830888"/>
            <a:ext cx="7681912" cy="1201737"/>
          </a:xfrm>
          <a:prstGeom prst="rect">
            <a:avLst/>
          </a:prstGeom>
          <a:noFill/>
          <a:ln w="9525">
            <a:noFill/>
            <a:miter lim="800000"/>
            <a:headEnd/>
            <a:tailEnd/>
          </a:ln>
        </p:spPr>
        <p:txBody>
          <a:bodyPr wrap="none">
            <a:spAutoFit/>
          </a:bodyPr>
          <a:lstStyle/>
          <a:p>
            <a:r>
              <a:rPr lang="en-US" sz="2400"/>
              <a:t>Are these seven parasequences a result of fluctuations</a:t>
            </a:r>
          </a:p>
          <a:p>
            <a:r>
              <a:rPr lang="en-US" sz="2400"/>
              <a:t>in sediment flux and type?</a:t>
            </a:r>
          </a:p>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533400" y="-274638"/>
            <a:ext cx="8153400" cy="1143001"/>
          </a:xfrm>
        </p:spPr>
        <p:txBody>
          <a:bodyPr/>
          <a:lstStyle/>
          <a:p>
            <a:pPr eaLnBrk="1" hangingPunct="1"/>
            <a:r>
              <a:rPr lang="en-US" smtClean="0"/>
              <a:t>Two General Questions</a:t>
            </a:r>
          </a:p>
        </p:txBody>
      </p:sp>
      <p:sp>
        <p:nvSpPr>
          <p:cNvPr id="26626" name="Content Placeholder 2"/>
          <p:cNvSpPr>
            <a:spLocks noGrp="1"/>
          </p:cNvSpPr>
          <p:nvPr>
            <p:ph idx="1"/>
          </p:nvPr>
        </p:nvSpPr>
        <p:spPr>
          <a:xfrm>
            <a:off x="457200" y="900113"/>
            <a:ext cx="8229600" cy="4525962"/>
          </a:xfrm>
        </p:spPr>
        <p:txBody>
          <a:bodyPr/>
          <a:lstStyle/>
          <a:p>
            <a:pPr eaLnBrk="1" hangingPunct="1">
              <a:buFont typeface="Wingdings" pitchFamily="2" charset="2"/>
              <a:buNone/>
            </a:pPr>
            <a:endParaRPr lang="en-US" smtClean="0"/>
          </a:p>
          <a:p>
            <a:pPr eaLnBrk="1" hangingPunct="1"/>
            <a:r>
              <a:rPr lang="en-US" smtClean="0"/>
              <a:t>What magnitude/frequency sediment signal reaches the coast?</a:t>
            </a:r>
          </a:p>
          <a:p>
            <a:pPr eaLnBrk="1" hangingPunct="1">
              <a:buFont typeface="Wingdings" pitchFamily="2" charset="2"/>
              <a:buNone/>
            </a:pPr>
            <a:endParaRPr lang="en-US" smtClean="0"/>
          </a:p>
          <a:p>
            <a:pPr eaLnBrk="1" hangingPunct="1"/>
            <a:r>
              <a:rPr lang="en-US" smtClean="0"/>
              <a:t>How does the answer depend upon the characteristics of the landscape &amp; the fluvial system?</a:t>
            </a:r>
          </a:p>
          <a:p>
            <a:pPr eaLnBrk="1" hangingPunct="1"/>
            <a:endParaRPr lang="en-US" smtClean="0"/>
          </a:p>
          <a:p>
            <a:pPr eaLnBrk="1" hangingPunct="1">
              <a:buFont typeface="Wingdings" pitchFamily="2" charset="2"/>
              <a:buNone/>
            </a:pPr>
            <a:endParaRPr lang="en-US" smtClean="0"/>
          </a:p>
          <a:p>
            <a:pPr eaLnBrk="1" hangingPunct="1">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E:\SLINGFILES\LANDSCAPESINTOROCK2010\FIGURES\DefSketch2.tif"/>
          <p:cNvPicPr>
            <a:picLocks noChangeAspect="1" noChangeArrowheads="1"/>
          </p:cNvPicPr>
          <p:nvPr/>
        </p:nvPicPr>
        <p:blipFill>
          <a:blip r:embed="rId3" cstate="print"/>
          <a:srcRect/>
          <a:stretch>
            <a:fillRect/>
          </a:stretch>
        </p:blipFill>
        <p:spPr bwMode="auto">
          <a:xfrm>
            <a:off x="0" y="545911"/>
            <a:ext cx="9144000" cy="5063320"/>
          </a:xfrm>
          <a:prstGeom prst="rect">
            <a:avLst/>
          </a:prstGeom>
          <a:noFill/>
          <a:effectLst>
            <a:softEdge rad="63500"/>
          </a:effectLst>
        </p:spPr>
      </p:pic>
      <p:sp>
        <p:nvSpPr>
          <p:cNvPr id="7" name="Rectangle 6"/>
          <p:cNvSpPr/>
          <p:nvPr/>
        </p:nvSpPr>
        <p:spPr>
          <a:xfrm>
            <a:off x="0" y="327025"/>
            <a:ext cx="9144000" cy="9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533400" y="254707"/>
            <a:ext cx="8153400" cy="1143000"/>
          </a:xfrm>
          <a:noFill/>
          <a:effectLst>
            <a:softEdge rad="63500"/>
          </a:effectLst>
        </p:spPr>
        <p:txBody>
          <a:bodyPr/>
          <a:lstStyle/>
          <a:p>
            <a:pPr eaLnBrk="1" hangingPunct="1">
              <a:defRPr/>
            </a:pPr>
            <a:r>
              <a:rPr lang="en-US" dirty="0" err="1" smtClean="0"/>
              <a:t>Orogenic</a:t>
            </a:r>
            <a:r>
              <a:rPr lang="en-US" dirty="0" smtClean="0"/>
              <a:t> Wedge and Foreland Basin</a:t>
            </a:r>
            <a:endParaRPr lang="en-US" dirty="0"/>
          </a:p>
        </p:txBody>
      </p:sp>
      <p:sp>
        <p:nvSpPr>
          <p:cNvPr id="12" name="TextBox 11"/>
          <p:cNvSpPr txBox="1"/>
          <p:nvPr/>
        </p:nvSpPr>
        <p:spPr>
          <a:xfrm>
            <a:off x="736600" y="5649913"/>
            <a:ext cx="8432800" cy="1016000"/>
          </a:xfrm>
          <a:prstGeom prst="rect">
            <a:avLst/>
          </a:prstGeom>
          <a:noFill/>
        </p:spPr>
        <p:txBody>
          <a:bodyPr>
            <a:spAutoFit/>
          </a:bodyPr>
          <a:lstStyle/>
          <a:p>
            <a:pPr marL="342900" indent="-342900">
              <a:buFont typeface="+mj-lt"/>
              <a:buAutoNum type="arabicPeriod"/>
              <a:defRPr/>
            </a:pPr>
            <a:r>
              <a:rPr lang="en-US" sz="2000" dirty="0"/>
              <a:t>The mass flux (F</a:t>
            </a:r>
            <a:r>
              <a:rPr lang="en-US" sz="2000" baseline="-25000" dirty="0"/>
              <a:t>A</a:t>
            </a:r>
            <a:r>
              <a:rPr lang="en-US" sz="2000" dirty="0"/>
              <a:t>) creating the crustal thickening is knowable, and if at steady-state, gives us F</a:t>
            </a:r>
            <a:r>
              <a:rPr lang="en-US" sz="2000" baseline="-25000" dirty="0"/>
              <a:t>E</a:t>
            </a:r>
            <a:r>
              <a:rPr lang="en-US" sz="2000" dirty="0"/>
              <a:t>;</a:t>
            </a:r>
          </a:p>
          <a:p>
            <a:pPr>
              <a:defRPr/>
            </a:pPr>
            <a:endParaRPr lang="en-US" sz="2000" dirty="0"/>
          </a:p>
        </p:txBody>
      </p:sp>
      <p:sp>
        <p:nvSpPr>
          <p:cNvPr id="28679" name="TextBox 13"/>
          <p:cNvSpPr txBox="1">
            <a:spLocks noChangeArrowheads="1"/>
          </p:cNvSpPr>
          <p:nvPr/>
        </p:nvSpPr>
        <p:spPr bwMode="auto">
          <a:xfrm>
            <a:off x="5376863" y="5083175"/>
            <a:ext cx="3582987" cy="369888"/>
          </a:xfrm>
          <a:prstGeom prst="rect">
            <a:avLst/>
          </a:prstGeom>
          <a:noFill/>
          <a:ln w="9525">
            <a:noFill/>
            <a:miter lim="800000"/>
            <a:headEnd/>
            <a:tailEnd/>
          </a:ln>
        </p:spPr>
        <p:txBody>
          <a:bodyPr wrap="none">
            <a:spAutoFit/>
          </a:bodyPr>
          <a:lstStyle/>
          <a:p>
            <a:r>
              <a:rPr lang="en-US">
                <a:solidFill>
                  <a:schemeClr val="bg1"/>
                </a:solidFill>
              </a:rPr>
              <a:t>Modified from: Stolar et. al. 2006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6600" y="5649913"/>
            <a:ext cx="8432800" cy="1323975"/>
          </a:xfrm>
          <a:prstGeom prst="rect">
            <a:avLst/>
          </a:prstGeom>
          <a:noFill/>
        </p:spPr>
        <p:txBody>
          <a:bodyPr>
            <a:spAutoFit/>
          </a:bodyPr>
          <a:lstStyle/>
          <a:p>
            <a:pPr marL="342900" indent="-342900">
              <a:buFont typeface="+mj-lt"/>
              <a:buAutoNum type="arabicPeriod" startAt="2"/>
              <a:defRPr/>
            </a:pPr>
            <a:r>
              <a:rPr lang="en-US" sz="2000" dirty="0"/>
              <a:t>The geometry of the source terrain---elevation, relief, width, etc.---is computable (assuming we believe the doubly-</a:t>
            </a:r>
            <a:r>
              <a:rPr lang="en-US" sz="2000" dirty="0" err="1"/>
              <a:t>vergent</a:t>
            </a:r>
            <a:r>
              <a:rPr lang="en-US" sz="2000" dirty="0"/>
              <a:t> wedge model), as is the rate of creation of accommodation space in the basin.</a:t>
            </a:r>
          </a:p>
          <a:p>
            <a:pPr>
              <a:defRPr/>
            </a:pPr>
            <a:endParaRPr lang="en-US" sz="2000" dirty="0"/>
          </a:p>
        </p:txBody>
      </p:sp>
      <p:pic>
        <p:nvPicPr>
          <p:cNvPr id="8193" name="Picture 1" descr="E:\SLINGFILES\LANDSCAPESINTOROCK2010\FIGURES\DefSketch2.tif"/>
          <p:cNvPicPr>
            <a:picLocks noChangeAspect="1" noChangeArrowheads="1"/>
          </p:cNvPicPr>
          <p:nvPr/>
        </p:nvPicPr>
        <p:blipFill>
          <a:blip r:embed="rId3" cstate="print"/>
          <a:srcRect/>
          <a:stretch>
            <a:fillRect/>
          </a:stretch>
        </p:blipFill>
        <p:spPr bwMode="auto">
          <a:xfrm>
            <a:off x="0" y="545911"/>
            <a:ext cx="9144000" cy="5063320"/>
          </a:xfrm>
          <a:prstGeom prst="rect">
            <a:avLst/>
          </a:prstGeom>
          <a:noFill/>
          <a:effectLst>
            <a:softEdge rad="63500"/>
          </a:effectLst>
        </p:spPr>
      </p:pic>
      <p:sp>
        <p:nvSpPr>
          <p:cNvPr id="7" name="Rectangle 6"/>
          <p:cNvSpPr/>
          <p:nvPr/>
        </p:nvSpPr>
        <p:spPr>
          <a:xfrm>
            <a:off x="0" y="327025"/>
            <a:ext cx="9144000" cy="9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533400" y="254707"/>
            <a:ext cx="8153400" cy="1143000"/>
          </a:xfrm>
          <a:noFill/>
          <a:effectLst>
            <a:softEdge rad="63500"/>
          </a:effectLst>
        </p:spPr>
        <p:txBody>
          <a:bodyPr/>
          <a:lstStyle/>
          <a:p>
            <a:pPr eaLnBrk="1" hangingPunct="1">
              <a:defRPr/>
            </a:pPr>
            <a:r>
              <a:rPr lang="en-US" dirty="0" err="1" smtClean="0"/>
              <a:t>Orogenic</a:t>
            </a:r>
            <a:r>
              <a:rPr lang="en-US" dirty="0" smtClean="0"/>
              <a:t> Wedge and Foreland Basin</a:t>
            </a:r>
            <a:endParaRPr lang="en-US" dirty="0"/>
          </a:p>
        </p:txBody>
      </p:sp>
      <p:sp>
        <p:nvSpPr>
          <p:cNvPr id="30727" name="TextBox 8"/>
          <p:cNvSpPr txBox="1">
            <a:spLocks noChangeArrowheads="1"/>
          </p:cNvSpPr>
          <p:nvPr/>
        </p:nvSpPr>
        <p:spPr bwMode="auto">
          <a:xfrm>
            <a:off x="5376863" y="5083175"/>
            <a:ext cx="3582987" cy="369888"/>
          </a:xfrm>
          <a:prstGeom prst="rect">
            <a:avLst/>
          </a:prstGeom>
          <a:noFill/>
          <a:ln w="9525">
            <a:noFill/>
            <a:miter lim="800000"/>
            <a:headEnd/>
            <a:tailEnd/>
          </a:ln>
        </p:spPr>
        <p:txBody>
          <a:bodyPr wrap="none">
            <a:spAutoFit/>
          </a:bodyPr>
          <a:lstStyle/>
          <a:p>
            <a:r>
              <a:rPr lang="en-US">
                <a:solidFill>
                  <a:schemeClr val="bg1"/>
                </a:solidFill>
              </a:rPr>
              <a:t>Modified from: Stolar et. al. 2006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E:\SLINGFILES\LANDSCAPESINTOROCK2010\FIGURES\DefSketch2.tif"/>
          <p:cNvPicPr>
            <a:picLocks noChangeAspect="1" noChangeArrowheads="1"/>
          </p:cNvPicPr>
          <p:nvPr/>
        </p:nvPicPr>
        <p:blipFill>
          <a:blip r:embed="rId3" cstate="print"/>
          <a:srcRect/>
          <a:stretch>
            <a:fillRect/>
          </a:stretch>
        </p:blipFill>
        <p:spPr bwMode="auto">
          <a:xfrm>
            <a:off x="0" y="545911"/>
            <a:ext cx="9144000" cy="5063320"/>
          </a:xfrm>
          <a:prstGeom prst="rect">
            <a:avLst/>
          </a:prstGeom>
          <a:noFill/>
          <a:effectLst>
            <a:softEdge rad="63500"/>
          </a:effectLst>
        </p:spPr>
      </p:pic>
      <p:sp>
        <p:nvSpPr>
          <p:cNvPr id="7" name="Rectangle 6"/>
          <p:cNvSpPr/>
          <p:nvPr/>
        </p:nvSpPr>
        <p:spPr>
          <a:xfrm>
            <a:off x="0" y="327025"/>
            <a:ext cx="9144000" cy="9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533400" y="254707"/>
            <a:ext cx="8153400" cy="1143000"/>
          </a:xfrm>
          <a:noFill/>
          <a:effectLst>
            <a:softEdge rad="63500"/>
          </a:effectLst>
        </p:spPr>
        <p:txBody>
          <a:bodyPr/>
          <a:lstStyle/>
          <a:p>
            <a:pPr eaLnBrk="1" hangingPunct="1">
              <a:defRPr/>
            </a:pPr>
            <a:r>
              <a:rPr lang="en-US" dirty="0" err="1" smtClean="0"/>
              <a:t>Orogenic</a:t>
            </a:r>
            <a:r>
              <a:rPr lang="en-US" dirty="0" smtClean="0"/>
              <a:t> Wedge and Foreland Basin</a:t>
            </a:r>
            <a:endParaRPr lang="en-US" dirty="0"/>
          </a:p>
        </p:txBody>
      </p:sp>
      <p:sp>
        <p:nvSpPr>
          <p:cNvPr id="12" name="TextBox 11"/>
          <p:cNvSpPr txBox="1">
            <a:spLocks noChangeArrowheads="1"/>
          </p:cNvSpPr>
          <p:nvPr/>
        </p:nvSpPr>
        <p:spPr bwMode="auto">
          <a:xfrm>
            <a:off x="736600" y="5649913"/>
            <a:ext cx="8432800" cy="708025"/>
          </a:xfrm>
          <a:prstGeom prst="rect">
            <a:avLst/>
          </a:prstGeom>
          <a:noFill/>
          <a:ln w="9525">
            <a:noFill/>
            <a:miter lim="800000"/>
            <a:headEnd/>
            <a:tailEnd/>
          </a:ln>
        </p:spPr>
        <p:txBody>
          <a:bodyPr>
            <a:spAutoFit/>
          </a:bodyPr>
          <a:lstStyle/>
          <a:p>
            <a:pPr marL="342900" indent="-342900"/>
            <a:r>
              <a:rPr lang="en-US" sz="2000"/>
              <a:t>Therefore sediment fluxes and types, systems tract geometries, water depths, etc. are tightly linked to the source terrain</a:t>
            </a:r>
          </a:p>
        </p:txBody>
      </p:sp>
      <p:sp>
        <p:nvSpPr>
          <p:cNvPr id="46087" name="TextBox 7"/>
          <p:cNvSpPr txBox="1">
            <a:spLocks noChangeArrowheads="1"/>
          </p:cNvSpPr>
          <p:nvPr/>
        </p:nvSpPr>
        <p:spPr bwMode="auto">
          <a:xfrm>
            <a:off x="5376863" y="5083175"/>
            <a:ext cx="3582987" cy="369888"/>
          </a:xfrm>
          <a:prstGeom prst="rect">
            <a:avLst/>
          </a:prstGeom>
          <a:noFill/>
          <a:ln w="9525">
            <a:noFill/>
            <a:miter lim="800000"/>
            <a:headEnd/>
            <a:tailEnd/>
          </a:ln>
        </p:spPr>
        <p:txBody>
          <a:bodyPr wrap="none">
            <a:spAutoFit/>
          </a:bodyPr>
          <a:lstStyle/>
          <a:p>
            <a:r>
              <a:rPr lang="en-US">
                <a:solidFill>
                  <a:schemeClr val="bg1"/>
                </a:solidFill>
              </a:rPr>
              <a:t>Modified from: Stolar et. al. 2006</a:t>
            </a:r>
          </a:p>
        </p:txBody>
      </p:sp>
      <p:sp>
        <p:nvSpPr>
          <p:cNvPr id="9" name="TextBox 8"/>
          <p:cNvSpPr txBox="1">
            <a:spLocks noChangeArrowheads="1"/>
          </p:cNvSpPr>
          <p:nvPr/>
        </p:nvSpPr>
        <p:spPr bwMode="auto">
          <a:xfrm>
            <a:off x="534988" y="5664200"/>
            <a:ext cx="8432800" cy="1016000"/>
          </a:xfrm>
          <a:prstGeom prst="rect">
            <a:avLst/>
          </a:prstGeom>
          <a:noFill/>
          <a:ln w="9525">
            <a:noFill/>
            <a:miter lim="800000"/>
            <a:headEnd/>
            <a:tailEnd/>
          </a:ln>
        </p:spPr>
        <p:txBody>
          <a:bodyPr>
            <a:spAutoFit/>
          </a:bodyPr>
          <a:lstStyle/>
          <a:p>
            <a:r>
              <a:rPr lang="en-US" sz="2000" b="1"/>
              <a:t>We should be able to apply scaling theory and modeling to unravel sediment fluxes and types as a function of geodynamic boundary conditions, climatic forcing, and autogenic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533400" y="-290513"/>
            <a:ext cx="8153400" cy="1143001"/>
          </a:xfrm>
        </p:spPr>
        <p:txBody>
          <a:bodyPr/>
          <a:lstStyle/>
          <a:p>
            <a:pPr eaLnBrk="1" hangingPunct="1"/>
            <a:r>
              <a:rPr lang="en-US" smtClean="0"/>
              <a:t>Some Definitions</a:t>
            </a:r>
          </a:p>
        </p:txBody>
      </p:sp>
      <p:sp>
        <p:nvSpPr>
          <p:cNvPr id="3" name="Content Placeholder 2"/>
          <p:cNvSpPr>
            <a:spLocks noGrp="1"/>
          </p:cNvSpPr>
          <p:nvPr>
            <p:ph idx="1"/>
          </p:nvPr>
        </p:nvSpPr>
        <p:spPr>
          <a:xfrm>
            <a:off x="457200" y="1204913"/>
            <a:ext cx="8229600" cy="4525962"/>
          </a:xfrm>
        </p:spPr>
        <p:txBody>
          <a:bodyPr/>
          <a:lstStyle/>
          <a:p>
            <a:pPr eaLnBrk="1" hangingPunct="1">
              <a:defRPr/>
            </a:pPr>
            <a:r>
              <a:rPr lang="en-US" sz="2400" dirty="0" smtClean="0"/>
              <a:t>Characteristic Response Time: The period over which a system adjusts its state variables in response to a change in boundary condition.  Two types:</a:t>
            </a:r>
          </a:p>
          <a:p>
            <a:pPr lvl="1" eaLnBrk="1" hangingPunct="1">
              <a:defRPr/>
            </a:pPr>
            <a:r>
              <a:rPr lang="en-US" sz="1900" dirty="0" smtClean="0"/>
              <a:t>Intrinsic Response Time or Equilibrium Time:  Time needed to return to equilibrium after a change in boundary conditions</a:t>
            </a:r>
            <a:endParaRPr lang="en-US" dirty="0" smtClean="0"/>
          </a:p>
          <a:p>
            <a:pPr lvl="1" eaLnBrk="1" hangingPunct="1">
              <a:defRPr/>
            </a:pPr>
            <a:r>
              <a:rPr lang="en-US" sz="1900" dirty="0" smtClean="0"/>
              <a:t>e-folding Time:  Characteristic time scale of an exponential process.  It is the time it takes for the difference between a perturbed value of a state variable and its equilibrium value (call this difference </a:t>
            </a:r>
            <a:r>
              <a:rPr lang="en-US" sz="1900" dirty="0" err="1" smtClean="0">
                <a:latin typeface="Symbol" pitchFamily="18" charset="2"/>
              </a:rPr>
              <a:t>D</a:t>
            </a:r>
            <a:r>
              <a:rPr lang="en-US" sz="1900" dirty="0" err="1" smtClean="0"/>
              <a:t>f</a:t>
            </a:r>
            <a:r>
              <a:rPr lang="en-US" sz="1900" dirty="0" smtClean="0"/>
              <a:t>) to have decreased by </a:t>
            </a:r>
            <a:r>
              <a:rPr lang="en-US" sz="1900" dirty="0" err="1" smtClean="0">
                <a:latin typeface="Symbol" pitchFamily="18" charset="2"/>
              </a:rPr>
              <a:t>D</a:t>
            </a:r>
            <a:r>
              <a:rPr lang="en-US" sz="1900" dirty="0" err="1" smtClean="0"/>
              <a:t>f</a:t>
            </a:r>
            <a:r>
              <a:rPr lang="en-US" sz="1900" dirty="0" smtClean="0"/>
              <a:t>/e</a:t>
            </a:r>
          </a:p>
          <a:p>
            <a:pPr lvl="1" eaLnBrk="1" hangingPunct="1">
              <a:buFont typeface="Wingdings" pitchFamily="2" charset="2"/>
              <a:buNone/>
              <a:defRPr/>
            </a:pPr>
            <a:endParaRPr lang="en-US" sz="1900" dirty="0" smtClean="0"/>
          </a:p>
          <a:p>
            <a:pPr eaLnBrk="1" hangingPunct="1">
              <a:defRPr/>
            </a:pPr>
            <a:r>
              <a:rPr lang="en-US" sz="2400" dirty="0" smtClean="0"/>
              <a:t>For diffusive systems an Equilibrium Time Scale is given by:			 L</a:t>
            </a:r>
            <a:r>
              <a:rPr lang="en-US" sz="2400" baseline="30000" dirty="0" smtClean="0"/>
              <a:t>2</a:t>
            </a:r>
            <a:r>
              <a:rPr lang="en-US" sz="2400" dirty="0" smtClean="0"/>
              <a:t>/</a:t>
            </a:r>
            <a:r>
              <a:rPr lang="en-US" sz="2400" dirty="0" smtClean="0">
                <a:latin typeface="Symbol" pitchFamily="18" charset="2"/>
              </a:rPr>
              <a:t>k </a:t>
            </a:r>
            <a:r>
              <a:rPr lang="en-US" sz="2400" dirty="0" smtClean="0">
                <a:latin typeface="+mj-lt"/>
              </a:rPr>
              <a:t> or by UL/</a:t>
            </a:r>
            <a:r>
              <a:rPr lang="en-US" sz="2400" dirty="0" smtClean="0">
                <a:latin typeface="Symbol" pitchFamily="18" charset="2"/>
              </a:rPr>
              <a:t>k</a:t>
            </a:r>
          </a:p>
          <a:p>
            <a:pPr eaLnBrk="1" hangingPunct="1">
              <a:buFont typeface="Wingdings" pitchFamily="2" charset="2"/>
              <a:buNone/>
              <a:defRPr/>
            </a:pPr>
            <a:r>
              <a:rPr lang="en-US" sz="1800" dirty="0" smtClean="0"/>
              <a:t>           where: L is a length scale of the system, </a:t>
            </a:r>
            <a:r>
              <a:rPr lang="en-US" sz="1800" dirty="0" smtClean="0">
                <a:latin typeface="Symbol" pitchFamily="18" charset="2"/>
              </a:rPr>
              <a:t>k</a:t>
            </a:r>
            <a:r>
              <a:rPr lang="en-US" sz="1800" dirty="0" smtClean="0"/>
              <a:t> is the diffusivity of the mass </a:t>
            </a:r>
          </a:p>
          <a:p>
            <a:pPr eaLnBrk="1" hangingPunct="1">
              <a:buFont typeface="Wingdings" pitchFamily="2" charset="2"/>
              <a:buNone/>
              <a:defRPr/>
            </a:pPr>
            <a:r>
              <a:rPr lang="en-US" sz="1800" dirty="0" smtClean="0"/>
              <a:t>                      flux process, and U is a rock uplift rate</a:t>
            </a:r>
          </a:p>
          <a:p>
            <a:pPr eaLnBrk="1" hangingPunct="1">
              <a:defRP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1136650"/>
            <a:ext cx="8229600" cy="4525963"/>
          </a:xfrm>
        </p:spPr>
        <p:txBody>
          <a:bodyPr/>
          <a:lstStyle/>
          <a:p>
            <a:pPr eaLnBrk="1" hangingPunct="1"/>
            <a:r>
              <a:rPr lang="en-US" smtClean="0"/>
              <a:t>Buffer (e-folding) Distance of a Diffusion Process: Distance over which amplitude A, of a periodic disturbance with period </a:t>
            </a:r>
            <a:r>
              <a:rPr lang="en-US" smtClean="0">
                <a:latin typeface="Symbol" pitchFamily="18" charset="2"/>
              </a:rPr>
              <a:t>l</a:t>
            </a:r>
            <a:r>
              <a:rPr lang="en-US" smtClean="0"/>
              <a:t> decreases by </a:t>
            </a:r>
            <a:r>
              <a:rPr lang="en-US" i="1" smtClean="0"/>
              <a:t>1/e :</a:t>
            </a:r>
          </a:p>
          <a:p>
            <a:pPr eaLnBrk="1" hangingPunct="1">
              <a:buFont typeface="Wingdings" pitchFamily="2" charset="2"/>
              <a:buNone/>
            </a:pPr>
            <a:r>
              <a:rPr lang="en-US" smtClean="0"/>
              <a:t>                         </a:t>
            </a:r>
          </a:p>
          <a:p>
            <a:pPr eaLnBrk="1" hangingPunct="1"/>
            <a:r>
              <a:rPr lang="en-US" smtClean="0"/>
              <a:t>What I mean when I say a high-frequency signal:</a:t>
            </a:r>
          </a:p>
          <a:p>
            <a:pPr lvl="1" eaLnBrk="1" hangingPunct="1">
              <a:buFont typeface="Wingdings" pitchFamily="2" charset="2"/>
              <a:buNone/>
            </a:pPr>
            <a:r>
              <a:rPr lang="en-US" u="sng" smtClean="0"/>
              <a:t>Period of Oscillation (yrs)	Frequency</a:t>
            </a:r>
          </a:p>
          <a:p>
            <a:pPr lvl="1" eaLnBrk="1" hangingPunct="1">
              <a:buFont typeface="Wingdings" pitchFamily="2" charset="2"/>
              <a:buNone/>
            </a:pPr>
            <a:r>
              <a:rPr lang="en-US" smtClean="0"/>
              <a:t>	      &lt;10</a:t>
            </a:r>
            <a:r>
              <a:rPr lang="en-US" baseline="30000" smtClean="0"/>
              <a:t>4</a:t>
            </a:r>
            <a:r>
              <a:rPr lang="en-US" smtClean="0"/>
              <a:t>			     high</a:t>
            </a:r>
          </a:p>
          <a:p>
            <a:pPr lvl="1" eaLnBrk="1" hangingPunct="1">
              <a:buFont typeface="Wingdings" pitchFamily="2" charset="2"/>
              <a:buNone/>
            </a:pPr>
            <a:r>
              <a:rPr lang="en-US" smtClean="0"/>
              <a:t>		10</a:t>
            </a:r>
            <a:r>
              <a:rPr lang="en-US" baseline="30000" smtClean="0"/>
              <a:t>5</a:t>
            </a:r>
            <a:r>
              <a:rPr lang="en-US" smtClean="0"/>
              <a:t> -- 10</a:t>
            </a:r>
            <a:r>
              <a:rPr lang="en-US" baseline="30000" smtClean="0"/>
              <a:t>6</a:t>
            </a:r>
            <a:r>
              <a:rPr lang="en-US" smtClean="0"/>
              <a:t>		            medium</a:t>
            </a:r>
          </a:p>
          <a:p>
            <a:pPr lvl="1" eaLnBrk="1" hangingPunct="1">
              <a:buFont typeface="Wingdings" pitchFamily="2" charset="2"/>
              <a:buNone/>
            </a:pPr>
            <a:r>
              <a:rPr lang="en-US" smtClean="0"/>
              <a:t>        &gt;10</a:t>
            </a:r>
            <a:r>
              <a:rPr lang="en-US" baseline="30000" smtClean="0"/>
              <a:t>6</a:t>
            </a:r>
            <a:r>
              <a:rPr lang="en-US" smtClean="0"/>
              <a:t>			     low</a:t>
            </a:r>
          </a:p>
        </p:txBody>
      </p:sp>
      <p:sp>
        <p:nvSpPr>
          <p:cNvPr id="3075" name="Title 1"/>
          <p:cNvSpPr>
            <a:spLocks noGrp="1"/>
          </p:cNvSpPr>
          <p:nvPr>
            <p:ph type="title"/>
          </p:nvPr>
        </p:nvSpPr>
        <p:spPr>
          <a:xfrm>
            <a:off x="533400" y="-290513"/>
            <a:ext cx="8153400" cy="1143001"/>
          </a:xfrm>
        </p:spPr>
        <p:txBody>
          <a:bodyPr/>
          <a:lstStyle/>
          <a:p>
            <a:pPr eaLnBrk="1" hangingPunct="1"/>
            <a:r>
              <a:rPr lang="en-US" smtClean="0"/>
              <a:t>Some Definitions</a:t>
            </a:r>
          </a:p>
        </p:txBody>
      </p:sp>
      <p:graphicFrame>
        <p:nvGraphicFramePr>
          <p:cNvPr id="3073" name="Object 1"/>
          <p:cNvGraphicFramePr>
            <a:graphicFrameLocks noChangeAspect="1"/>
          </p:cNvGraphicFramePr>
          <p:nvPr/>
        </p:nvGraphicFramePr>
        <p:xfrm>
          <a:off x="4492625" y="2627313"/>
          <a:ext cx="1825625" cy="1184275"/>
        </p:xfrm>
        <a:graphic>
          <a:graphicData uri="http://schemas.openxmlformats.org/presentationml/2006/ole">
            <p:oleObj spid="_x0000_s3073" name="Equation" r:id="rId3" imgW="685800" imgH="444240" progId="">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Arial Unicode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Gilbert_Ver1</Template>
  <TotalTime>8917</TotalTime>
  <Words>2326</Words>
  <Application>Microsoft Office PowerPoint</Application>
  <PresentationFormat>On-screen Show (4:3)</PresentationFormat>
  <Paragraphs>217</Paragraphs>
  <Slides>29</Slides>
  <Notes>25</Notes>
  <HiddenSlides>0</HiddenSlides>
  <MMClips>1</MMClips>
  <ScaleCrop>false</ScaleCrop>
  <HeadingPairs>
    <vt:vector size="8" baseType="variant">
      <vt:variant>
        <vt:lpstr>Fonts Used</vt:lpstr>
      </vt:variant>
      <vt:variant>
        <vt:i4>6</vt:i4>
      </vt:variant>
      <vt:variant>
        <vt:lpstr>Design Template</vt:lpstr>
      </vt:variant>
      <vt:variant>
        <vt:i4>2</vt:i4>
      </vt:variant>
      <vt:variant>
        <vt:lpstr>Embedded OLE Servers</vt:lpstr>
      </vt:variant>
      <vt:variant>
        <vt:i4>1</vt:i4>
      </vt:variant>
      <vt:variant>
        <vt:lpstr>Slide Titles</vt:lpstr>
      </vt:variant>
      <vt:variant>
        <vt:i4>29</vt:i4>
      </vt:variant>
    </vt:vector>
  </HeadingPairs>
  <TitlesOfParts>
    <vt:vector size="38" baseType="lpstr">
      <vt:lpstr>Arial</vt:lpstr>
      <vt:lpstr>Arial Unicode MS</vt:lpstr>
      <vt:lpstr>Wingdings</vt:lpstr>
      <vt:lpstr>+mj-lt</vt:lpstr>
      <vt:lpstr>Symbol</vt:lpstr>
      <vt:lpstr>Calibri</vt:lpstr>
      <vt:lpstr>Refined</vt:lpstr>
      <vt:lpstr>Refined</vt:lpstr>
      <vt:lpstr>Equation</vt:lpstr>
      <vt:lpstr>Slide 1</vt:lpstr>
      <vt:lpstr>Slide 2</vt:lpstr>
      <vt:lpstr>Slide 3</vt:lpstr>
      <vt:lpstr>Two General Questions</vt:lpstr>
      <vt:lpstr>Slide 5</vt:lpstr>
      <vt:lpstr>Slide 6</vt:lpstr>
      <vt:lpstr>Slide 7</vt:lpstr>
      <vt:lpstr>Some Definitions</vt:lpstr>
      <vt:lpstr>Some Definitions</vt:lpstr>
      <vt:lpstr>Response Time of a Doubly Vergent Orogen</vt:lpstr>
      <vt:lpstr>Response Time of a Doubly Vergent Orogen</vt:lpstr>
      <vt:lpstr>Response Time of a Doubly Vergent Orogen</vt:lpstr>
      <vt:lpstr>Response Time of a Doubly Vergent Orogen</vt:lpstr>
      <vt:lpstr>Response Time of a Doubly Vergent Orogen</vt:lpstr>
      <vt:lpstr>Evolution of Erosional Fluxes</vt:lpstr>
      <vt:lpstr>Summary</vt:lpstr>
      <vt:lpstr>Summary</vt:lpstr>
      <vt:lpstr>Effect of Catchment Evolution</vt:lpstr>
      <vt:lpstr>Effect of Catchment Evolution</vt:lpstr>
      <vt:lpstr>Effect of Catchment Evolution</vt:lpstr>
      <vt:lpstr>Effect of Catchment Evolution</vt:lpstr>
      <vt:lpstr>Effect of Catchment Evolution</vt:lpstr>
      <vt:lpstr>Effect of Catchment Evolution</vt:lpstr>
      <vt:lpstr>Summary</vt:lpstr>
      <vt:lpstr>Signal Modification through the Fluvial System</vt:lpstr>
      <vt:lpstr>Effect of a Diffusive System</vt:lpstr>
      <vt:lpstr>Effect of a Diffusive System</vt:lpstr>
      <vt:lpstr>Effect of Floodplains</vt:lpstr>
      <vt:lpstr>Conclusions</vt:lpstr>
    </vt:vector>
  </TitlesOfParts>
  <Company>Geoscience Department - PSU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Rudy Slingerland</dc:creator>
  <cp:lastModifiedBy>Daly</cp:lastModifiedBy>
  <cp:revision>862</cp:revision>
  <dcterms:created xsi:type="dcterms:W3CDTF">2007-11-07T19:17:40Z</dcterms:created>
  <dcterms:modified xsi:type="dcterms:W3CDTF">2011-03-22T18:15:45Z</dcterms:modified>
</cp:coreProperties>
</file>