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Layouts/slideLayout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6" r:id="rId2"/>
    <p:sldMasterId id="2147483708" r:id="rId3"/>
    <p:sldMasterId id="2147483716" r:id="rId4"/>
    <p:sldMasterId id="2147483722" r:id="rId5"/>
    <p:sldMasterId id="2147483724" r:id="rId6"/>
    <p:sldMasterId id="2147483749" r:id="rId7"/>
  </p:sldMasterIdLst>
  <p:notesMasterIdLst>
    <p:notesMasterId r:id="rId79"/>
  </p:notesMasterIdLst>
  <p:sldIdLst>
    <p:sldId id="258" r:id="rId8"/>
    <p:sldId id="631" r:id="rId9"/>
    <p:sldId id="639" r:id="rId10"/>
    <p:sldId id="485" r:id="rId11"/>
    <p:sldId id="453" r:id="rId12"/>
    <p:sldId id="490" r:id="rId13"/>
    <p:sldId id="492" r:id="rId14"/>
    <p:sldId id="517" r:id="rId15"/>
    <p:sldId id="497" r:id="rId16"/>
    <p:sldId id="498" r:id="rId17"/>
    <p:sldId id="499" r:id="rId18"/>
    <p:sldId id="600" r:id="rId19"/>
    <p:sldId id="460" r:id="rId20"/>
    <p:sldId id="461" r:id="rId21"/>
    <p:sldId id="462" r:id="rId22"/>
    <p:sldId id="544" r:id="rId23"/>
    <p:sldId id="519" r:id="rId24"/>
    <p:sldId id="420" r:id="rId25"/>
    <p:sldId id="398" r:id="rId26"/>
    <p:sldId id="469" r:id="rId27"/>
    <p:sldId id="470" r:id="rId28"/>
    <p:sldId id="551" r:id="rId29"/>
    <p:sldId id="553" r:id="rId30"/>
    <p:sldId id="409" r:id="rId31"/>
    <p:sldId id="500" r:id="rId32"/>
    <p:sldId id="403" r:id="rId33"/>
    <p:sldId id="471" r:id="rId34"/>
    <p:sldId id="549" r:id="rId35"/>
    <p:sldId id="550" r:id="rId36"/>
    <p:sldId id="424" r:id="rId37"/>
    <p:sldId id="547" r:id="rId38"/>
    <p:sldId id="422" r:id="rId39"/>
    <p:sldId id="423" r:id="rId40"/>
    <p:sldId id="474" r:id="rId41"/>
    <p:sldId id="595" r:id="rId42"/>
    <p:sldId id="596" r:id="rId43"/>
    <p:sldId id="597" r:id="rId44"/>
    <p:sldId id="598" r:id="rId45"/>
    <p:sldId id="563" r:id="rId46"/>
    <p:sldId id="603" r:id="rId47"/>
    <p:sldId id="604" r:id="rId48"/>
    <p:sldId id="605" r:id="rId49"/>
    <p:sldId id="606" r:id="rId50"/>
    <p:sldId id="607" r:id="rId51"/>
    <p:sldId id="608" r:id="rId52"/>
    <p:sldId id="609" r:id="rId53"/>
    <p:sldId id="610" r:id="rId54"/>
    <p:sldId id="611" r:id="rId55"/>
    <p:sldId id="612" r:id="rId56"/>
    <p:sldId id="613" r:id="rId57"/>
    <p:sldId id="614" r:id="rId58"/>
    <p:sldId id="615" r:id="rId59"/>
    <p:sldId id="616" r:id="rId60"/>
    <p:sldId id="617" r:id="rId61"/>
    <p:sldId id="618" r:id="rId62"/>
    <p:sldId id="625" r:id="rId63"/>
    <p:sldId id="628" r:id="rId64"/>
    <p:sldId id="629" r:id="rId65"/>
    <p:sldId id="630" r:id="rId66"/>
    <p:sldId id="579" r:id="rId67"/>
    <p:sldId id="638" r:id="rId68"/>
    <p:sldId id="587" r:id="rId69"/>
    <p:sldId id="586" r:id="rId70"/>
    <p:sldId id="590" r:id="rId71"/>
    <p:sldId id="588" r:id="rId72"/>
    <p:sldId id="589" r:id="rId73"/>
    <p:sldId id="632" r:id="rId74"/>
    <p:sldId id="634" r:id="rId75"/>
    <p:sldId id="636" r:id="rId76"/>
    <p:sldId id="637" r:id="rId77"/>
    <p:sldId id="539" r:id="rId7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00FF"/>
    <a:srgbClr val="0066FF"/>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58" autoAdjust="0"/>
    <p:restoredTop sz="86885" autoAdjust="0"/>
  </p:normalViewPr>
  <p:slideViewPr>
    <p:cSldViewPr snapToGrid="0">
      <p:cViewPr varScale="1">
        <p:scale>
          <a:sx n="96" d="100"/>
          <a:sy n="96" d="100"/>
        </p:scale>
        <p:origin x="-210" y="-84"/>
      </p:cViewPr>
      <p:guideLst>
        <p:guide orient="horz" pos="2160"/>
        <p:guide pos="2880"/>
      </p:guideLst>
    </p:cSldViewPr>
  </p:slideViewPr>
  <p:notesTextViewPr>
    <p:cViewPr>
      <p:scale>
        <a:sx n="100" d="100"/>
        <a:sy n="100" d="100"/>
      </p:scale>
      <p:origin x="0" y="0"/>
    </p:cViewPr>
  </p:notesTextViewPr>
  <p:sorterViewPr>
    <p:cViewPr>
      <p:scale>
        <a:sx n="106" d="100"/>
        <a:sy n="106" d="100"/>
      </p:scale>
      <p:origin x="0" y="1612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image" Target="../media/image17.emf"/><Relationship Id="rId4" Type="http://schemas.openxmlformats.org/officeDocument/2006/relationships/image" Target="../media/image2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image" Target="../media/image103.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image" Target="../media/image107.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image" Target="../media/image11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1.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image" Target="../media/image13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emf"/><Relationship Id="rId4" Type="http://schemas.openxmlformats.org/officeDocument/2006/relationships/image" Target="../media/image27.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image" Target="../media/image13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emf"/><Relationship Id="rId1" Type="http://schemas.openxmlformats.org/officeDocument/2006/relationships/image" Target="../media/image37.emf"/><Relationship Id="rId5" Type="http://schemas.openxmlformats.org/officeDocument/2006/relationships/image" Target="../media/image41.emf"/><Relationship Id="rId4"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9.wmf"/><Relationship Id="rId7" Type="http://schemas.openxmlformats.org/officeDocument/2006/relationships/image" Target="../media/image44.emf"/><Relationship Id="rId2" Type="http://schemas.openxmlformats.org/officeDocument/2006/relationships/image" Target="../media/image38.emf"/><Relationship Id="rId1" Type="http://schemas.openxmlformats.org/officeDocument/2006/relationships/image" Target="../media/image37.emf"/><Relationship Id="rId6" Type="http://schemas.openxmlformats.org/officeDocument/2006/relationships/image" Target="../media/image43.emf"/><Relationship Id="rId5" Type="http://schemas.openxmlformats.org/officeDocument/2006/relationships/image" Target="../media/image41.emf"/><Relationship Id="rId4" Type="http://schemas.openxmlformats.org/officeDocument/2006/relationships/image" Target="../media/image4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image" Target="../media/image50.emf"/><Relationship Id="rId5" Type="http://schemas.openxmlformats.org/officeDocument/2006/relationships/image" Target="../media/image54.emf"/><Relationship Id="rId4" Type="http://schemas.openxmlformats.org/officeDocument/2006/relationships/image" Target="../media/image53.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image" Target="../media/image5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ＭＳ Ｐゴシック" charset="-128"/>
                <a:cs typeface="+mn-cs"/>
              </a:defRPr>
            </a:lvl1pPr>
          </a:lstStyle>
          <a:p>
            <a:pPr>
              <a:defRPr/>
            </a:pPr>
            <a:fld id="{C51A11F9-DE8F-482B-8BF1-BAA4B95A237A}" type="datetime1">
              <a:rPr lang="en-US"/>
              <a:pPr>
                <a:defRPr/>
              </a:pPr>
              <a:t>3/1/2011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ＭＳ Ｐゴシック" charset="-128"/>
                <a:cs typeface="+mn-cs"/>
              </a:defRPr>
            </a:lvl1pPr>
          </a:lstStyle>
          <a:p>
            <a:pPr>
              <a:defRPr/>
            </a:pPr>
            <a:fld id="{62B079E0-875B-44CF-8525-7069DE7ADA3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a:lstStyle/>
          <a:p>
            <a:pPr eaLnBrk="1" hangingPunct="1"/>
            <a:endParaRPr lang="en-US" smtClean="0">
              <a:ea typeface="ＭＳ Ｐゴシック"/>
            </a:endParaRPr>
          </a:p>
        </p:txBody>
      </p:sp>
      <p:sp>
        <p:nvSpPr>
          <p:cNvPr id="52227" name="Slide Number Placeholder 3"/>
          <p:cNvSpPr>
            <a:spLocks noGrp="1"/>
          </p:cNvSpPr>
          <p:nvPr>
            <p:ph type="sldNum" sz="quarter" idx="5"/>
          </p:nvPr>
        </p:nvSpPr>
        <p:spPr bwMode="auto">
          <a:noFill/>
          <a:ln>
            <a:miter lim="800000"/>
            <a:headEnd/>
            <a:tailEnd/>
          </a:ln>
        </p:spPr>
        <p:txBody>
          <a:bodyPr/>
          <a:lstStyle/>
          <a:p>
            <a:fld id="{F6BCF3D8-7B46-4DF9-8F7A-8E155639904D}" type="slidenum">
              <a:rPr lang="en-US" smtClean="0">
                <a:latin typeface="Calibri" pitchFamily="34" charset="0"/>
                <a:ea typeface="ＭＳ Ｐゴシック"/>
                <a:cs typeface="ＭＳ Ｐゴシック"/>
              </a:rPr>
              <a:pPr/>
              <a:t>1</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ln>
            <a:miter lim="800000"/>
            <a:headEnd/>
            <a:tailEnd/>
          </a:ln>
        </p:spPr>
        <p:txBody>
          <a:bodyPr/>
          <a:lstStyle/>
          <a:p>
            <a:fld id="{C247F0A7-5A5D-490A-9C4E-CFB179014935}" type="slidenum">
              <a:rPr lang="en-US" smtClean="0">
                <a:solidFill>
                  <a:srgbClr val="000000"/>
                </a:solidFill>
                <a:latin typeface="Calibri" pitchFamily="34" charset="0"/>
                <a:ea typeface="ＭＳ Ｐゴシック"/>
                <a:cs typeface="Arial" charset="0"/>
              </a:rPr>
              <a:pPr/>
              <a:t>10</a:t>
            </a:fld>
            <a:endParaRPr lang="en-US" smtClean="0">
              <a:solidFill>
                <a:srgbClr val="000000"/>
              </a:solidFill>
              <a:latin typeface="Calibri" pitchFamily="34" charset="0"/>
              <a:ea typeface="ＭＳ Ｐゴシック"/>
              <a:cs typeface="Arial"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59" name="Rectangle 3"/>
          <p:cNvSpPr>
            <a:spLocks noGrp="1" noChangeArrowheads="1"/>
          </p:cNvSpPr>
          <p:nvPr>
            <p:ph type="body" idx="1"/>
          </p:nvPr>
        </p:nvSpPr>
        <p:spPr bwMode="auto">
          <a:noFill/>
        </p:spPr>
        <p:txBody>
          <a:bodyPr/>
          <a:lstStyle/>
          <a:p>
            <a:pPr eaLnBrk="1" hangingPunct="1">
              <a:spcBef>
                <a:spcPct val="0"/>
              </a:spcBef>
            </a:pPr>
            <a:r>
              <a:rPr lang="en-US" smtClean="0">
                <a:ea typeface="ＭＳ Ｐゴシック"/>
              </a:rPr>
              <a:t>So why isn’t the entire landscape dissected by valleys?</a:t>
            </a:r>
          </a:p>
          <a:p>
            <a:pPr eaLnBrk="1" hangingPunct="1">
              <a:spcBef>
                <a:spcPct val="0"/>
              </a:spcBef>
            </a:pPr>
            <a:r>
              <a:rPr lang="en-US" smtClean="0">
                <a:ea typeface="ＭＳ Ｐゴシック"/>
              </a:rPr>
              <a:t>Note detachment-limited assumption.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ln>
            <a:miter lim="800000"/>
            <a:headEnd/>
            <a:tailEnd/>
          </a:ln>
        </p:spPr>
        <p:txBody>
          <a:bodyPr/>
          <a:lstStyle/>
          <a:p>
            <a:fld id="{B7CF1721-3B24-48FB-99AC-9A46C0A73E90}" type="slidenum">
              <a:rPr lang="en-US" smtClean="0">
                <a:solidFill>
                  <a:srgbClr val="000000"/>
                </a:solidFill>
                <a:latin typeface="Calibri" pitchFamily="34" charset="0"/>
                <a:ea typeface="ＭＳ Ｐゴシック"/>
                <a:cs typeface="Arial" charset="0"/>
              </a:rPr>
              <a:pPr/>
              <a:t>11</a:t>
            </a:fld>
            <a:endParaRPr lang="en-US" smtClean="0">
              <a:solidFill>
                <a:srgbClr val="000000"/>
              </a:solidFill>
              <a:latin typeface="Calibri" pitchFamily="34" charset="0"/>
              <a:ea typeface="ＭＳ Ｐゴシック"/>
              <a:cs typeface="Arial"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7" name="Rectangle 3"/>
          <p:cNvSpPr>
            <a:spLocks noGrp="1" noChangeArrowheads="1"/>
          </p:cNvSpPr>
          <p:nvPr>
            <p:ph type="body" idx="1"/>
          </p:nvPr>
        </p:nvSpPr>
        <p:spPr bwMode="auto">
          <a:noFill/>
        </p:spPr>
        <p:txBody>
          <a:bodyPr/>
          <a:lstStyle/>
          <a:p>
            <a:pPr eaLnBrk="1" hangingPunct="1">
              <a:spcBef>
                <a:spcPct val="0"/>
              </a:spcBef>
            </a:pPr>
            <a:r>
              <a:rPr lang="en-US" smtClean="0">
                <a:ea typeface="ＭＳ Ｐゴシック"/>
              </a:rPr>
              <a:t>Not rheologic creep—it’s granular material being dilationally disturbed by biota.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89" name="Rectangle 7"/>
          <p:cNvSpPr>
            <a:spLocks noGrp="1" noChangeArrowheads="1"/>
          </p:cNvSpPr>
          <p:nvPr>
            <p:ph type="sldNum" sz="quarter" idx="5"/>
          </p:nvPr>
        </p:nvSpPr>
        <p:spPr bwMode="auto">
          <a:noFill/>
          <a:ln>
            <a:miter lim="800000"/>
            <a:headEnd/>
            <a:tailEnd/>
          </a:ln>
        </p:spPr>
        <p:txBody>
          <a:bodyPr/>
          <a:lstStyle/>
          <a:p>
            <a:fld id="{8B2A425A-322B-479A-A6F2-4ABC62EA3178}" type="slidenum">
              <a:rPr lang="en-US" smtClean="0">
                <a:solidFill>
                  <a:srgbClr val="000000"/>
                </a:solidFill>
                <a:latin typeface="Calibri" pitchFamily="34" charset="0"/>
                <a:ea typeface="ＭＳ Ｐゴシック"/>
                <a:cs typeface="ＭＳ Ｐゴシック"/>
              </a:rPr>
              <a:pPr/>
              <a:t>12</a:t>
            </a:fld>
            <a:endParaRPr lang="en-US" smtClean="0">
              <a:solidFill>
                <a:srgbClr val="000000"/>
              </a:solidFill>
              <a:latin typeface="Calibri" pitchFamily="34" charset="0"/>
              <a:ea typeface="ＭＳ Ｐゴシック"/>
              <a:cs typeface="ＭＳ Ｐゴシック"/>
            </a:endParaRPr>
          </a:p>
        </p:txBody>
      </p:sp>
      <p:sp>
        <p:nvSpPr>
          <p:cNvPr id="908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8291" name="Rectangle 3"/>
          <p:cNvSpPr>
            <a:spLocks noGrp="1" noChangeArrowheads="1"/>
          </p:cNvSpPr>
          <p:nvPr>
            <p:ph type="body" idx="1"/>
          </p:nvPr>
        </p:nvSpPr>
        <p:spPr bwMode="auto">
          <a:noFill/>
        </p:spPr>
        <p:txBody>
          <a:bodyPr/>
          <a:lstStyle/>
          <a:p>
            <a:pPr eaLnBrk="1" hangingPunct="1">
              <a:spcBef>
                <a:spcPct val="0"/>
              </a:spcBef>
            </a:pPr>
            <a:r>
              <a:rPr lang="en-US" smtClean="0">
                <a:ea typeface="ＭＳ Ｐゴシック"/>
              </a:rPr>
              <a:t>Drainage basins emerge from a competition between channel incision and downslope soil transport</a:t>
            </a:r>
          </a:p>
          <a:p>
            <a:pPr eaLnBrk="1" hangingPunct="1">
              <a:spcBef>
                <a:spcPct val="0"/>
              </a:spcBef>
            </a:pPr>
            <a:endParaRPr lang="en-US" smtClean="0">
              <a:ea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7"/>
          <p:cNvSpPr>
            <a:spLocks noGrp="1" noChangeArrowheads="1"/>
          </p:cNvSpPr>
          <p:nvPr>
            <p:ph type="sldNum" sz="quarter" idx="5"/>
          </p:nvPr>
        </p:nvSpPr>
        <p:spPr bwMode="auto">
          <a:noFill/>
          <a:ln>
            <a:miter lim="800000"/>
            <a:headEnd/>
            <a:tailEnd/>
          </a:ln>
        </p:spPr>
        <p:txBody>
          <a:bodyPr/>
          <a:lstStyle/>
          <a:p>
            <a:fld id="{8897581E-AC14-494C-8CD8-E04EA4981744}" type="slidenum">
              <a:rPr lang="en-US" smtClean="0">
                <a:solidFill>
                  <a:srgbClr val="000000"/>
                </a:solidFill>
                <a:latin typeface="Calibri" pitchFamily="34" charset="0"/>
                <a:ea typeface="ＭＳ Ｐゴシック"/>
                <a:cs typeface="Arial" charset="0"/>
              </a:rPr>
              <a:pPr/>
              <a:t>13</a:t>
            </a:fld>
            <a:endParaRPr lang="en-US" smtClean="0">
              <a:solidFill>
                <a:srgbClr val="000000"/>
              </a:solidFill>
              <a:latin typeface="Calibri" pitchFamily="34" charset="0"/>
              <a:ea typeface="ＭＳ Ｐゴシック"/>
              <a:cs typeface="Arial" charset="0"/>
            </a:endParaRPr>
          </a:p>
        </p:txBody>
      </p:sp>
      <p:sp>
        <p:nvSpPr>
          <p:cNvPr id="9697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9731" name="Rectangle 3"/>
          <p:cNvSpPr>
            <a:spLocks noGrp="1" noChangeArrowheads="1"/>
          </p:cNvSpPr>
          <p:nvPr>
            <p:ph type="body" idx="1"/>
          </p:nvPr>
        </p:nvSpPr>
        <p:spPr bwMode="auto">
          <a:noFill/>
        </p:spPr>
        <p:txBody>
          <a:bodyPr/>
          <a:lstStyle/>
          <a:p>
            <a:pPr eaLnBrk="1" hangingPunct="1">
              <a:spcBef>
                <a:spcPct val="0"/>
              </a:spcBef>
            </a:pPr>
            <a:r>
              <a:rPr lang="en-US" smtClean="0">
                <a:ea typeface="ＭＳ Ｐゴシック"/>
              </a:rPr>
              <a:t>This is the simplest continuous equation that produces drainage basins.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49" name="Rectangle 7"/>
          <p:cNvSpPr>
            <a:spLocks noGrp="1" noChangeArrowheads="1"/>
          </p:cNvSpPr>
          <p:nvPr>
            <p:ph type="sldNum" sz="quarter" idx="5"/>
          </p:nvPr>
        </p:nvSpPr>
        <p:spPr bwMode="auto">
          <a:noFill/>
          <a:ln>
            <a:miter lim="800000"/>
            <a:headEnd/>
            <a:tailEnd/>
          </a:ln>
        </p:spPr>
        <p:txBody>
          <a:bodyPr/>
          <a:lstStyle/>
          <a:p>
            <a:fld id="{BA37709A-D60A-4E60-BA34-A16B92178A20}" type="slidenum">
              <a:rPr lang="en-US" smtClean="0">
                <a:solidFill>
                  <a:srgbClr val="000000"/>
                </a:solidFill>
                <a:latin typeface="Calibri" pitchFamily="34" charset="0"/>
                <a:ea typeface="ＭＳ Ｐゴシック"/>
                <a:cs typeface="Arial" charset="0"/>
              </a:rPr>
              <a:pPr/>
              <a:t>14</a:t>
            </a:fld>
            <a:endParaRPr lang="en-US" smtClean="0">
              <a:solidFill>
                <a:srgbClr val="000000"/>
              </a:solidFill>
              <a:latin typeface="Calibri" pitchFamily="34" charset="0"/>
              <a:ea typeface="ＭＳ Ｐゴシック"/>
              <a:cs typeface="Arial" charset="0"/>
            </a:endParaRPr>
          </a:p>
        </p:txBody>
      </p:sp>
      <p:sp>
        <p:nvSpPr>
          <p:cNvPr id="9748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4851" name="Rectangle 3"/>
          <p:cNvSpPr>
            <a:spLocks noGrp="1" noChangeArrowheads="1"/>
          </p:cNvSpPr>
          <p:nvPr>
            <p:ph type="body" idx="1"/>
          </p:nvPr>
        </p:nvSpPr>
        <p:spPr bwMode="auto">
          <a:noFill/>
        </p:spPr>
        <p:txBody>
          <a:bodyPr/>
          <a:lstStyle/>
          <a:p>
            <a:pPr eaLnBrk="1" hangingPunct="1">
              <a:spcBef>
                <a:spcPct val="0"/>
              </a:spcBef>
            </a:pPr>
            <a:r>
              <a:rPr lang="en-US" smtClean="0">
                <a:ea typeface="ＭＳ Ｐゴシック"/>
              </a:rPr>
              <a:t>Note the length scale dependence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3" name="Rectangle 7"/>
          <p:cNvSpPr>
            <a:spLocks noGrp="1" noChangeArrowheads="1"/>
          </p:cNvSpPr>
          <p:nvPr>
            <p:ph type="sldNum" sz="quarter" idx="5"/>
          </p:nvPr>
        </p:nvSpPr>
        <p:spPr bwMode="auto">
          <a:noFill/>
          <a:ln>
            <a:miter lim="800000"/>
            <a:headEnd/>
            <a:tailEnd/>
          </a:ln>
        </p:spPr>
        <p:txBody>
          <a:bodyPr/>
          <a:lstStyle/>
          <a:p>
            <a:fld id="{DA22922B-4396-4D18-B859-301BFE68F817}" type="slidenum">
              <a:rPr lang="en-US" smtClean="0">
                <a:solidFill>
                  <a:srgbClr val="000000"/>
                </a:solidFill>
                <a:latin typeface="Calibri" pitchFamily="34" charset="0"/>
                <a:ea typeface="ＭＳ Ｐゴシック"/>
                <a:cs typeface="Arial" charset="0"/>
              </a:rPr>
              <a:pPr/>
              <a:t>15</a:t>
            </a:fld>
            <a:endParaRPr lang="en-US" smtClean="0">
              <a:solidFill>
                <a:srgbClr val="000000"/>
              </a:solidFill>
              <a:latin typeface="Calibri" pitchFamily="34" charset="0"/>
              <a:ea typeface="ＭＳ Ｐゴシック"/>
              <a:cs typeface="Arial" charset="0"/>
            </a:endParaRPr>
          </a:p>
        </p:txBody>
      </p:sp>
      <p:sp>
        <p:nvSpPr>
          <p:cNvPr id="9144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4435"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3" name="Rectangle 7"/>
          <p:cNvSpPr>
            <a:spLocks noGrp="1" noChangeArrowheads="1"/>
          </p:cNvSpPr>
          <p:nvPr>
            <p:ph type="sldNum" sz="quarter" idx="5"/>
          </p:nvPr>
        </p:nvSpPr>
        <p:spPr bwMode="auto">
          <a:noFill/>
          <a:ln>
            <a:miter lim="800000"/>
            <a:headEnd/>
            <a:tailEnd/>
          </a:ln>
        </p:spPr>
        <p:txBody>
          <a:bodyPr/>
          <a:lstStyle/>
          <a:p>
            <a:fld id="{8318C68B-751E-415D-9BD3-D2C7BE13682D}" type="slidenum">
              <a:rPr lang="en-US" smtClean="0">
                <a:solidFill>
                  <a:srgbClr val="000000"/>
                </a:solidFill>
                <a:latin typeface="Calibri" pitchFamily="34" charset="0"/>
                <a:ea typeface="ＭＳ Ｐゴシック"/>
                <a:cs typeface="Arial" charset="0"/>
              </a:rPr>
              <a:pPr/>
              <a:t>16</a:t>
            </a:fld>
            <a:endParaRPr lang="en-US" smtClean="0">
              <a:solidFill>
                <a:srgbClr val="000000"/>
              </a:solidFill>
              <a:latin typeface="Calibri" pitchFamily="34" charset="0"/>
              <a:ea typeface="ＭＳ Ｐゴシック"/>
              <a:cs typeface="Arial" charset="0"/>
            </a:endParaRPr>
          </a:p>
        </p:txBody>
      </p:sp>
      <p:sp>
        <p:nvSpPr>
          <p:cNvPr id="996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6355"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7"/>
          <p:cNvSpPr>
            <a:spLocks noGrp="1" noChangeArrowheads="1"/>
          </p:cNvSpPr>
          <p:nvPr>
            <p:ph type="sldNum" sz="quarter" idx="5"/>
          </p:nvPr>
        </p:nvSpPr>
        <p:spPr bwMode="auto">
          <a:noFill/>
          <a:ln>
            <a:miter lim="800000"/>
            <a:headEnd/>
            <a:tailEnd/>
          </a:ln>
        </p:spPr>
        <p:txBody>
          <a:bodyPr/>
          <a:lstStyle/>
          <a:p>
            <a:fld id="{C951190C-7ED1-4697-88F8-A2CB66F8E94D}" type="slidenum">
              <a:rPr lang="en-US" smtClean="0">
                <a:latin typeface="Calibri" pitchFamily="34" charset="0"/>
                <a:ea typeface="ＭＳ Ｐゴシック"/>
                <a:cs typeface="ＭＳ Ｐゴシック"/>
              </a:rPr>
              <a:pPr/>
              <a:t>17</a:t>
            </a:fld>
            <a:endParaRPr lang="en-US" smtClean="0">
              <a:latin typeface="Calibri" pitchFamily="34" charset="0"/>
              <a:ea typeface="ＭＳ Ｐゴシック"/>
              <a:cs typeface="ＭＳ Ｐゴシック"/>
            </a:endParaRPr>
          </a:p>
        </p:txBody>
      </p:sp>
      <p:sp>
        <p:nvSpPr>
          <p:cNvPr id="918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8531" name="Rectangle 3"/>
          <p:cNvSpPr>
            <a:spLocks noGrp="1" noChangeArrowheads="1"/>
          </p:cNvSpPr>
          <p:nvPr>
            <p:ph type="body" idx="1"/>
          </p:nvPr>
        </p:nvSpPr>
        <p:spPr bwMode="auto">
          <a:noFill/>
        </p:spPr>
        <p:txBody>
          <a:bodyPr/>
          <a:lstStyle/>
          <a:p>
            <a:pPr eaLnBrk="1" hangingPunct="1">
              <a:buFontTx/>
              <a:buChar char="•"/>
            </a:pPr>
            <a:r>
              <a:rPr lang="en-US" smtClean="0">
                <a:ea typeface="ＭＳ Ｐゴシック"/>
              </a:rPr>
              <a:t> The most basic characteristic of landscapes shaped by river networks is that they are dissected into ridges and valleys. And those ridges and valleys often have a characteristic size, such that they are evenly spaced.</a:t>
            </a:r>
          </a:p>
          <a:p>
            <a:pPr eaLnBrk="1" hangingPunct="1">
              <a:buFontTx/>
              <a:buChar char="•"/>
            </a:pPr>
            <a:r>
              <a:rPr lang="en-US" smtClean="0">
                <a:ea typeface="ＭＳ Ｐゴシック"/>
              </a:rPr>
              <a:t> Not rock structure.</a:t>
            </a:r>
          </a:p>
          <a:p>
            <a:pPr eaLnBrk="1" hangingPunct="1">
              <a:buFontTx/>
              <a:buChar char="•"/>
            </a:pPr>
            <a:r>
              <a:rPr lang="en-US" smtClean="0">
                <a:ea typeface="ＭＳ Ｐゴシック"/>
              </a:rPr>
              <a:t> If we can explain anything about landscapes, should be able to explain this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7"/>
          <p:cNvSpPr>
            <a:spLocks noGrp="1" noChangeArrowheads="1"/>
          </p:cNvSpPr>
          <p:nvPr>
            <p:ph type="sldNum" sz="quarter" idx="5"/>
          </p:nvPr>
        </p:nvSpPr>
        <p:spPr bwMode="auto">
          <a:noFill/>
          <a:ln>
            <a:miter lim="800000"/>
            <a:headEnd/>
            <a:tailEnd/>
          </a:ln>
        </p:spPr>
        <p:txBody>
          <a:bodyPr/>
          <a:lstStyle/>
          <a:p>
            <a:fld id="{A1E2D86E-0EC7-4A5A-A3A5-91A30BBA375B}" type="slidenum">
              <a:rPr lang="en-US" smtClean="0">
                <a:latin typeface="Calibri" pitchFamily="34" charset="0"/>
                <a:ea typeface="ＭＳ Ｐゴシック"/>
                <a:cs typeface="ＭＳ Ｐゴシック"/>
              </a:rPr>
              <a:pPr/>
              <a:t>18</a:t>
            </a:fld>
            <a:endParaRPr lang="en-US" smtClean="0">
              <a:latin typeface="Calibri" pitchFamily="34" charset="0"/>
              <a:ea typeface="ＭＳ Ｐゴシック"/>
              <a:cs typeface="ＭＳ Ｐゴシック"/>
            </a:endParaRPr>
          </a:p>
        </p:txBody>
      </p:sp>
      <p:sp>
        <p:nvSpPr>
          <p:cNvPr id="920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0579" name="Rectangle 3"/>
          <p:cNvSpPr>
            <a:spLocks noGrp="1" noChangeArrowheads="1"/>
          </p:cNvSpPr>
          <p:nvPr>
            <p:ph type="body" idx="1"/>
          </p:nvPr>
        </p:nvSpPr>
        <p:spPr bwMode="auto">
          <a:noFill/>
        </p:spPr>
        <p:txBody>
          <a:bodyPr/>
          <a:lstStyle/>
          <a:p>
            <a:pPr eaLnBrk="1" hangingPunct="1"/>
            <a:r>
              <a:rPr lang="en-US" smtClean="0">
                <a:ea typeface="ＭＳ Ｐゴシック"/>
              </a:rPr>
              <a:t>Explain model: initial conditions, boundary conditions, steady state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Slide Image Placeholder 1"/>
          <p:cNvSpPr>
            <a:spLocks noGrp="1" noRot="1" noChangeAspect="1"/>
          </p:cNvSpPr>
          <p:nvPr>
            <p:ph type="sldImg"/>
          </p:nvPr>
        </p:nvSpPr>
        <p:spPr bwMode="auto">
          <a:noFill/>
          <a:ln>
            <a:solidFill>
              <a:srgbClr val="000000"/>
            </a:solidFill>
            <a:miter lim="800000"/>
            <a:headEnd/>
            <a:tailEnd/>
          </a:ln>
        </p:spPr>
      </p:sp>
      <p:sp>
        <p:nvSpPr>
          <p:cNvPr id="923650" name="Notes Placeholder 2"/>
          <p:cNvSpPr>
            <a:spLocks noGrp="1"/>
          </p:cNvSpPr>
          <p:nvPr>
            <p:ph type="body" idx="1"/>
          </p:nvPr>
        </p:nvSpPr>
        <p:spPr bwMode="auto">
          <a:noFill/>
        </p:spPr>
        <p:txBody>
          <a:bodyPr/>
          <a:lstStyle/>
          <a:p>
            <a:pPr eaLnBrk="1" hangingPunct="1"/>
            <a:endParaRPr lang="en-US" smtClean="0">
              <a:ea typeface="ＭＳ Ｐゴシック"/>
            </a:endParaRPr>
          </a:p>
        </p:txBody>
      </p:sp>
      <p:sp>
        <p:nvSpPr>
          <p:cNvPr id="923651" name="Slide Number Placeholder 3"/>
          <p:cNvSpPr>
            <a:spLocks noGrp="1"/>
          </p:cNvSpPr>
          <p:nvPr>
            <p:ph type="sldNum" sz="quarter" idx="5"/>
          </p:nvPr>
        </p:nvSpPr>
        <p:spPr bwMode="auto">
          <a:noFill/>
          <a:ln>
            <a:miter lim="800000"/>
            <a:headEnd/>
            <a:tailEnd/>
          </a:ln>
        </p:spPr>
        <p:txBody>
          <a:bodyPr/>
          <a:lstStyle/>
          <a:p>
            <a:fld id="{8405D709-B0F8-4AFA-9A96-3E527D3F5508}" type="slidenum">
              <a:rPr lang="en-US" smtClean="0">
                <a:latin typeface="Calibri" pitchFamily="34" charset="0"/>
                <a:ea typeface="ＭＳ Ｐゴシック"/>
                <a:cs typeface="ＭＳ Ｐゴシック"/>
              </a:rPr>
              <a:pPr/>
              <a:t>20</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a:lstStyle/>
          <a:p>
            <a:pPr eaLnBrk="1" hangingPunct="1"/>
            <a:endParaRPr lang="en-US" smtClean="0">
              <a:ea typeface="ＭＳ Ｐゴシック"/>
            </a:endParaRPr>
          </a:p>
        </p:txBody>
      </p:sp>
      <p:sp>
        <p:nvSpPr>
          <p:cNvPr id="54275" name="Slide Number Placeholder 3"/>
          <p:cNvSpPr>
            <a:spLocks noGrp="1"/>
          </p:cNvSpPr>
          <p:nvPr>
            <p:ph type="sldNum" sz="quarter" idx="5"/>
          </p:nvPr>
        </p:nvSpPr>
        <p:spPr bwMode="auto">
          <a:noFill/>
          <a:ln>
            <a:miter lim="800000"/>
            <a:headEnd/>
            <a:tailEnd/>
          </a:ln>
        </p:spPr>
        <p:txBody>
          <a:bodyPr/>
          <a:lstStyle/>
          <a:p>
            <a:fld id="{9C148099-8241-4D7A-8073-737F40DA4E15}" type="slidenum">
              <a:rPr lang="en-US" smtClean="0">
                <a:latin typeface="Calibri" pitchFamily="34" charset="0"/>
                <a:ea typeface="ＭＳ Ｐゴシック"/>
                <a:cs typeface="ＭＳ Ｐゴシック"/>
              </a:rPr>
              <a:pPr/>
              <a:t>2</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1" name="Rectangle 7"/>
          <p:cNvSpPr>
            <a:spLocks noGrp="1" noChangeArrowheads="1"/>
          </p:cNvSpPr>
          <p:nvPr>
            <p:ph type="sldNum" sz="quarter" idx="5"/>
          </p:nvPr>
        </p:nvSpPr>
        <p:spPr bwMode="auto">
          <a:noFill/>
          <a:ln>
            <a:miter lim="800000"/>
            <a:headEnd/>
            <a:tailEnd/>
          </a:ln>
        </p:spPr>
        <p:txBody>
          <a:bodyPr/>
          <a:lstStyle/>
          <a:p>
            <a:fld id="{866C6039-1892-412A-89AF-A8891788D759}" type="slidenum">
              <a:rPr lang="en-US" smtClean="0">
                <a:solidFill>
                  <a:srgbClr val="000000"/>
                </a:solidFill>
                <a:latin typeface="Arial" charset="0"/>
                <a:ea typeface="ＭＳ Ｐゴシック"/>
                <a:cs typeface="ＭＳ Ｐゴシック"/>
              </a:rPr>
              <a:pPr/>
              <a:t>22</a:t>
            </a:fld>
            <a:endParaRPr lang="en-US" smtClean="0">
              <a:solidFill>
                <a:srgbClr val="000000"/>
              </a:solidFill>
              <a:latin typeface="Arial" charset="0"/>
              <a:ea typeface="ＭＳ Ｐゴシック"/>
              <a:cs typeface="ＭＳ Ｐゴシック"/>
            </a:endParaRPr>
          </a:p>
        </p:txBody>
      </p:sp>
      <p:sp>
        <p:nvSpPr>
          <p:cNvPr id="926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6723" name="Rectangle 3"/>
          <p:cNvSpPr>
            <a:spLocks noGrp="1" noChangeArrowheads="1"/>
          </p:cNvSpPr>
          <p:nvPr>
            <p:ph type="body" idx="1"/>
          </p:nvPr>
        </p:nvSpPr>
        <p:spPr bwMode="auto">
          <a:noFill/>
        </p:spPr>
        <p:txBody>
          <a:bodyPr/>
          <a:lstStyle/>
          <a:p>
            <a:pPr eaLnBrk="1" hangingPunct="1">
              <a:spcBef>
                <a:spcPct val="0"/>
              </a:spcBef>
              <a:buFontTx/>
              <a:buChar char="•"/>
            </a:pPr>
            <a:r>
              <a:rPr lang="en-US" smtClean="0">
                <a:ea typeface="ＭＳ Ｐゴシック"/>
              </a:rPr>
              <a:t> The governing equation predicts uniform curvature near ridgelines at equilibrium. </a:t>
            </a:r>
          </a:p>
          <a:p>
            <a:pPr eaLnBrk="1" hangingPunct="1">
              <a:spcBef>
                <a:spcPct val="0"/>
              </a:spcBef>
              <a:buFontTx/>
              <a:buChar char="•"/>
            </a:pPr>
            <a:r>
              <a:rPr lang="en-US" smtClean="0">
                <a:ea typeface="ＭＳ Ｐゴシック"/>
              </a:rPr>
              <a:t> So this is a test of both the form of the equation and the equilibrium assumption.</a:t>
            </a:r>
          </a:p>
          <a:p>
            <a:pPr eaLnBrk="1" hangingPunct="1">
              <a:spcBef>
                <a:spcPct val="0"/>
              </a:spcBef>
              <a:buFontTx/>
              <a:buChar char="•"/>
            </a:pPr>
            <a:r>
              <a:rPr lang="en-US" smtClean="0">
                <a:ea typeface="ＭＳ Ｐゴシック"/>
              </a:rPr>
              <a:t> Can’t do this without LiDAR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69" name="Rectangle 7"/>
          <p:cNvSpPr>
            <a:spLocks noGrp="1" noChangeArrowheads="1"/>
          </p:cNvSpPr>
          <p:nvPr>
            <p:ph type="sldNum" sz="quarter" idx="5"/>
          </p:nvPr>
        </p:nvSpPr>
        <p:spPr bwMode="auto">
          <a:noFill/>
          <a:ln>
            <a:miter lim="800000"/>
            <a:headEnd/>
            <a:tailEnd/>
          </a:ln>
        </p:spPr>
        <p:txBody>
          <a:bodyPr/>
          <a:lstStyle/>
          <a:p>
            <a:fld id="{F805DD5A-F9AF-4266-B1F0-A86D9EE7B1A3}" type="slidenum">
              <a:rPr lang="en-US" smtClean="0">
                <a:solidFill>
                  <a:srgbClr val="000000"/>
                </a:solidFill>
                <a:latin typeface="Arial" charset="0"/>
                <a:ea typeface="ＭＳ Ｐゴシック"/>
                <a:cs typeface="ＭＳ Ｐゴシック"/>
              </a:rPr>
              <a:pPr/>
              <a:t>23</a:t>
            </a:fld>
            <a:endParaRPr lang="en-US" smtClean="0">
              <a:solidFill>
                <a:srgbClr val="000000"/>
              </a:solidFill>
              <a:latin typeface="Arial" charset="0"/>
              <a:ea typeface="ＭＳ Ｐゴシック"/>
              <a:cs typeface="ＭＳ Ｐゴシック"/>
            </a:endParaRPr>
          </a:p>
        </p:txBody>
      </p:sp>
      <p:sp>
        <p:nvSpPr>
          <p:cNvPr id="9287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8771" name="Rectangle 3"/>
          <p:cNvSpPr>
            <a:spLocks noGrp="1" noChangeArrowheads="1"/>
          </p:cNvSpPr>
          <p:nvPr>
            <p:ph type="body" idx="1"/>
          </p:nvPr>
        </p:nvSpPr>
        <p:spPr bwMode="auto">
          <a:noFill/>
        </p:spPr>
        <p:txBody>
          <a:bodyPr/>
          <a:lstStyle/>
          <a:p>
            <a:pPr eaLnBrk="1" hangingPunct="1">
              <a:spcBef>
                <a:spcPct val="0"/>
              </a:spcBef>
              <a:buFontTx/>
              <a:buChar char="•"/>
            </a:pPr>
            <a:r>
              <a:rPr lang="en-US" smtClean="0">
                <a:ea typeface="ＭＳ Ｐゴシック"/>
              </a:rPr>
              <a:t> The governing equation predicts a power-law relationship between this normalized slope and area at equilibrium. </a:t>
            </a:r>
          </a:p>
          <a:p>
            <a:pPr eaLnBrk="1" hangingPunct="1">
              <a:spcBef>
                <a:spcPct val="0"/>
              </a:spcBef>
              <a:buFontTx/>
              <a:buChar char="•"/>
            </a:pPr>
            <a:r>
              <a:rPr lang="en-US" smtClean="0">
                <a:ea typeface="ＭＳ Ｐゴシック"/>
              </a:rPr>
              <a:t> So this is a test of both the form of the equation and the equilibrium assumption.</a:t>
            </a:r>
          </a:p>
          <a:p>
            <a:pPr eaLnBrk="1" hangingPunct="1">
              <a:spcBef>
                <a:spcPct val="0"/>
              </a:spcBef>
              <a:buFontTx/>
              <a:buChar char="•"/>
            </a:pPr>
            <a:r>
              <a:rPr lang="en-US" smtClean="0">
                <a:ea typeface="ＭＳ Ｐゴシック"/>
              </a:rPr>
              <a:t> Note that E cancels out.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Slide Image Placeholder 1"/>
          <p:cNvSpPr>
            <a:spLocks noGrp="1" noRot="1" noChangeAspect="1"/>
          </p:cNvSpPr>
          <p:nvPr>
            <p:ph type="sldImg"/>
          </p:nvPr>
        </p:nvSpPr>
        <p:spPr bwMode="auto">
          <a:noFill/>
          <a:ln>
            <a:solidFill>
              <a:srgbClr val="000000"/>
            </a:solidFill>
            <a:miter lim="800000"/>
            <a:headEnd/>
            <a:tailEnd/>
          </a:ln>
        </p:spPr>
      </p:sp>
      <p:sp>
        <p:nvSpPr>
          <p:cNvPr id="931842" name="Notes Placeholder 2"/>
          <p:cNvSpPr>
            <a:spLocks noGrp="1"/>
          </p:cNvSpPr>
          <p:nvPr>
            <p:ph type="body" idx="1"/>
          </p:nvPr>
        </p:nvSpPr>
        <p:spPr bwMode="auto">
          <a:noFill/>
        </p:spPr>
        <p:txBody>
          <a:bodyPr/>
          <a:lstStyle/>
          <a:p>
            <a:pPr eaLnBrk="1" hangingPunct="1"/>
            <a:endParaRPr lang="en-US" smtClean="0">
              <a:ea typeface="ＭＳ Ｐゴシック"/>
            </a:endParaRPr>
          </a:p>
        </p:txBody>
      </p:sp>
      <p:sp>
        <p:nvSpPr>
          <p:cNvPr id="931843" name="Slide Number Placeholder 3"/>
          <p:cNvSpPr>
            <a:spLocks noGrp="1"/>
          </p:cNvSpPr>
          <p:nvPr>
            <p:ph type="sldNum" sz="quarter" idx="5"/>
          </p:nvPr>
        </p:nvSpPr>
        <p:spPr bwMode="auto">
          <a:noFill/>
          <a:ln>
            <a:miter lim="800000"/>
            <a:headEnd/>
            <a:tailEnd/>
          </a:ln>
        </p:spPr>
        <p:txBody>
          <a:bodyPr/>
          <a:lstStyle/>
          <a:p>
            <a:fld id="{8D07BF0A-B48F-423F-9C11-F874BA3C3478}" type="slidenum">
              <a:rPr lang="en-US" smtClean="0">
                <a:latin typeface="Calibri" pitchFamily="34" charset="0"/>
                <a:ea typeface="ＭＳ Ｐゴシック"/>
                <a:cs typeface="ＭＳ Ｐゴシック"/>
              </a:rPr>
              <a:pPr/>
              <a:t>25</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Slide Image Placeholder 1"/>
          <p:cNvSpPr>
            <a:spLocks noGrp="1" noRot="1" noChangeAspect="1"/>
          </p:cNvSpPr>
          <p:nvPr>
            <p:ph type="sldImg"/>
          </p:nvPr>
        </p:nvSpPr>
        <p:spPr bwMode="auto">
          <a:noFill/>
          <a:ln>
            <a:solidFill>
              <a:srgbClr val="000000"/>
            </a:solidFill>
            <a:miter lim="800000"/>
            <a:headEnd/>
            <a:tailEnd/>
          </a:ln>
        </p:spPr>
      </p:sp>
      <p:sp>
        <p:nvSpPr>
          <p:cNvPr id="933890" name="Notes Placeholder 2"/>
          <p:cNvSpPr>
            <a:spLocks noGrp="1"/>
          </p:cNvSpPr>
          <p:nvPr>
            <p:ph type="body" idx="1"/>
          </p:nvPr>
        </p:nvSpPr>
        <p:spPr bwMode="auto">
          <a:noFill/>
        </p:spPr>
        <p:txBody>
          <a:bodyPr/>
          <a:lstStyle/>
          <a:p>
            <a:pPr eaLnBrk="1" hangingPunct="1"/>
            <a:r>
              <a:rPr lang="en-US" smtClean="0">
                <a:ea typeface="ＭＳ Ｐゴシック"/>
              </a:rPr>
              <a:t>We stay away from the areas where landsliding occurs</a:t>
            </a:r>
          </a:p>
        </p:txBody>
      </p:sp>
      <p:sp>
        <p:nvSpPr>
          <p:cNvPr id="933891" name="Slide Number Placeholder 3"/>
          <p:cNvSpPr>
            <a:spLocks noGrp="1"/>
          </p:cNvSpPr>
          <p:nvPr>
            <p:ph type="sldNum" sz="quarter" idx="5"/>
          </p:nvPr>
        </p:nvSpPr>
        <p:spPr bwMode="auto">
          <a:noFill/>
          <a:ln>
            <a:miter lim="800000"/>
            <a:headEnd/>
            <a:tailEnd/>
          </a:ln>
        </p:spPr>
        <p:txBody>
          <a:bodyPr/>
          <a:lstStyle/>
          <a:p>
            <a:fld id="{9BB570EE-EE57-4750-8A09-E3BDA28EF141}" type="slidenum">
              <a:rPr lang="en-US" smtClean="0">
                <a:latin typeface="Calibri" pitchFamily="34" charset="0"/>
                <a:ea typeface="ＭＳ Ｐゴシック"/>
                <a:cs typeface="ＭＳ Ｐゴシック"/>
              </a:rPr>
              <a:pPr/>
              <a:t>26</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bwMode="auto">
          <a:noFill/>
          <a:ln>
            <a:miter lim="800000"/>
            <a:headEnd/>
            <a:tailEnd/>
          </a:ln>
        </p:spPr>
        <p:txBody>
          <a:bodyPr/>
          <a:lstStyle/>
          <a:p>
            <a:fld id="{8489DDD9-94A1-4371-B8B3-6AE74D3A8D7B}" type="slidenum">
              <a:rPr lang="en-US" smtClean="0">
                <a:latin typeface="Calibri" pitchFamily="34" charset="0"/>
                <a:ea typeface="ＭＳ Ｐゴシック"/>
                <a:cs typeface="ＭＳ Ｐゴシック"/>
              </a:rPr>
              <a:pPr/>
              <a:t>27</a:t>
            </a:fld>
            <a:endParaRPr lang="en-US" smtClean="0">
              <a:latin typeface="Calibri" pitchFamily="34" charset="0"/>
              <a:ea typeface="ＭＳ Ｐゴシック"/>
              <a:cs typeface="ＭＳ Ｐゴシック"/>
            </a:endParaRPr>
          </a:p>
        </p:txBody>
      </p:sp>
      <p:sp>
        <p:nvSpPr>
          <p:cNvPr id="9359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5939" name="Rectangle 3"/>
          <p:cNvSpPr>
            <a:spLocks noGrp="1" noChangeArrowheads="1"/>
          </p:cNvSpPr>
          <p:nvPr>
            <p:ph type="body" idx="1"/>
          </p:nvPr>
        </p:nvSpPr>
        <p:spPr bwMode="auto">
          <a:noFill/>
        </p:spPr>
        <p:txBody>
          <a:bodyPr/>
          <a:lstStyle/>
          <a:p>
            <a:pPr eaLnBrk="1" hangingPunct="1"/>
            <a:r>
              <a:rPr lang="en-US" smtClean="0">
                <a:ea typeface="ＭＳ Ｐゴシック"/>
              </a:rPr>
              <a:t>80m/230kyr = 0.35 mm/yr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3" name="Slide Image Placeholder 1"/>
          <p:cNvSpPr>
            <a:spLocks noGrp="1" noRot="1" noChangeAspect="1"/>
          </p:cNvSpPr>
          <p:nvPr>
            <p:ph type="sldImg"/>
          </p:nvPr>
        </p:nvSpPr>
        <p:spPr bwMode="auto">
          <a:noFill/>
          <a:ln>
            <a:solidFill>
              <a:srgbClr val="000000"/>
            </a:solidFill>
            <a:miter lim="800000"/>
            <a:headEnd/>
            <a:tailEnd/>
          </a:ln>
        </p:spPr>
      </p:sp>
      <p:sp>
        <p:nvSpPr>
          <p:cNvPr id="940034" name="Notes Placeholder 2"/>
          <p:cNvSpPr>
            <a:spLocks noGrp="1"/>
          </p:cNvSpPr>
          <p:nvPr>
            <p:ph type="body" idx="1"/>
          </p:nvPr>
        </p:nvSpPr>
        <p:spPr bwMode="auto">
          <a:noFill/>
        </p:spPr>
        <p:txBody>
          <a:bodyPr/>
          <a:lstStyle/>
          <a:p>
            <a:pPr eaLnBrk="1" hangingPunct="1"/>
            <a:endParaRPr lang="en-US" smtClean="0">
              <a:ea typeface="ＭＳ Ｐゴシック"/>
            </a:endParaRPr>
          </a:p>
        </p:txBody>
      </p:sp>
      <p:sp>
        <p:nvSpPr>
          <p:cNvPr id="940035" name="Slide Number Placeholder 3"/>
          <p:cNvSpPr>
            <a:spLocks noGrp="1"/>
          </p:cNvSpPr>
          <p:nvPr>
            <p:ph type="sldNum" sz="quarter" idx="5"/>
          </p:nvPr>
        </p:nvSpPr>
        <p:spPr bwMode="auto">
          <a:noFill/>
          <a:ln>
            <a:miter lim="800000"/>
            <a:headEnd/>
            <a:tailEnd/>
          </a:ln>
        </p:spPr>
        <p:txBody>
          <a:bodyPr/>
          <a:lstStyle/>
          <a:p>
            <a:fld id="{6E2B1EA1-15E6-43F0-B582-88D2CB7EAA62}" type="slidenum">
              <a:rPr lang="en-US" smtClean="0">
                <a:latin typeface="Calibri" pitchFamily="34" charset="0"/>
                <a:ea typeface="ＭＳ Ｐゴシック"/>
                <a:cs typeface="ＭＳ Ｐゴシック"/>
              </a:rPr>
              <a:pPr/>
              <a:t>30</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1" name="Slide Image Placeholder 1"/>
          <p:cNvSpPr>
            <a:spLocks noGrp="1" noRot="1" noChangeAspect="1"/>
          </p:cNvSpPr>
          <p:nvPr>
            <p:ph type="sldImg"/>
          </p:nvPr>
        </p:nvSpPr>
        <p:spPr bwMode="auto">
          <a:noFill/>
          <a:ln>
            <a:solidFill>
              <a:srgbClr val="000000"/>
            </a:solidFill>
            <a:miter lim="800000"/>
            <a:headEnd/>
            <a:tailEnd/>
          </a:ln>
        </p:spPr>
      </p:sp>
      <p:sp>
        <p:nvSpPr>
          <p:cNvPr id="942082" name="Notes Placeholder 2"/>
          <p:cNvSpPr>
            <a:spLocks noGrp="1"/>
          </p:cNvSpPr>
          <p:nvPr>
            <p:ph type="body" idx="1"/>
          </p:nvPr>
        </p:nvSpPr>
        <p:spPr bwMode="auto">
          <a:noFill/>
        </p:spPr>
        <p:txBody>
          <a:bodyPr/>
          <a:lstStyle/>
          <a:p>
            <a:pPr eaLnBrk="1" hangingPunct="1"/>
            <a:r>
              <a:rPr lang="en-US" smtClean="0">
                <a:ea typeface="ＭＳ Ｐゴシック"/>
              </a:rPr>
              <a:t>Green Fm</a:t>
            </a:r>
          </a:p>
        </p:txBody>
      </p:sp>
      <p:sp>
        <p:nvSpPr>
          <p:cNvPr id="942083" name="Slide Number Placeholder 3"/>
          <p:cNvSpPr>
            <a:spLocks noGrp="1"/>
          </p:cNvSpPr>
          <p:nvPr>
            <p:ph type="sldNum" sz="quarter" idx="5"/>
          </p:nvPr>
        </p:nvSpPr>
        <p:spPr bwMode="auto">
          <a:noFill/>
          <a:ln>
            <a:miter lim="800000"/>
            <a:headEnd/>
            <a:tailEnd/>
          </a:ln>
        </p:spPr>
        <p:txBody>
          <a:bodyPr/>
          <a:lstStyle/>
          <a:p>
            <a:fld id="{AC7EA23D-F1AE-4B04-8A6F-4C390D9A05A9}" type="slidenum">
              <a:rPr lang="en-US" smtClean="0">
                <a:solidFill>
                  <a:srgbClr val="000000"/>
                </a:solidFill>
                <a:latin typeface="Calibri" pitchFamily="34" charset="0"/>
                <a:ea typeface="ＭＳ Ｐゴシック"/>
                <a:cs typeface="ＭＳ Ｐゴシック"/>
              </a:rPr>
              <a:pPr/>
              <a:t>31</a:t>
            </a:fld>
            <a:endParaRPr lang="en-US" smtClean="0">
              <a:solidFill>
                <a:srgbClr val="000000"/>
              </a:solidFill>
              <a:latin typeface="Calibri" pitchFamily="34" charset="0"/>
              <a:ea typeface="ＭＳ Ｐゴシック"/>
              <a:cs typeface="ＭＳ Ｐゴシック"/>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29" name="Slide Image Placeholder 1"/>
          <p:cNvSpPr>
            <a:spLocks noGrp="1" noRot="1" noChangeAspect="1"/>
          </p:cNvSpPr>
          <p:nvPr>
            <p:ph type="sldImg"/>
          </p:nvPr>
        </p:nvSpPr>
        <p:spPr bwMode="auto">
          <a:noFill/>
          <a:ln>
            <a:solidFill>
              <a:srgbClr val="000000"/>
            </a:solidFill>
            <a:miter lim="800000"/>
            <a:headEnd/>
            <a:tailEnd/>
          </a:ln>
        </p:spPr>
      </p:sp>
      <p:sp>
        <p:nvSpPr>
          <p:cNvPr id="944130" name="Notes Placeholder 2"/>
          <p:cNvSpPr>
            <a:spLocks noGrp="1"/>
          </p:cNvSpPr>
          <p:nvPr>
            <p:ph type="body" idx="1"/>
          </p:nvPr>
        </p:nvSpPr>
        <p:spPr bwMode="auto">
          <a:noFill/>
        </p:spPr>
        <p:txBody>
          <a:bodyPr/>
          <a:lstStyle/>
          <a:p>
            <a:pPr eaLnBrk="1" hangingPunct="1"/>
            <a:endParaRPr lang="en-US" smtClean="0">
              <a:ea typeface="ＭＳ Ｐゴシック"/>
            </a:endParaRPr>
          </a:p>
        </p:txBody>
      </p:sp>
      <p:sp>
        <p:nvSpPr>
          <p:cNvPr id="944131" name="Slide Number Placeholder 3"/>
          <p:cNvSpPr>
            <a:spLocks noGrp="1"/>
          </p:cNvSpPr>
          <p:nvPr>
            <p:ph type="sldNum" sz="quarter" idx="5"/>
          </p:nvPr>
        </p:nvSpPr>
        <p:spPr bwMode="auto">
          <a:noFill/>
          <a:ln>
            <a:miter lim="800000"/>
            <a:headEnd/>
            <a:tailEnd/>
          </a:ln>
        </p:spPr>
        <p:txBody>
          <a:bodyPr/>
          <a:lstStyle/>
          <a:p>
            <a:fld id="{0ECECA55-6323-48E4-B7E2-E914213EDBB4}" type="slidenum">
              <a:rPr lang="en-US" smtClean="0">
                <a:latin typeface="Calibri" pitchFamily="34" charset="0"/>
                <a:ea typeface="ＭＳ Ｐゴシック"/>
                <a:cs typeface="ＭＳ Ｐゴシック"/>
              </a:rPr>
              <a:pPr/>
              <a:t>32</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7" name="Slide Image Placeholder 1"/>
          <p:cNvSpPr>
            <a:spLocks noGrp="1" noRot="1" noChangeAspect="1"/>
          </p:cNvSpPr>
          <p:nvPr>
            <p:ph type="sldImg"/>
          </p:nvPr>
        </p:nvSpPr>
        <p:spPr bwMode="auto">
          <a:noFill/>
          <a:ln>
            <a:solidFill>
              <a:srgbClr val="000000"/>
            </a:solidFill>
            <a:miter lim="800000"/>
            <a:headEnd/>
            <a:tailEnd/>
          </a:ln>
        </p:spPr>
      </p:sp>
      <p:sp>
        <p:nvSpPr>
          <p:cNvPr id="946178" name="Notes Placeholder 2"/>
          <p:cNvSpPr>
            <a:spLocks noGrp="1"/>
          </p:cNvSpPr>
          <p:nvPr>
            <p:ph type="body" idx="1"/>
          </p:nvPr>
        </p:nvSpPr>
        <p:spPr bwMode="auto">
          <a:noFill/>
        </p:spPr>
        <p:txBody>
          <a:bodyPr/>
          <a:lstStyle/>
          <a:p>
            <a:pPr eaLnBrk="1" hangingPunct="1"/>
            <a:endParaRPr lang="en-US" smtClean="0">
              <a:ea typeface="ＭＳ Ｐゴシック"/>
            </a:endParaRPr>
          </a:p>
        </p:txBody>
      </p:sp>
      <p:sp>
        <p:nvSpPr>
          <p:cNvPr id="946179" name="Slide Number Placeholder 3"/>
          <p:cNvSpPr>
            <a:spLocks noGrp="1"/>
          </p:cNvSpPr>
          <p:nvPr>
            <p:ph type="sldNum" sz="quarter" idx="5"/>
          </p:nvPr>
        </p:nvSpPr>
        <p:spPr bwMode="auto">
          <a:noFill/>
          <a:ln>
            <a:miter lim="800000"/>
            <a:headEnd/>
            <a:tailEnd/>
          </a:ln>
        </p:spPr>
        <p:txBody>
          <a:bodyPr/>
          <a:lstStyle/>
          <a:p>
            <a:fld id="{8972FD64-5C28-41A6-940D-59CF0087AEC3}" type="slidenum">
              <a:rPr lang="en-US" smtClean="0">
                <a:latin typeface="Calibri" pitchFamily="34" charset="0"/>
                <a:ea typeface="ＭＳ Ｐゴシック"/>
                <a:cs typeface="ＭＳ Ｐゴシック"/>
              </a:rPr>
              <a:pPr/>
              <a:t>33</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5" name="Slide Image Placeholder 1"/>
          <p:cNvSpPr>
            <a:spLocks noGrp="1" noRot="1" noChangeAspect="1"/>
          </p:cNvSpPr>
          <p:nvPr>
            <p:ph type="sldImg"/>
          </p:nvPr>
        </p:nvSpPr>
        <p:spPr bwMode="auto">
          <a:noFill/>
          <a:ln>
            <a:solidFill>
              <a:srgbClr val="000000"/>
            </a:solidFill>
            <a:miter lim="800000"/>
            <a:headEnd/>
            <a:tailEnd/>
          </a:ln>
        </p:spPr>
      </p:sp>
      <p:sp>
        <p:nvSpPr>
          <p:cNvPr id="948226" name="Notes Placeholder 2"/>
          <p:cNvSpPr>
            <a:spLocks noGrp="1"/>
          </p:cNvSpPr>
          <p:nvPr>
            <p:ph type="body" idx="1"/>
          </p:nvPr>
        </p:nvSpPr>
        <p:spPr bwMode="auto">
          <a:noFill/>
        </p:spPr>
        <p:txBody>
          <a:bodyPr/>
          <a:lstStyle/>
          <a:p>
            <a:pPr defTabSz="914400" eaLnBrk="1" hangingPunct="1">
              <a:spcBef>
                <a:spcPct val="0"/>
              </a:spcBef>
            </a:pPr>
            <a:r>
              <a:rPr lang="en-US" smtClean="0">
                <a:ea typeface="ＭＳ Ｐゴシック"/>
              </a:rPr>
              <a:t>This is their most basic property. In some planetary cases, the branching structure is the only reason we think we’re looking at drainage networks.</a:t>
            </a:r>
          </a:p>
        </p:txBody>
      </p:sp>
      <p:sp>
        <p:nvSpPr>
          <p:cNvPr id="948227" name="Slide Number Placeholder 3"/>
          <p:cNvSpPr>
            <a:spLocks noGrp="1"/>
          </p:cNvSpPr>
          <p:nvPr>
            <p:ph type="sldNum" sz="quarter" idx="5"/>
          </p:nvPr>
        </p:nvSpPr>
        <p:spPr bwMode="auto">
          <a:noFill/>
          <a:ln>
            <a:miter lim="800000"/>
            <a:headEnd/>
            <a:tailEnd/>
          </a:ln>
        </p:spPr>
        <p:txBody>
          <a:bodyPr/>
          <a:lstStyle/>
          <a:p>
            <a:fld id="{D8FC8B16-BABA-45F9-B902-D81657484E80}" type="slidenum">
              <a:rPr lang="en-US" smtClean="0">
                <a:solidFill>
                  <a:srgbClr val="000000"/>
                </a:solidFill>
                <a:latin typeface="Calibri" pitchFamily="34" charset="0"/>
                <a:ea typeface="ＭＳ Ｐゴシック"/>
                <a:cs typeface="ＭＳ Ｐゴシック"/>
              </a:rPr>
              <a:pPr/>
              <a:t>34</a:t>
            </a:fld>
            <a:endParaRPr lang="en-US" smtClean="0">
              <a:solidFill>
                <a:srgbClr val="000000"/>
              </a:solidFill>
              <a:latin typeface="Calibri" pitchFamily="34" charset="0"/>
              <a:ea typeface="ＭＳ Ｐゴシック"/>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a:lstStyle/>
          <a:p>
            <a:pPr eaLnBrk="1" hangingPunct="1"/>
            <a:endParaRPr lang="en-US" smtClean="0">
              <a:ea typeface="ＭＳ Ｐゴシック"/>
            </a:endParaRPr>
          </a:p>
        </p:txBody>
      </p:sp>
      <p:sp>
        <p:nvSpPr>
          <p:cNvPr id="56323" name="Slide Number Placeholder 3"/>
          <p:cNvSpPr>
            <a:spLocks noGrp="1"/>
          </p:cNvSpPr>
          <p:nvPr>
            <p:ph type="sldNum" sz="quarter" idx="5"/>
          </p:nvPr>
        </p:nvSpPr>
        <p:spPr bwMode="auto">
          <a:noFill/>
          <a:ln>
            <a:miter lim="800000"/>
            <a:headEnd/>
            <a:tailEnd/>
          </a:ln>
        </p:spPr>
        <p:txBody>
          <a:bodyPr/>
          <a:lstStyle/>
          <a:p>
            <a:fld id="{6A009F55-ED54-47C6-AE3D-7417B8C85E37}" type="slidenum">
              <a:rPr lang="en-US" smtClean="0">
                <a:latin typeface="Calibri" pitchFamily="34" charset="0"/>
                <a:ea typeface="ＭＳ Ｐゴシック"/>
                <a:cs typeface="ＭＳ Ｐゴシック"/>
              </a:rPr>
              <a:pPr/>
              <a:t>3</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3" name="Slide Image Placeholder 1"/>
          <p:cNvSpPr>
            <a:spLocks noGrp="1" noRot="1" noChangeAspect="1"/>
          </p:cNvSpPr>
          <p:nvPr>
            <p:ph type="sldImg"/>
          </p:nvPr>
        </p:nvSpPr>
        <p:spPr bwMode="auto">
          <a:noFill/>
          <a:ln>
            <a:solidFill>
              <a:srgbClr val="000000"/>
            </a:solidFill>
            <a:miter lim="800000"/>
            <a:headEnd/>
            <a:tailEnd/>
          </a:ln>
        </p:spPr>
      </p:sp>
      <p:sp>
        <p:nvSpPr>
          <p:cNvPr id="950274" name="Notes Placeholder 2"/>
          <p:cNvSpPr>
            <a:spLocks noGrp="1"/>
          </p:cNvSpPr>
          <p:nvPr>
            <p:ph type="body" idx="1"/>
          </p:nvPr>
        </p:nvSpPr>
        <p:spPr bwMode="auto">
          <a:noFill/>
        </p:spPr>
        <p:txBody>
          <a:bodyPr/>
          <a:lstStyle/>
          <a:p>
            <a:pPr marL="342900" indent="-342900" eaLnBrk="1" hangingPunct="1">
              <a:spcBef>
                <a:spcPct val="20000"/>
              </a:spcBef>
              <a:buFontTx/>
              <a:buChar char="•"/>
            </a:pPr>
            <a:r>
              <a:rPr lang="en-US" smtClean="0">
                <a:ea typeface="ＭＳ Ｐゴシック"/>
              </a:rPr>
              <a:t>There’s a long history to this question. </a:t>
            </a:r>
          </a:p>
          <a:p>
            <a:pPr marL="342900" indent="-342900" eaLnBrk="1" hangingPunct="1">
              <a:spcBef>
                <a:spcPct val="20000"/>
              </a:spcBef>
              <a:buFontTx/>
              <a:buChar char="•"/>
            </a:pPr>
            <a:r>
              <a:rPr lang="en-US" smtClean="0">
                <a:ea typeface="ＭＳ Ｐゴシック"/>
              </a:rPr>
              <a:t>In fact, frameworks for quantifying the hierarchical, branching structure of river networks have become the industry standard in other fields that study networks, such as circulatory systems.</a:t>
            </a:r>
          </a:p>
          <a:p>
            <a:pPr marL="342900" indent="-342900" eaLnBrk="1" hangingPunct="1">
              <a:spcBef>
                <a:spcPct val="20000"/>
              </a:spcBef>
              <a:buFontTx/>
              <a:buChar char="•"/>
            </a:pPr>
            <a:r>
              <a:rPr lang="en-US" smtClean="0">
                <a:ea typeface="ＭＳ Ｐゴシック"/>
              </a:rPr>
              <a:t>Horton, (Strahler), and Schumm posited that there were certain scaling laws that describe river networks. </a:t>
            </a:r>
          </a:p>
          <a:p>
            <a:pPr marL="342900" indent="-342900" eaLnBrk="1" hangingPunct="1">
              <a:spcBef>
                <a:spcPct val="20000"/>
              </a:spcBef>
              <a:buFontTx/>
              <a:buChar char="•"/>
            </a:pPr>
            <a:r>
              <a:rPr lang="en-US" smtClean="0">
                <a:ea typeface="ＭＳ Ｐゴシック"/>
              </a:rPr>
              <a:t>But this idea took a nosedive when Kirchner showed that nearly all networks, satisfy these laws. So the idea of trying to identify universal scaling laws for river networks fell out of favor. </a:t>
            </a:r>
          </a:p>
        </p:txBody>
      </p:sp>
      <p:sp>
        <p:nvSpPr>
          <p:cNvPr id="950275" name="Slide Number Placeholder 3"/>
          <p:cNvSpPr>
            <a:spLocks noGrp="1"/>
          </p:cNvSpPr>
          <p:nvPr>
            <p:ph type="sldNum" sz="quarter" idx="5"/>
          </p:nvPr>
        </p:nvSpPr>
        <p:spPr bwMode="auto">
          <a:noFill/>
          <a:ln>
            <a:miter lim="800000"/>
            <a:headEnd/>
            <a:tailEnd/>
          </a:ln>
        </p:spPr>
        <p:txBody>
          <a:bodyPr/>
          <a:lstStyle/>
          <a:p>
            <a:fld id="{F67A75CB-4B0E-4A46-9024-39BED0BFC20F}" type="slidenum">
              <a:rPr lang="en-US" smtClean="0">
                <a:solidFill>
                  <a:srgbClr val="000000"/>
                </a:solidFill>
                <a:latin typeface="Calibri" pitchFamily="34" charset="0"/>
                <a:ea typeface="ＭＳ Ｐゴシック"/>
                <a:cs typeface="ＭＳ Ｐゴシック"/>
              </a:rPr>
              <a:pPr/>
              <a:t>35</a:t>
            </a:fld>
            <a:endParaRPr lang="en-US" smtClean="0">
              <a:solidFill>
                <a:srgbClr val="000000"/>
              </a:solidFill>
              <a:latin typeface="Calibri" pitchFamily="34" charset="0"/>
              <a:ea typeface="ＭＳ Ｐゴシック"/>
              <a:cs typeface="ＭＳ Ｐゴシック"/>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1" name="Slide Image Placeholder 1"/>
          <p:cNvSpPr>
            <a:spLocks noGrp="1" noRot="1" noChangeAspect="1"/>
          </p:cNvSpPr>
          <p:nvPr>
            <p:ph type="sldImg"/>
          </p:nvPr>
        </p:nvSpPr>
        <p:spPr bwMode="auto">
          <a:noFill/>
          <a:ln>
            <a:solidFill>
              <a:srgbClr val="000000"/>
            </a:solidFill>
            <a:miter lim="800000"/>
            <a:headEnd/>
            <a:tailEnd/>
          </a:ln>
        </p:spPr>
      </p:sp>
      <p:sp>
        <p:nvSpPr>
          <p:cNvPr id="952322" name="Notes Placeholder 2"/>
          <p:cNvSpPr>
            <a:spLocks noGrp="1"/>
          </p:cNvSpPr>
          <p:nvPr>
            <p:ph type="body" idx="1"/>
          </p:nvPr>
        </p:nvSpPr>
        <p:spPr bwMode="auto">
          <a:noFill/>
        </p:spPr>
        <p:txBody>
          <a:bodyPr/>
          <a:lstStyle/>
          <a:p>
            <a:pPr eaLnBrk="1" hangingPunct="1"/>
            <a:r>
              <a:rPr lang="en-US" smtClean="0">
                <a:ea typeface="ＭＳ Ｐゴシック"/>
              </a:rPr>
              <a:t>But R-I and Rinaldo note that our ability to explain network form with erosional mechanics lags behind.</a:t>
            </a:r>
          </a:p>
        </p:txBody>
      </p:sp>
      <p:sp>
        <p:nvSpPr>
          <p:cNvPr id="952323" name="Slide Number Placeholder 3"/>
          <p:cNvSpPr>
            <a:spLocks noGrp="1"/>
          </p:cNvSpPr>
          <p:nvPr>
            <p:ph type="sldNum" sz="quarter" idx="5"/>
          </p:nvPr>
        </p:nvSpPr>
        <p:spPr bwMode="auto">
          <a:noFill/>
          <a:ln>
            <a:miter lim="800000"/>
            <a:headEnd/>
            <a:tailEnd/>
          </a:ln>
        </p:spPr>
        <p:txBody>
          <a:bodyPr/>
          <a:lstStyle/>
          <a:p>
            <a:fld id="{A20843C5-E41D-4663-AA82-77616F25E45F}" type="slidenum">
              <a:rPr lang="en-US" smtClean="0">
                <a:latin typeface="Calibri" pitchFamily="34" charset="0"/>
                <a:ea typeface="ＭＳ Ｐゴシック"/>
                <a:cs typeface="ＭＳ Ｐゴシック"/>
              </a:rPr>
              <a:pPr/>
              <a:t>36</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69" name="Slide Image Placeholder 1"/>
          <p:cNvSpPr>
            <a:spLocks noGrp="1" noRot="1" noChangeAspect="1"/>
          </p:cNvSpPr>
          <p:nvPr>
            <p:ph type="sldImg"/>
          </p:nvPr>
        </p:nvSpPr>
        <p:spPr bwMode="auto">
          <a:noFill/>
          <a:ln>
            <a:solidFill>
              <a:srgbClr val="000000"/>
            </a:solidFill>
            <a:miter lim="800000"/>
            <a:headEnd/>
            <a:tailEnd/>
          </a:ln>
        </p:spPr>
      </p:sp>
      <p:sp>
        <p:nvSpPr>
          <p:cNvPr id="954370" name="Notes Placeholder 2"/>
          <p:cNvSpPr>
            <a:spLocks noGrp="1"/>
          </p:cNvSpPr>
          <p:nvPr>
            <p:ph type="body" idx="1"/>
          </p:nvPr>
        </p:nvSpPr>
        <p:spPr bwMode="auto">
          <a:noFill/>
        </p:spPr>
        <p:txBody>
          <a:bodyPr/>
          <a:lstStyle/>
          <a:p>
            <a:pPr eaLnBrk="1" hangingPunct="1"/>
            <a:endParaRPr lang="en-US" smtClean="0">
              <a:ea typeface="ＭＳ Ｐゴシック"/>
            </a:endParaRPr>
          </a:p>
        </p:txBody>
      </p:sp>
      <p:sp>
        <p:nvSpPr>
          <p:cNvPr id="954371" name="Slide Number Placeholder 3"/>
          <p:cNvSpPr>
            <a:spLocks noGrp="1"/>
          </p:cNvSpPr>
          <p:nvPr>
            <p:ph type="sldNum" sz="quarter" idx="5"/>
          </p:nvPr>
        </p:nvSpPr>
        <p:spPr bwMode="auto">
          <a:noFill/>
          <a:ln>
            <a:miter lim="800000"/>
            <a:headEnd/>
            <a:tailEnd/>
          </a:ln>
        </p:spPr>
        <p:txBody>
          <a:bodyPr/>
          <a:lstStyle/>
          <a:p>
            <a:fld id="{9F66DB84-EC62-491C-9A37-7DC2EBB47E1E}" type="slidenum">
              <a:rPr lang="en-US" smtClean="0">
                <a:latin typeface="Calibri" pitchFamily="34" charset="0"/>
                <a:ea typeface="ＭＳ Ｐゴシック"/>
                <a:cs typeface="ＭＳ Ｐゴシック"/>
              </a:rPr>
              <a:pPr/>
              <a:t>37</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7" name="Slide Image Placeholder 1"/>
          <p:cNvSpPr>
            <a:spLocks noGrp="1" noRot="1" noChangeAspect="1"/>
          </p:cNvSpPr>
          <p:nvPr>
            <p:ph type="sldImg"/>
          </p:nvPr>
        </p:nvSpPr>
        <p:spPr bwMode="auto">
          <a:noFill/>
          <a:ln>
            <a:solidFill>
              <a:srgbClr val="000000"/>
            </a:solidFill>
            <a:miter lim="800000"/>
            <a:headEnd/>
            <a:tailEnd/>
          </a:ln>
        </p:spPr>
      </p:sp>
      <p:sp>
        <p:nvSpPr>
          <p:cNvPr id="956418" name="Notes Placeholder 2"/>
          <p:cNvSpPr>
            <a:spLocks noGrp="1"/>
          </p:cNvSpPr>
          <p:nvPr>
            <p:ph type="body" idx="1"/>
          </p:nvPr>
        </p:nvSpPr>
        <p:spPr bwMode="auto">
          <a:noFill/>
        </p:spPr>
        <p:txBody>
          <a:bodyPr/>
          <a:lstStyle/>
          <a:p>
            <a:pPr eaLnBrk="1" hangingPunct="1"/>
            <a:r>
              <a:rPr lang="en-US" smtClean="0">
                <a:ea typeface="ＭＳ Ｐゴシック"/>
              </a:rPr>
              <a:t>I suggest this is a fundamental signature that is at the root of branching networks.</a:t>
            </a:r>
          </a:p>
          <a:p>
            <a:pPr eaLnBrk="1" hangingPunct="1"/>
            <a:r>
              <a:rPr lang="en-US" smtClean="0">
                <a:ea typeface="ＭＳ Ｐゴシック"/>
              </a:rPr>
              <a:t>Another way to think about it: what is the maximum stable size of a first-order basin?</a:t>
            </a:r>
          </a:p>
          <a:p>
            <a:pPr eaLnBrk="1" hangingPunct="1"/>
            <a:r>
              <a:rPr lang="en-US" smtClean="0">
                <a:ea typeface="ＭＳ Ｐゴシック"/>
              </a:rPr>
              <a:t>For example: In landscapes with uniform lithology, tectonics, climate, drainage basins of different orders have well-defined modal areas. </a:t>
            </a:r>
          </a:p>
          <a:p>
            <a:pPr eaLnBrk="1" hangingPunct="1"/>
            <a:r>
              <a:rPr lang="en-US" smtClean="0">
                <a:ea typeface="ＭＳ Ｐゴシック"/>
              </a:rPr>
              <a:t>If the same mechanism is responsible, there should be a common framework for predicting that scale. </a:t>
            </a:r>
          </a:p>
          <a:p>
            <a:pPr eaLnBrk="1" hangingPunct="1"/>
            <a:r>
              <a:rPr lang="en-US" smtClean="0">
                <a:ea typeface="ＭＳ Ｐゴシック"/>
              </a:rPr>
              <a:t>Here I'll focus on the 1-2 transition: the first time valleys develop tributaries.</a:t>
            </a:r>
          </a:p>
          <a:p>
            <a:pPr eaLnBrk="1" hangingPunct="1"/>
            <a:endParaRPr lang="en-US" smtClean="0">
              <a:ea typeface="ＭＳ Ｐゴシック"/>
            </a:endParaRPr>
          </a:p>
          <a:p>
            <a:pPr eaLnBrk="1" hangingPunct="1"/>
            <a:r>
              <a:rPr lang="en-US" smtClean="0">
                <a:ea typeface="ＭＳ Ｐゴシック"/>
              </a:rPr>
              <a:t>What’s different about these places that the drainage area of the branching transition differs by a factor of ~4?</a:t>
            </a:r>
          </a:p>
        </p:txBody>
      </p:sp>
      <p:sp>
        <p:nvSpPr>
          <p:cNvPr id="956419" name="Slide Number Placeholder 3"/>
          <p:cNvSpPr>
            <a:spLocks noGrp="1"/>
          </p:cNvSpPr>
          <p:nvPr>
            <p:ph type="sldNum" sz="quarter" idx="5"/>
          </p:nvPr>
        </p:nvSpPr>
        <p:spPr bwMode="auto">
          <a:noFill/>
          <a:ln>
            <a:miter lim="800000"/>
            <a:headEnd/>
            <a:tailEnd/>
          </a:ln>
        </p:spPr>
        <p:txBody>
          <a:bodyPr/>
          <a:lstStyle/>
          <a:p>
            <a:fld id="{65900EF5-4E19-479F-A782-B94FAB3757EE}" type="slidenum">
              <a:rPr lang="en-US" smtClean="0">
                <a:solidFill>
                  <a:srgbClr val="000000"/>
                </a:solidFill>
                <a:latin typeface="Calibri" pitchFamily="34" charset="0"/>
                <a:ea typeface="ＭＳ Ｐゴシック"/>
                <a:cs typeface="ＭＳ Ｐゴシック"/>
              </a:rPr>
              <a:pPr/>
              <a:t>38</a:t>
            </a:fld>
            <a:endParaRPr lang="en-US" smtClean="0">
              <a:solidFill>
                <a:srgbClr val="000000"/>
              </a:solidFill>
              <a:latin typeface="Calibri" pitchFamily="34" charset="0"/>
              <a:ea typeface="ＭＳ Ｐゴシック"/>
              <a:cs typeface="ＭＳ Ｐゴシック"/>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5" name="Slide Image Placeholder 1"/>
          <p:cNvSpPr>
            <a:spLocks noGrp="1" noRot="1" noChangeAspect="1"/>
          </p:cNvSpPr>
          <p:nvPr>
            <p:ph type="sldImg"/>
          </p:nvPr>
        </p:nvSpPr>
        <p:spPr bwMode="auto">
          <a:noFill/>
          <a:ln>
            <a:solidFill>
              <a:srgbClr val="000000"/>
            </a:solidFill>
            <a:miter lim="800000"/>
            <a:headEnd/>
            <a:tailEnd/>
          </a:ln>
        </p:spPr>
      </p:sp>
      <p:sp>
        <p:nvSpPr>
          <p:cNvPr id="958466" name="Notes Placeholder 2"/>
          <p:cNvSpPr>
            <a:spLocks noGrp="1"/>
          </p:cNvSpPr>
          <p:nvPr>
            <p:ph type="body" idx="1"/>
          </p:nvPr>
        </p:nvSpPr>
        <p:spPr bwMode="auto">
          <a:noFill/>
        </p:spPr>
        <p:txBody>
          <a:bodyPr/>
          <a:lstStyle/>
          <a:p>
            <a:pPr eaLnBrk="1" hangingPunct="1"/>
            <a:r>
              <a:rPr lang="en-US" smtClean="0">
                <a:ea typeface="ＭＳ Ｐゴシック"/>
              </a:rPr>
              <a:t>This is the geomorphological equivalent of turning up the rayleigh number in a rayleigh-benard convection cell. The model we've developed is one of the few capable of studying this problem (flow routing).</a:t>
            </a:r>
          </a:p>
          <a:p>
            <a:pPr eaLnBrk="1" hangingPunct="1"/>
            <a:endParaRPr lang="en-US" smtClean="0">
              <a:ea typeface="ＭＳ Ｐゴシック"/>
            </a:endParaRPr>
          </a:p>
          <a:p>
            <a:pPr eaLnBrk="1" hangingPunct="1"/>
            <a:r>
              <a:rPr lang="en-US" smtClean="0">
                <a:ea typeface="ＭＳ Ｐゴシック"/>
              </a:rPr>
              <a:t>What controls these transitions? Let's take a closer look with a more controlled experiment.</a:t>
            </a:r>
          </a:p>
        </p:txBody>
      </p:sp>
      <p:sp>
        <p:nvSpPr>
          <p:cNvPr id="958467" name="Slide Number Placeholder 3"/>
          <p:cNvSpPr>
            <a:spLocks noGrp="1"/>
          </p:cNvSpPr>
          <p:nvPr>
            <p:ph type="sldNum" sz="quarter" idx="5"/>
          </p:nvPr>
        </p:nvSpPr>
        <p:spPr bwMode="auto">
          <a:noFill/>
          <a:ln>
            <a:miter lim="800000"/>
            <a:headEnd/>
            <a:tailEnd/>
          </a:ln>
        </p:spPr>
        <p:txBody>
          <a:bodyPr/>
          <a:lstStyle/>
          <a:p>
            <a:fld id="{0D2F7F33-FFEE-49AE-8C92-63C6C363811C}" type="slidenum">
              <a:rPr lang="en-US" smtClean="0">
                <a:latin typeface="Calibri" pitchFamily="34" charset="0"/>
                <a:ea typeface="ＭＳ Ｐゴシック"/>
                <a:cs typeface="ＭＳ Ｐゴシック"/>
              </a:rPr>
              <a:pPr/>
              <a:t>39</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3" name="Slide Image Placeholder 1"/>
          <p:cNvSpPr>
            <a:spLocks noGrp="1" noRot="1" noChangeAspect="1"/>
          </p:cNvSpPr>
          <p:nvPr>
            <p:ph type="sldImg"/>
          </p:nvPr>
        </p:nvSpPr>
        <p:spPr bwMode="auto">
          <a:noFill/>
          <a:ln>
            <a:solidFill>
              <a:srgbClr val="000000"/>
            </a:solidFill>
            <a:miter lim="800000"/>
            <a:headEnd/>
            <a:tailEnd/>
          </a:ln>
        </p:spPr>
      </p:sp>
      <p:sp>
        <p:nvSpPr>
          <p:cNvPr id="960514" name="Notes Placeholder 2"/>
          <p:cNvSpPr>
            <a:spLocks noGrp="1"/>
          </p:cNvSpPr>
          <p:nvPr>
            <p:ph type="body" idx="1"/>
          </p:nvPr>
        </p:nvSpPr>
        <p:spPr bwMode="auto">
          <a:noFill/>
        </p:spPr>
        <p:txBody>
          <a:bodyPr/>
          <a:lstStyle/>
          <a:p>
            <a:pPr eaLnBrk="1" hangingPunct="1"/>
            <a:r>
              <a:rPr lang="en-US" smtClean="0">
                <a:ea typeface="ＭＳ Ｐゴシック"/>
              </a:rPr>
              <a:t>Now look just at the 1o</a:t>
            </a:r>
            <a:r>
              <a:rPr lang="en-US" smtClean="0">
                <a:ea typeface="ＭＳ Ｐゴシック"/>
                <a:sym typeface="Wingdings" pitchFamily="2" charset="2"/>
              </a:rPr>
              <a:t>2o transition. </a:t>
            </a:r>
            <a:r>
              <a:rPr lang="en-US" smtClean="0">
                <a:ea typeface="ＭＳ Ｐゴシック"/>
              </a:rPr>
              <a:t>Branching occurs abruptly (over a narrow range of Pe)</a:t>
            </a:r>
          </a:p>
        </p:txBody>
      </p:sp>
      <p:sp>
        <p:nvSpPr>
          <p:cNvPr id="960515" name="Slide Number Placeholder 3"/>
          <p:cNvSpPr>
            <a:spLocks noGrp="1"/>
          </p:cNvSpPr>
          <p:nvPr>
            <p:ph type="sldNum" sz="quarter" idx="5"/>
          </p:nvPr>
        </p:nvSpPr>
        <p:spPr bwMode="auto">
          <a:noFill/>
          <a:ln>
            <a:miter lim="800000"/>
            <a:headEnd/>
            <a:tailEnd/>
          </a:ln>
        </p:spPr>
        <p:txBody>
          <a:bodyPr/>
          <a:lstStyle/>
          <a:p>
            <a:fld id="{A1C25AF4-882E-42C8-8ACF-8D544121E673}" type="slidenum">
              <a:rPr lang="en-US" smtClean="0">
                <a:latin typeface="Calibri" pitchFamily="34" charset="0"/>
                <a:ea typeface="ＭＳ Ｐゴシック"/>
                <a:cs typeface="ＭＳ Ｐゴシック"/>
              </a:rPr>
              <a:pPr/>
              <a:t>40</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1" name="Slide Image Placeholder 1"/>
          <p:cNvSpPr>
            <a:spLocks noGrp="1" noRot="1" noChangeAspect="1"/>
          </p:cNvSpPr>
          <p:nvPr>
            <p:ph type="sldImg"/>
          </p:nvPr>
        </p:nvSpPr>
        <p:spPr bwMode="auto">
          <a:noFill/>
          <a:ln>
            <a:solidFill>
              <a:srgbClr val="000000"/>
            </a:solidFill>
            <a:miter lim="800000"/>
            <a:headEnd/>
            <a:tailEnd/>
          </a:ln>
        </p:spPr>
      </p:sp>
      <p:sp>
        <p:nvSpPr>
          <p:cNvPr id="962562" name="Notes Placeholder 2"/>
          <p:cNvSpPr>
            <a:spLocks noGrp="1"/>
          </p:cNvSpPr>
          <p:nvPr>
            <p:ph type="body" idx="1"/>
          </p:nvPr>
        </p:nvSpPr>
        <p:spPr bwMode="auto">
          <a:noFill/>
        </p:spPr>
        <p:txBody>
          <a:bodyPr/>
          <a:lstStyle/>
          <a:p>
            <a:pPr eaLnBrk="1" hangingPunct="1">
              <a:buFontTx/>
              <a:buChar char="•"/>
            </a:pPr>
            <a:r>
              <a:rPr lang="en-US" smtClean="0">
                <a:ea typeface="ＭＳ Ｐゴシック"/>
              </a:rPr>
              <a:t> Another experiment: Start with the finest-scale valleys. Turn up the knob on Pe and record a measure of valley size. </a:t>
            </a:r>
          </a:p>
          <a:p>
            <a:pPr eaLnBrk="1" hangingPunct="1">
              <a:buFontTx/>
              <a:buChar char="•"/>
            </a:pPr>
            <a:r>
              <a:rPr lang="en-US" smtClean="0">
                <a:ea typeface="ＭＳ Ｐゴシック"/>
              </a:rPr>
              <a:t> Result: the transition from 1o to 2o basins looks a lot like a pitchfork bifurcation. The solution consisting of evenly spaced valleys switches from a stable to an unstable equilibrium. </a:t>
            </a:r>
          </a:p>
        </p:txBody>
      </p:sp>
      <p:sp>
        <p:nvSpPr>
          <p:cNvPr id="962563" name="Slide Number Placeholder 3"/>
          <p:cNvSpPr>
            <a:spLocks noGrp="1"/>
          </p:cNvSpPr>
          <p:nvPr>
            <p:ph type="sldNum" sz="quarter" idx="5"/>
          </p:nvPr>
        </p:nvSpPr>
        <p:spPr bwMode="auto">
          <a:noFill/>
          <a:ln>
            <a:miter lim="800000"/>
            <a:headEnd/>
            <a:tailEnd/>
          </a:ln>
        </p:spPr>
        <p:txBody>
          <a:bodyPr/>
          <a:lstStyle/>
          <a:p>
            <a:fld id="{3A36A4B9-BE46-450E-8E70-BD993705BF67}" type="slidenum">
              <a:rPr lang="en-US" smtClean="0">
                <a:solidFill>
                  <a:srgbClr val="000000"/>
                </a:solidFill>
                <a:latin typeface="Calibri" pitchFamily="34" charset="0"/>
                <a:ea typeface="ＭＳ Ｐゴシック"/>
                <a:cs typeface="ＭＳ Ｐゴシック"/>
              </a:rPr>
              <a:pPr/>
              <a:t>41</a:t>
            </a:fld>
            <a:endParaRPr lang="en-US" smtClean="0">
              <a:solidFill>
                <a:srgbClr val="000000"/>
              </a:solidFill>
              <a:latin typeface="Calibri" pitchFamily="34" charset="0"/>
              <a:ea typeface="ＭＳ Ｐゴシック"/>
              <a:cs typeface="ＭＳ Ｐゴシック"/>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Slide Image Placeholder 1"/>
          <p:cNvSpPr>
            <a:spLocks noGrp="1" noRot="1" noChangeAspect="1"/>
          </p:cNvSpPr>
          <p:nvPr>
            <p:ph type="sldImg"/>
          </p:nvPr>
        </p:nvSpPr>
        <p:spPr bwMode="auto">
          <a:noFill/>
          <a:ln>
            <a:solidFill>
              <a:srgbClr val="000000"/>
            </a:solidFill>
            <a:miter lim="800000"/>
            <a:headEnd/>
            <a:tailEnd/>
          </a:ln>
        </p:spPr>
      </p:sp>
      <p:sp>
        <p:nvSpPr>
          <p:cNvPr id="967682" name="Notes Placeholder 2"/>
          <p:cNvSpPr>
            <a:spLocks noGrp="1"/>
          </p:cNvSpPr>
          <p:nvPr>
            <p:ph type="body" idx="1"/>
          </p:nvPr>
        </p:nvSpPr>
        <p:spPr bwMode="auto">
          <a:noFill/>
        </p:spPr>
        <p:txBody>
          <a:bodyPr/>
          <a:lstStyle/>
          <a:p>
            <a:pPr eaLnBrk="1" hangingPunct="1"/>
            <a:r>
              <a:rPr lang="en-US" smtClean="0">
                <a:ea typeface="ＭＳ Ｐゴシック"/>
              </a:rPr>
              <a:t>AS THE PREVIOUS MOVIES SUGGESTED, THEY BRANCH BECAUSE THE RIDGELINE MIGRATES UNSTABLY FOR Pe &gt; Pe_c. And once the ridgelines have migrated and the basins have widened, their sideslopes exceed the critical Pe for the formation of first-order basins (another threshold I’m not discussing here).</a:t>
            </a:r>
          </a:p>
        </p:txBody>
      </p:sp>
      <p:sp>
        <p:nvSpPr>
          <p:cNvPr id="967683" name="Slide Number Placeholder 3"/>
          <p:cNvSpPr>
            <a:spLocks noGrp="1"/>
          </p:cNvSpPr>
          <p:nvPr>
            <p:ph type="sldNum" sz="quarter" idx="5"/>
          </p:nvPr>
        </p:nvSpPr>
        <p:spPr bwMode="auto">
          <a:noFill/>
          <a:ln>
            <a:miter lim="800000"/>
            <a:headEnd/>
            <a:tailEnd/>
          </a:ln>
        </p:spPr>
        <p:txBody>
          <a:bodyPr/>
          <a:lstStyle/>
          <a:p>
            <a:fld id="{299C07DF-DE95-4A3B-AEFB-B84BDFAECDB3}" type="slidenum">
              <a:rPr lang="en-US" smtClean="0">
                <a:latin typeface="Calibri" pitchFamily="34" charset="0"/>
                <a:ea typeface="ＭＳ Ｐゴシック"/>
                <a:cs typeface="ＭＳ Ｐゴシック"/>
              </a:rPr>
              <a:pPr/>
              <a:t>45</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3" name="Slide Image Placeholder 1"/>
          <p:cNvSpPr>
            <a:spLocks noGrp="1" noRot="1" noChangeAspect="1"/>
          </p:cNvSpPr>
          <p:nvPr>
            <p:ph type="sldImg"/>
          </p:nvPr>
        </p:nvSpPr>
        <p:spPr bwMode="auto">
          <a:noFill/>
          <a:ln>
            <a:solidFill>
              <a:srgbClr val="000000"/>
            </a:solidFill>
            <a:miter lim="800000"/>
            <a:headEnd/>
            <a:tailEnd/>
          </a:ln>
        </p:spPr>
      </p:sp>
      <p:sp>
        <p:nvSpPr>
          <p:cNvPr id="970754" name="Notes Placeholder 2"/>
          <p:cNvSpPr>
            <a:spLocks noGrp="1"/>
          </p:cNvSpPr>
          <p:nvPr>
            <p:ph type="body" idx="1"/>
          </p:nvPr>
        </p:nvSpPr>
        <p:spPr bwMode="auto">
          <a:noFill/>
        </p:spPr>
        <p:txBody>
          <a:bodyPr/>
          <a:lstStyle/>
          <a:p>
            <a:pPr eaLnBrk="1" hangingPunct="1"/>
            <a:r>
              <a:rPr lang="en-US" smtClean="0">
                <a:ea typeface="ＭＳ Ｐゴシック"/>
              </a:rPr>
              <a:t>What sets this critical value, Pe_c, for ridge migration? </a:t>
            </a:r>
          </a:p>
        </p:txBody>
      </p:sp>
      <p:sp>
        <p:nvSpPr>
          <p:cNvPr id="970755" name="Slide Number Placeholder 3"/>
          <p:cNvSpPr>
            <a:spLocks noGrp="1"/>
          </p:cNvSpPr>
          <p:nvPr>
            <p:ph type="sldNum" sz="quarter" idx="5"/>
          </p:nvPr>
        </p:nvSpPr>
        <p:spPr bwMode="auto">
          <a:noFill/>
          <a:ln>
            <a:miter lim="800000"/>
            <a:headEnd/>
            <a:tailEnd/>
          </a:ln>
        </p:spPr>
        <p:txBody>
          <a:bodyPr/>
          <a:lstStyle/>
          <a:p>
            <a:fld id="{4F8E3568-EF5F-4061-8624-1DFF236B8F95}" type="slidenum">
              <a:rPr lang="en-US" smtClean="0">
                <a:latin typeface="Calibri" pitchFamily="34" charset="0"/>
                <a:ea typeface="ＭＳ Ｐゴシック"/>
                <a:cs typeface="ＭＳ Ｐゴシック"/>
              </a:rPr>
              <a:pPr/>
              <a:t>46</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Slide Image Placeholder 1"/>
          <p:cNvSpPr>
            <a:spLocks noGrp="1" noRot="1" noChangeAspect="1"/>
          </p:cNvSpPr>
          <p:nvPr>
            <p:ph type="sldImg"/>
          </p:nvPr>
        </p:nvSpPr>
        <p:spPr bwMode="auto">
          <a:noFill/>
          <a:ln>
            <a:solidFill>
              <a:srgbClr val="000000"/>
            </a:solidFill>
            <a:miter lim="800000"/>
            <a:headEnd/>
            <a:tailEnd/>
          </a:ln>
        </p:spPr>
      </p:sp>
      <p:sp>
        <p:nvSpPr>
          <p:cNvPr id="972802" name="Notes Placeholder 2"/>
          <p:cNvSpPr>
            <a:spLocks noGrp="1"/>
          </p:cNvSpPr>
          <p:nvPr>
            <p:ph type="body" idx="1"/>
          </p:nvPr>
        </p:nvSpPr>
        <p:spPr bwMode="auto">
          <a:noFill/>
        </p:spPr>
        <p:txBody>
          <a:bodyPr/>
          <a:lstStyle/>
          <a:p>
            <a:pPr eaLnBrk="1" hangingPunct="1"/>
            <a:r>
              <a:rPr lang="en-US" smtClean="0">
                <a:ea typeface="ＭＳ Ｐゴシック"/>
              </a:rPr>
              <a:t>What sets this critical value, Pe_c, for ridge migration? </a:t>
            </a:r>
          </a:p>
        </p:txBody>
      </p:sp>
      <p:sp>
        <p:nvSpPr>
          <p:cNvPr id="972803" name="Slide Number Placeholder 3"/>
          <p:cNvSpPr>
            <a:spLocks noGrp="1"/>
          </p:cNvSpPr>
          <p:nvPr>
            <p:ph type="sldNum" sz="quarter" idx="5"/>
          </p:nvPr>
        </p:nvSpPr>
        <p:spPr bwMode="auto">
          <a:noFill/>
          <a:ln>
            <a:miter lim="800000"/>
            <a:headEnd/>
            <a:tailEnd/>
          </a:ln>
        </p:spPr>
        <p:txBody>
          <a:bodyPr/>
          <a:lstStyle/>
          <a:p>
            <a:fld id="{2F858EFF-6CB9-49B0-8FB6-BF5DE6E219B6}" type="slidenum">
              <a:rPr lang="en-US" smtClean="0">
                <a:latin typeface="Calibri" pitchFamily="34" charset="0"/>
                <a:ea typeface="ＭＳ Ｐゴシック"/>
                <a:cs typeface="ＭＳ Ｐゴシック"/>
              </a:rPr>
              <a:pPr/>
              <a:t>47</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a:lstStyle/>
          <a:p>
            <a:pPr eaLnBrk="1" hangingPunct="1"/>
            <a:r>
              <a:rPr lang="en-US" smtClean="0">
                <a:ea typeface="ＭＳ Ｐゴシック"/>
              </a:rPr>
              <a:t>Landscapes are one of the first things we observe when we look at a planet. They can tell us about processes that are too slow or episodic to observe directly. We can use them to study places that are inaccessible. They are the best-resolved, most widespread part of the geologic record.</a:t>
            </a:r>
          </a:p>
          <a:p>
            <a:pPr eaLnBrk="1" hangingPunct="1"/>
            <a:endParaRPr lang="en-US" smtClean="0">
              <a:ea typeface="ＭＳ Ｐゴシック"/>
            </a:endParaRPr>
          </a:p>
          <a:p>
            <a:pPr eaLnBrk="1" hangingPunct="1"/>
            <a:r>
              <a:rPr lang="en-US" smtClean="0">
                <a:ea typeface="ＭＳ Ｐゴシック"/>
              </a:rPr>
              <a:t>We live on them, we engineer them, and they give us our food and water. It’s worth understanding how they work.</a:t>
            </a:r>
          </a:p>
          <a:p>
            <a:pPr eaLnBrk="1" hangingPunct="1"/>
            <a:endParaRPr lang="en-US" smtClean="0">
              <a:ea typeface="ＭＳ Ｐゴシック"/>
            </a:endParaRPr>
          </a:p>
        </p:txBody>
      </p:sp>
      <p:sp>
        <p:nvSpPr>
          <p:cNvPr id="58371" name="Slide Number Placeholder 3"/>
          <p:cNvSpPr>
            <a:spLocks noGrp="1"/>
          </p:cNvSpPr>
          <p:nvPr>
            <p:ph type="sldNum" sz="quarter" idx="5"/>
          </p:nvPr>
        </p:nvSpPr>
        <p:spPr bwMode="auto">
          <a:noFill/>
          <a:ln>
            <a:miter lim="800000"/>
            <a:headEnd/>
            <a:tailEnd/>
          </a:ln>
        </p:spPr>
        <p:txBody>
          <a:bodyPr/>
          <a:lstStyle/>
          <a:p>
            <a:fld id="{23B25B31-EAEC-466C-A022-0BC1894D2904}" type="slidenum">
              <a:rPr lang="en-US" smtClean="0">
                <a:latin typeface="Calibri" pitchFamily="34" charset="0"/>
                <a:ea typeface="ＭＳ Ｐゴシック"/>
                <a:cs typeface="ＭＳ Ｐゴシック"/>
              </a:rPr>
              <a:pPr/>
              <a:t>4</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Slide Image Placeholder 1"/>
          <p:cNvSpPr>
            <a:spLocks noGrp="1" noRot="1" noChangeAspect="1"/>
          </p:cNvSpPr>
          <p:nvPr>
            <p:ph type="sldImg"/>
          </p:nvPr>
        </p:nvSpPr>
        <p:spPr bwMode="auto">
          <a:noFill/>
          <a:ln>
            <a:solidFill>
              <a:srgbClr val="000000"/>
            </a:solidFill>
            <a:miter lim="800000"/>
            <a:headEnd/>
            <a:tailEnd/>
          </a:ln>
        </p:spPr>
      </p:sp>
      <p:sp>
        <p:nvSpPr>
          <p:cNvPr id="975874" name="Notes Placeholder 2"/>
          <p:cNvSpPr>
            <a:spLocks noGrp="1"/>
          </p:cNvSpPr>
          <p:nvPr>
            <p:ph type="body" idx="1"/>
          </p:nvPr>
        </p:nvSpPr>
        <p:spPr bwMode="auto">
          <a:noFill/>
        </p:spPr>
        <p:txBody>
          <a:bodyPr/>
          <a:lstStyle/>
          <a:p>
            <a:pPr eaLnBrk="1" hangingPunct="1"/>
            <a:r>
              <a:rPr lang="en-US" smtClean="0">
                <a:ea typeface="ＭＳ Ｐゴシック"/>
              </a:rPr>
              <a:t>What sets this critical value, Pe_c, for ridge migration? </a:t>
            </a:r>
          </a:p>
        </p:txBody>
      </p:sp>
      <p:sp>
        <p:nvSpPr>
          <p:cNvPr id="975875" name="Slide Number Placeholder 3"/>
          <p:cNvSpPr>
            <a:spLocks noGrp="1"/>
          </p:cNvSpPr>
          <p:nvPr>
            <p:ph type="sldNum" sz="quarter" idx="5"/>
          </p:nvPr>
        </p:nvSpPr>
        <p:spPr bwMode="auto">
          <a:noFill/>
          <a:ln>
            <a:miter lim="800000"/>
            <a:headEnd/>
            <a:tailEnd/>
          </a:ln>
        </p:spPr>
        <p:txBody>
          <a:bodyPr/>
          <a:lstStyle/>
          <a:p>
            <a:fld id="{0A7111ED-4E15-4036-B784-675AD0766071}" type="slidenum">
              <a:rPr lang="en-US" smtClean="0">
                <a:latin typeface="Calibri" pitchFamily="34" charset="0"/>
                <a:ea typeface="ＭＳ Ｐゴシック"/>
                <a:cs typeface="ＭＳ Ｐゴシック"/>
              </a:rPr>
              <a:pPr/>
              <a:t>48</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Slide Image Placeholder 1"/>
          <p:cNvSpPr>
            <a:spLocks noGrp="1" noRot="1" noChangeAspect="1"/>
          </p:cNvSpPr>
          <p:nvPr>
            <p:ph type="sldImg"/>
          </p:nvPr>
        </p:nvSpPr>
        <p:spPr bwMode="auto">
          <a:noFill/>
          <a:ln>
            <a:solidFill>
              <a:srgbClr val="000000"/>
            </a:solidFill>
            <a:miter lim="800000"/>
            <a:headEnd/>
            <a:tailEnd/>
          </a:ln>
        </p:spPr>
      </p:sp>
      <p:sp>
        <p:nvSpPr>
          <p:cNvPr id="977922" name="Notes Placeholder 2"/>
          <p:cNvSpPr>
            <a:spLocks noGrp="1"/>
          </p:cNvSpPr>
          <p:nvPr>
            <p:ph type="body" idx="1"/>
          </p:nvPr>
        </p:nvSpPr>
        <p:spPr bwMode="auto">
          <a:noFill/>
        </p:spPr>
        <p:txBody>
          <a:bodyPr/>
          <a:lstStyle/>
          <a:p>
            <a:pPr eaLnBrk="1" hangingPunct="1"/>
            <a:r>
              <a:rPr lang="en-US" smtClean="0">
                <a:ea typeface="ＭＳ Ｐゴシック"/>
              </a:rPr>
              <a:t>Phase portrait for stable case: show a movie with the path followed marked on the plot</a:t>
            </a:r>
          </a:p>
        </p:txBody>
      </p:sp>
      <p:sp>
        <p:nvSpPr>
          <p:cNvPr id="977923" name="Slide Number Placeholder 3"/>
          <p:cNvSpPr>
            <a:spLocks noGrp="1"/>
          </p:cNvSpPr>
          <p:nvPr>
            <p:ph type="sldNum" sz="quarter" idx="5"/>
          </p:nvPr>
        </p:nvSpPr>
        <p:spPr bwMode="auto">
          <a:noFill/>
          <a:ln>
            <a:miter lim="800000"/>
            <a:headEnd/>
            <a:tailEnd/>
          </a:ln>
        </p:spPr>
        <p:txBody>
          <a:bodyPr/>
          <a:lstStyle/>
          <a:p>
            <a:fld id="{99F5F6F6-A26F-405E-84C9-12D68303342C}" type="slidenum">
              <a:rPr lang="en-US" smtClean="0">
                <a:latin typeface="Calibri" pitchFamily="34" charset="0"/>
                <a:ea typeface="ＭＳ Ｐゴシック"/>
                <a:cs typeface="ＭＳ Ｐゴシック"/>
              </a:rPr>
              <a:pPr/>
              <a:t>49</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69" name="Slide Image Placeholder 1"/>
          <p:cNvSpPr>
            <a:spLocks noGrp="1" noRot="1" noChangeAspect="1"/>
          </p:cNvSpPr>
          <p:nvPr>
            <p:ph type="sldImg"/>
          </p:nvPr>
        </p:nvSpPr>
        <p:spPr bwMode="auto">
          <a:noFill/>
          <a:ln>
            <a:solidFill>
              <a:srgbClr val="000000"/>
            </a:solidFill>
            <a:miter lim="800000"/>
            <a:headEnd/>
            <a:tailEnd/>
          </a:ln>
        </p:spPr>
      </p:sp>
      <p:sp>
        <p:nvSpPr>
          <p:cNvPr id="979970" name="Notes Placeholder 2"/>
          <p:cNvSpPr>
            <a:spLocks noGrp="1"/>
          </p:cNvSpPr>
          <p:nvPr>
            <p:ph type="body" idx="1"/>
          </p:nvPr>
        </p:nvSpPr>
        <p:spPr bwMode="auto">
          <a:noFill/>
        </p:spPr>
        <p:txBody>
          <a:bodyPr/>
          <a:lstStyle/>
          <a:p>
            <a:pPr eaLnBrk="1" hangingPunct="1"/>
            <a:r>
              <a:rPr lang="en-US" smtClean="0">
                <a:ea typeface="ＭＳ Ｐゴシック"/>
              </a:rPr>
              <a:t>Phase portrait for stable case: show a movie with the path followed marked on the plot</a:t>
            </a:r>
          </a:p>
        </p:txBody>
      </p:sp>
      <p:sp>
        <p:nvSpPr>
          <p:cNvPr id="979971" name="Slide Number Placeholder 3"/>
          <p:cNvSpPr>
            <a:spLocks noGrp="1"/>
          </p:cNvSpPr>
          <p:nvPr>
            <p:ph type="sldNum" sz="quarter" idx="5"/>
          </p:nvPr>
        </p:nvSpPr>
        <p:spPr bwMode="auto">
          <a:noFill/>
          <a:ln>
            <a:miter lim="800000"/>
            <a:headEnd/>
            <a:tailEnd/>
          </a:ln>
        </p:spPr>
        <p:txBody>
          <a:bodyPr/>
          <a:lstStyle/>
          <a:p>
            <a:fld id="{6737DE99-C8CD-401B-9E2B-8F27C8C97DE1}" type="slidenum">
              <a:rPr lang="en-US" smtClean="0">
                <a:latin typeface="Calibri" pitchFamily="34" charset="0"/>
                <a:ea typeface="ＭＳ Ｐゴシック"/>
                <a:cs typeface="ＭＳ Ｐゴシック"/>
              </a:rPr>
              <a:pPr/>
              <a:t>50</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Slide Image Placeholder 1"/>
          <p:cNvSpPr>
            <a:spLocks noGrp="1" noRot="1" noChangeAspect="1"/>
          </p:cNvSpPr>
          <p:nvPr>
            <p:ph type="sldImg"/>
          </p:nvPr>
        </p:nvSpPr>
        <p:spPr bwMode="auto">
          <a:noFill/>
          <a:ln>
            <a:solidFill>
              <a:srgbClr val="000000"/>
            </a:solidFill>
            <a:miter lim="800000"/>
            <a:headEnd/>
            <a:tailEnd/>
          </a:ln>
        </p:spPr>
      </p:sp>
      <p:sp>
        <p:nvSpPr>
          <p:cNvPr id="982018" name="Notes Placeholder 2"/>
          <p:cNvSpPr>
            <a:spLocks noGrp="1"/>
          </p:cNvSpPr>
          <p:nvPr>
            <p:ph type="body" idx="1"/>
          </p:nvPr>
        </p:nvSpPr>
        <p:spPr bwMode="auto">
          <a:noFill/>
        </p:spPr>
        <p:txBody>
          <a:bodyPr/>
          <a:lstStyle/>
          <a:p>
            <a:pPr eaLnBrk="1" hangingPunct="1"/>
            <a:r>
              <a:rPr lang="en-US" smtClean="0">
                <a:ea typeface="ＭＳ Ｐゴシック"/>
              </a:rPr>
              <a:t>Phase portrait for stable case: show a movie with the path followed marked on the plot</a:t>
            </a:r>
          </a:p>
        </p:txBody>
      </p:sp>
      <p:sp>
        <p:nvSpPr>
          <p:cNvPr id="982019" name="Slide Number Placeholder 3"/>
          <p:cNvSpPr>
            <a:spLocks noGrp="1"/>
          </p:cNvSpPr>
          <p:nvPr>
            <p:ph type="sldNum" sz="quarter" idx="5"/>
          </p:nvPr>
        </p:nvSpPr>
        <p:spPr bwMode="auto">
          <a:noFill/>
          <a:ln>
            <a:miter lim="800000"/>
            <a:headEnd/>
            <a:tailEnd/>
          </a:ln>
        </p:spPr>
        <p:txBody>
          <a:bodyPr/>
          <a:lstStyle/>
          <a:p>
            <a:fld id="{153A3B78-7688-4249-8241-83C96CE14E5D}" type="slidenum">
              <a:rPr lang="en-US" smtClean="0">
                <a:latin typeface="Calibri" pitchFamily="34" charset="0"/>
                <a:ea typeface="ＭＳ Ｐゴシック"/>
                <a:cs typeface="ＭＳ Ｐゴシック"/>
              </a:rPr>
              <a:pPr/>
              <a:t>51</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Slide Image Placeholder 1"/>
          <p:cNvSpPr>
            <a:spLocks noGrp="1" noRot="1" noChangeAspect="1"/>
          </p:cNvSpPr>
          <p:nvPr>
            <p:ph type="sldImg"/>
          </p:nvPr>
        </p:nvSpPr>
        <p:spPr bwMode="auto">
          <a:noFill/>
          <a:ln>
            <a:solidFill>
              <a:srgbClr val="000000"/>
            </a:solidFill>
            <a:miter lim="800000"/>
            <a:headEnd/>
            <a:tailEnd/>
          </a:ln>
        </p:spPr>
      </p:sp>
      <p:sp>
        <p:nvSpPr>
          <p:cNvPr id="986114" name="Notes Placeholder 2"/>
          <p:cNvSpPr>
            <a:spLocks noGrp="1"/>
          </p:cNvSpPr>
          <p:nvPr>
            <p:ph type="body" idx="1"/>
          </p:nvPr>
        </p:nvSpPr>
        <p:spPr bwMode="auto">
          <a:noFill/>
        </p:spPr>
        <p:txBody>
          <a:bodyPr/>
          <a:lstStyle/>
          <a:p>
            <a:pPr eaLnBrk="1" hangingPunct="1"/>
            <a:r>
              <a:rPr lang="en-US" smtClean="0">
                <a:ea typeface="ＭＳ Ｐゴシック"/>
              </a:rPr>
              <a:t>Can these stability transitions explain the gap between modes of 1</a:t>
            </a:r>
            <a:r>
              <a:rPr lang="en-US" baseline="30000" smtClean="0">
                <a:ea typeface="ＭＳ Ｐゴシック"/>
              </a:rPr>
              <a:t>st</a:t>
            </a:r>
            <a:r>
              <a:rPr lang="en-US" smtClean="0">
                <a:ea typeface="ＭＳ Ｐゴシック"/>
              </a:rPr>
              <a:t> and 2</a:t>
            </a:r>
            <a:r>
              <a:rPr lang="en-US" baseline="30000" smtClean="0">
                <a:ea typeface="ＭＳ Ｐゴシック"/>
              </a:rPr>
              <a:t>nd</a:t>
            </a:r>
            <a:r>
              <a:rPr lang="en-US" smtClean="0">
                <a:ea typeface="ＭＳ Ｐゴシック"/>
              </a:rPr>
              <a:t> order basins?</a:t>
            </a:r>
          </a:p>
        </p:txBody>
      </p:sp>
      <p:sp>
        <p:nvSpPr>
          <p:cNvPr id="986115" name="Slide Number Placeholder 3"/>
          <p:cNvSpPr>
            <a:spLocks noGrp="1"/>
          </p:cNvSpPr>
          <p:nvPr>
            <p:ph type="sldNum" sz="quarter" idx="5"/>
          </p:nvPr>
        </p:nvSpPr>
        <p:spPr bwMode="auto">
          <a:noFill/>
          <a:ln>
            <a:miter lim="800000"/>
            <a:headEnd/>
            <a:tailEnd/>
          </a:ln>
        </p:spPr>
        <p:txBody>
          <a:bodyPr/>
          <a:lstStyle/>
          <a:p>
            <a:fld id="{703C17DD-C8F8-48A5-8199-E9FC04B3766D}" type="slidenum">
              <a:rPr lang="en-US" smtClean="0">
                <a:solidFill>
                  <a:srgbClr val="000000"/>
                </a:solidFill>
                <a:latin typeface="Calibri" pitchFamily="34" charset="0"/>
                <a:ea typeface="ＭＳ Ｐゴシック"/>
                <a:cs typeface="ＭＳ Ｐゴシック"/>
              </a:rPr>
              <a:pPr/>
              <a:t>54</a:t>
            </a:fld>
            <a:endParaRPr lang="en-US" smtClean="0">
              <a:solidFill>
                <a:srgbClr val="000000"/>
              </a:solidFill>
              <a:latin typeface="Calibri" pitchFamily="34" charset="0"/>
              <a:ea typeface="ＭＳ Ｐゴシック"/>
              <a:cs typeface="ＭＳ Ｐゴシック"/>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Slide Image Placeholder 1"/>
          <p:cNvSpPr>
            <a:spLocks noGrp="1" noRot="1" noChangeAspect="1"/>
          </p:cNvSpPr>
          <p:nvPr>
            <p:ph type="sldImg"/>
          </p:nvPr>
        </p:nvSpPr>
        <p:spPr bwMode="auto">
          <a:noFill/>
          <a:ln>
            <a:solidFill>
              <a:srgbClr val="000000"/>
            </a:solidFill>
            <a:miter lim="800000"/>
            <a:headEnd/>
            <a:tailEnd/>
          </a:ln>
        </p:spPr>
      </p:sp>
      <p:sp>
        <p:nvSpPr>
          <p:cNvPr id="988162"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a:rPr>
              <a:t>Curvatures kappa are suposingly distributed randomly and we would expect a distribution close to a normal distribution. </a:t>
            </a:r>
          </a:p>
          <a:p>
            <a:pPr eaLnBrk="1" hangingPunct="1">
              <a:spcBef>
                <a:spcPct val="0"/>
              </a:spcBef>
            </a:pPr>
            <a:r>
              <a:rPr lang="en-US" smtClean="0">
                <a:ea typeface="ＭＳ Ｐゴシック"/>
              </a:rPr>
              <a:t/>
            </a:r>
            <a:br>
              <a:rPr lang="en-US" smtClean="0">
                <a:ea typeface="ＭＳ Ｐゴシック"/>
              </a:rPr>
            </a:br>
            <a:r>
              <a:rPr lang="en-US" smtClean="0">
                <a:ea typeface="ＭＳ Ｐゴシック"/>
              </a:rPr>
              <a:t>Drainage area is varying dramatically from the very top of the hills to the outlet of the basin. The variation is of several order of magnitudes, so drainage area cannot be normally distributed. Intuitively, we had a look at the normal distribution of drainage areas, in order to shrink its range of variation and see if it was then close to normally distributed.</a:t>
            </a:r>
          </a:p>
          <a:p>
            <a:pPr eaLnBrk="1" hangingPunct="1">
              <a:spcBef>
                <a:spcPct val="0"/>
              </a:spcBef>
            </a:pPr>
            <a:endParaRPr lang="en-US" smtClean="0">
              <a:ea typeface="ＭＳ Ｐゴシック"/>
            </a:endParaRPr>
          </a:p>
          <a:p>
            <a:pPr eaLnBrk="1" hangingPunct="1">
              <a:spcBef>
                <a:spcPct val="0"/>
              </a:spcBef>
            </a:pPr>
            <a:r>
              <a:rPr lang="en-US" smtClean="0">
                <a:ea typeface="ＭＳ Ｐゴシック"/>
              </a:rPr>
              <a:t>We observe quite nice bell-shaped distribution, with a tail at high values.</a:t>
            </a:r>
          </a:p>
          <a:p>
            <a:pPr eaLnBrk="1" hangingPunct="1">
              <a:spcBef>
                <a:spcPct val="0"/>
              </a:spcBef>
            </a:pPr>
            <a:endParaRPr lang="en-US" smtClean="0">
              <a:ea typeface="ＭＳ Ｐゴシック"/>
            </a:endParaRPr>
          </a:p>
          <a:p>
            <a:pPr eaLnBrk="1" hangingPunct="1">
              <a:spcBef>
                <a:spcPct val="0"/>
              </a:spcBef>
            </a:pPr>
            <a:r>
              <a:rPr lang="en-US" smtClean="0">
                <a:ea typeface="ＭＳ Ｐゴシック"/>
              </a:rPr>
              <a:t>First assume that these tails represent the channelized part of the landscape</a:t>
            </a:r>
          </a:p>
        </p:txBody>
      </p:sp>
      <p:sp>
        <p:nvSpPr>
          <p:cNvPr id="988163" name="Slide Number Placeholder 3"/>
          <p:cNvSpPr>
            <a:spLocks noGrp="1"/>
          </p:cNvSpPr>
          <p:nvPr>
            <p:ph type="sldNum" sz="quarter" idx="5"/>
          </p:nvPr>
        </p:nvSpPr>
        <p:spPr bwMode="auto">
          <a:noFill/>
          <a:ln>
            <a:miter lim="800000"/>
            <a:headEnd/>
            <a:tailEnd/>
          </a:ln>
        </p:spPr>
        <p:txBody>
          <a:bodyPr/>
          <a:lstStyle/>
          <a:p>
            <a:fld id="{BC1905C8-992B-484C-AF75-FCA07158445F}" type="slidenum">
              <a:rPr lang="en-US" smtClean="0">
                <a:latin typeface="Calibri" pitchFamily="34" charset="0"/>
                <a:ea typeface="ＭＳ Ｐゴシック"/>
                <a:cs typeface="ＭＳ Ｐゴシック"/>
              </a:rPr>
              <a:pPr/>
              <a:t>55</a:t>
            </a:fld>
            <a:endParaRPr lang="en-US" smtClean="0">
              <a:latin typeface="Calibri" pitchFamily="34" charset="0"/>
              <a:ea typeface="ＭＳ Ｐゴシック"/>
              <a:cs typeface="ＭＳ Ｐゴシック"/>
            </a:endParaRPr>
          </a:p>
        </p:txBody>
      </p:sp>
      <p:sp>
        <p:nvSpPr>
          <p:cNvPr id="988164" name="Footer Placeholder 4"/>
          <p:cNvSpPr>
            <a:spLocks noGrp="1"/>
          </p:cNvSpPr>
          <p:nvPr>
            <p:ph type="ftr" sz="quarter" idx="4"/>
          </p:nvPr>
        </p:nvSpPr>
        <p:spPr bwMode="auto">
          <a:noFill/>
          <a:ln>
            <a:miter lim="800000"/>
            <a:headEnd/>
            <a:tailEnd/>
          </a:ln>
        </p:spPr>
        <p:txBody>
          <a:bodyPr/>
          <a:lstStyle/>
          <a:p>
            <a:r>
              <a:rPr lang="en-US" smtClean="0">
                <a:latin typeface="Calibri" pitchFamily="34" charset="0"/>
                <a:ea typeface="ＭＳ Ｐゴシック"/>
                <a:cs typeface="ＭＳ Ｐゴシック"/>
              </a:rPr>
              <a:t>Mathieu Lapôtre, MIT, 08/05/2010</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Slide Image Placeholder 1"/>
          <p:cNvSpPr>
            <a:spLocks noGrp="1" noRot="1" noChangeAspect="1"/>
          </p:cNvSpPr>
          <p:nvPr>
            <p:ph type="sldImg"/>
          </p:nvPr>
        </p:nvSpPr>
        <p:spPr bwMode="auto">
          <a:noFill/>
          <a:ln>
            <a:solidFill>
              <a:srgbClr val="000000"/>
            </a:solidFill>
            <a:miter lim="800000"/>
            <a:headEnd/>
            <a:tailEnd/>
          </a:ln>
        </p:spPr>
      </p:sp>
      <p:sp>
        <p:nvSpPr>
          <p:cNvPr id="990210" name="Notes Placeholder 2"/>
          <p:cNvSpPr>
            <a:spLocks noGrp="1"/>
          </p:cNvSpPr>
          <p:nvPr>
            <p:ph type="body" idx="1"/>
          </p:nvPr>
        </p:nvSpPr>
        <p:spPr bwMode="auto">
          <a:noFill/>
        </p:spPr>
        <p:txBody>
          <a:bodyPr/>
          <a:lstStyle/>
          <a:p>
            <a:pPr eaLnBrk="1" hangingPunct="1"/>
            <a:r>
              <a:rPr lang="en-US" smtClean="0">
                <a:ea typeface="ＭＳ Ｐゴシック"/>
              </a:rPr>
              <a:t>Where to begin? Explain fundamental, emergent length scales.</a:t>
            </a:r>
          </a:p>
          <a:p>
            <a:pPr eaLnBrk="1" hangingPunct="1"/>
            <a:r>
              <a:rPr lang="en-US" smtClean="0">
                <a:ea typeface="ＭＳ Ｐゴシック"/>
              </a:rPr>
              <a:t>For example: In landscapes with uniform lithology, tectonics, climate, drainage basins of different orders have well-defined modal areas. </a:t>
            </a:r>
          </a:p>
          <a:p>
            <a:pPr eaLnBrk="1" hangingPunct="1"/>
            <a:r>
              <a:rPr lang="en-US" smtClean="0">
                <a:ea typeface="ＭＳ Ｐゴシック"/>
              </a:rPr>
              <a:t>If the same mechanism is responsible, there should be a common framework for predicting that scale. </a:t>
            </a:r>
          </a:p>
          <a:p>
            <a:pPr eaLnBrk="1" hangingPunct="1"/>
            <a:r>
              <a:rPr lang="en-US" smtClean="0">
                <a:ea typeface="ＭＳ Ｐゴシック"/>
              </a:rPr>
              <a:t>Here i'll focus on the 1-2 transition: the first time valleys develop tributaries.</a:t>
            </a:r>
          </a:p>
          <a:p>
            <a:pPr eaLnBrk="1" hangingPunct="1"/>
            <a:endParaRPr lang="en-US" smtClean="0">
              <a:ea typeface="ＭＳ Ｐゴシック"/>
            </a:endParaRPr>
          </a:p>
          <a:p>
            <a:pPr eaLnBrk="1" hangingPunct="1"/>
            <a:r>
              <a:rPr lang="en-US" smtClean="0">
                <a:ea typeface="ＭＳ Ｐゴシック"/>
              </a:rPr>
              <a:t>What’s different about these places that the drainage area of the branching transition differs by a factor of ~4?</a:t>
            </a:r>
          </a:p>
        </p:txBody>
      </p:sp>
      <p:sp>
        <p:nvSpPr>
          <p:cNvPr id="990211" name="Slide Number Placeholder 3"/>
          <p:cNvSpPr>
            <a:spLocks noGrp="1"/>
          </p:cNvSpPr>
          <p:nvPr>
            <p:ph type="sldNum" sz="quarter" idx="5"/>
          </p:nvPr>
        </p:nvSpPr>
        <p:spPr bwMode="auto">
          <a:noFill/>
          <a:ln>
            <a:miter lim="800000"/>
            <a:headEnd/>
            <a:tailEnd/>
          </a:ln>
        </p:spPr>
        <p:txBody>
          <a:bodyPr/>
          <a:lstStyle/>
          <a:p>
            <a:fld id="{010D1558-C483-44A7-A4E1-5B74859DAD71}" type="slidenum">
              <a:rPr lang="en-US" smtClean="0">
                <a:solidFill>
                  <a:srgbClr val="000000"/>
                </a:solidFill>
                <a:latin typeface="Calibri" pitchFamily="34" charset="0"/>
                <a:ea typeface="ＭＳ Ｐゴシック"/>
                <a:cs typeface="ＭＳ Ｐゴシック"/>
              </a:rPr>
              <a:pPr/>
              <a:t>56</a:t>
            </a:fld>
            <a:endParaRPr lang="en-US" smtClean="0">
              <a:solidFill>
                <a:srgbClr val="000000"/>
              </a:solidFill>
              <a:latin typeface="Calibri" pitchFamily="34" charset="0"/>
              <a:ea typeface="ＭＳ Ｐゴシック"/>
              <a:cs typeface="ＭＳ Ｐゴシック"/>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Slide Image Placeholder 1"/>
          <p:cNvSpPr>
            <a:spLocks noGrp="1" noRot="1" noChangeAspect="1"/>
          </p:cNvSpPr>
          <p:nvPr>
            <p:ph type="sldImg"/>
          </p:nvPr>
        </p:nvSpPr>
        <p:spPr bwMode="auto">
          <a:noFill/>
          <a:ln>
            <a:solidFill>
              <a:srgbClr val="000000"/>
            </a:solidFill>
            <a:miter lim="800000"/>
            <a:headEnd/>
            <a:tailEnd/>
          </a:ln>
        </p:spPr>
      </p:sp>
      <p:sp>
        <p:nvSpPr>
          <p:cNvPr id="992258" name="Notes Placeholder 2"/>
          <p:cNvSpPr>
            <a:spLocks noGrp="1"/>
          </p:cNvSpPr>
          <p:nvPr>
            <p:ph type="body" idx="1"/>
          </p:nvPr>
        </p:nvSpPr>
        <p:spPr bwMode="auto">
          <a:noFill/>
        </p:spPr>
        <p:txBody>
          <a:bodyPr/>
          <a:lstStyle/>
          <a:p>
            <a:pPr eaLnBrk="1" hangingPunct="1"/>
            <a:r>
              <a:rPr lang="en-US" smtClean="0">
                <a:ea typeface="ＭＳ Ｐゴシック"/>
              </a:rPr>
              <a:t>Where to begin? Explain fundamental, emergent length scales.</a:t>
            </a:r>
          </a:p>
          <a:p>
            <a:pPr eaLnBrk="1" hangingPunct="1"/>
            <a:r>
              <a:rPr lang="en-US" smtClean="0">
                <a:ea typeface="ＭＳ Ｐゴシック"/>
              </a:rPr>
              <a:t>For example: In landscapes with uniform lithology, tectonics, climate, drainage basins of different orders have well-defined modal areas. </a:t>
            </a:r>
          </a:p>
          <a:p>
            <a:pPr eaLnBrk="1" hangingPunct="1"/>
            <a:r>
              <a:rPr lang="en-US" smtClean="0">
                <a:ea typeface="ＭＳ Ｐゴシック"/>
              </a:rPr>
              <a:t>If the same mechanism is responsible, there should be a common framework for predicting that scale. </a:t>
            </a:r>
          </a:p>
          <a:p>
            <a:pPr eaLnBrk="1" hangingPunct="1"/>
            <a:r>
              <a:rPr lang="en-US" smtClean="0">
                <a:ea typeface="ＭＳ Ｐゴシック"/>
              </a:rPr>
              <a:t>Here i'll focus on the 1-2 transition: the first time valleys develop tributaries.</a:t>
            </a:r>
          </a:p>
          <a:p>
            <a:pPr eaLnBrk="1" hangingPunct="1"/>
            <a:endParaRPr lang="en-US" smtClean="0">
              <a:ea typeface="ＭＳ Ｐゴシック"/>
            </a:endParaRPr>
          </a:p>
          <a:p>
            <a:pPr eaLnBrk="1" hangingPunct="1"/>
            <a:r>
              <a:rPr lang="en-US" smtClean="0">
                <a:ea typeface="ＭＳ Ｐゴシック"/>
              </a:rPr>
              <a:t>What’s different about these places that the drainage area of the branching transition differs by a factor of ~4?</a:t>
            </a:r>
          </a:p>
        </p:txBody>
      </p:sp>
      <p:sp>
        <p:nvSpPr>
          <p:cNvPr id="992259" name="Slide Number Placeholder 3"/>
          <p:cNvSpPr>
            <a:spLocks noGrp="1"/>
          </p:cNvSpPr>
          <p:nvPr>
            <p:ph type="sldNum" sz="quarter" idx="5"/>
          </p:nvPr>
        </p:nvSpPr>
        <p:spPr bwMode="auto">
          <a:noFill/>
          <a:ln>
            <a:miter lim="800000"/>
            <a:headEnd/>
            <a:tailEnd/>
          </a:ln>
        </p:spPr>
        <p:txBody>
          <a:bodyPr/>
          <a:lstStyle/>
          <a:p>
            <a:fld id="{59F0CD5E-DE88-4C88-AF7E-333EF4062567}" type="slidenum">
              <a:rPr lang="en-US" smtClean="0">
                <a:solidFill>
                  <a:srgbClr val="000000"/>
                </a:solidFill>
                <a:latin typeface="Calibri" pitchFamily="34" charset="0"/>
                <a:ea typeface="ＭＳ Ｐゴシック"/>
                <a:cs typeface="ＭＳ Ｐゴシック"/>
              </a:rPr>
              <a:pPr/>
              <a:t>57</a:t>
            </a:fld>
            <a:endParaRPr lang="en-US" smtClean="0">
              <a:solidFill>
                <a:srgbClr val="000000"/>
              </a:solidFill>
              <a:latin typeface="Calibri" pitchFamily="34" charset="0"/>
              <a:ea typeface="ＭＳ Ｐゴシック"/>
              <a:cs typeface="ＭＳ Ｐゴシック"/>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Slide Image Placeholder 1"/>
          <p:cNvSpPr>
            <a:spLocks noGrp="1" noRot="1" noChangeAspect="1"/>
          </p:cNvSpPr>
          <p:nvPr>
            <p:ph type="sldImg"/>
          </p:nvPr>
        </p:nvSpPr>
        <p:spPr bwMode="auto">
          <a:noFill/>
          <a:ln>
            <a:solidFill>
              <a:srgbClr val="000000"/>
            </a:solidFill>
            <a:miter lim="800000"/>
            <a:headEnd/>
            <a:tailEnd/>
          </a:ln>
        </p:spPr>
      </p:sp>
      <p:sp>
        <p:nvSpPr>
          <p:cNvPr id="994306" name="Notes Placeholder 2"/>
          <p:cNvSpPr>
            <a:spLocks noGrp="1"/>
          </p:cNvSpPr>
          <p:nvPr>
            <p:ph type="body" idx="1"/>
          </p:nvPr>
        </p:nvSpPr>
        <p:spPr bwMode="auto">
          <a:noFill/>
        </p:spPr>
        <p:txBody>
          <a:bodyPr/>
          <a:lstStyle/>
          <a:p>
            <a:pPr eaLnBrk="1" hangingPunct="1"/>
            <a:r>
              <a:rPr lang="en-US" smtClean="0">
                <a:ea typeface="ＭＳ Ｐゴシック"/>
              </a:rPr>
              <a:t>Where to begin? Explain fundamental, emergent length scales.</a:t>
            </a:r>
          </a:p>
          <a:p>
            <a:pPr eaLnBrk="1" hangingPunct="1"/>
            <a:r>
              <a:rPr lang="en-US" smtClean="0">
                <a:ea typeface="ＭＳ Ｐゴシック"/>
              </a:rPr>
              <a:t>For example: In landscapes with uniform lithology, tectonics, climate, drainage basins of different orders have well-defined modal areas. </a:t>
            </a:r>
          </a:p>
          <a:p>
            <a:pPr eaLnBrk="1" hangingPunct="1"/>
            <a:r>
              <a:rPr lang="en-US" smtClean="0">
                <a:ea typeface="ＭＳ Ｐゴシック"/>
              </a:rPr>
              <a:t>If the same mechanism is responsible, there should be a common framework for predicting that scale. </a:t>
            </a:r>
          </a:p>
          <a:p>
            <a:pPr eaLnBrk="1" hangingPunct="1"/>
            <a:r>
              <a:rPr lang="en-US" smtClean="0">
                <a:ea typeface="ＭＳ Ｐゴシック"/>
              </a:rPr>
              <a:t>Here i'll focus on the 1-2 transition: the first time valleys develop tributaries.</a:t>
            </a:r>
          </a:p>
          <a:p>
            <a:pPr eaLnBrk="1" hangingPunct="1"/>
            <a:endParaRPr lang="en-US" smtClean="0">
              <a:ea typeface="ＭＳ Ｐゴシック"/>
            </a:endParaRPr>
          </a:p>
          <a:p>
            <a:pPr eaLnBrk="1" hangingPunct="1"/>
            <a:r>
              <a:rPr lang="en-US" smtClean="0">
                <a:ea typeface="ＭＳ Ｐゴシック"/>
              </a:rPr>
              <a:t>What’s different about these places that the drainage area of the branching transition differs by a factor of ~4?</a:t>
            </a:r>
          </a:p>
        </p:txBody>
      </p:sp>
      <p:sp>
        <p:nvSpPr>
          <p:cNvPr id="994307" name="Slide Number Placeholder 3"/>
          <p:cNvSpPr>
            <a:spLocks noGrp="1"/>
          </p:cNvSpPr>
          <p:nvPr>
            <p:ph type="sldNum" sz="quarter" idx="5"/>
          </p:nvPr>
        </p:nvSpPr>
        <p:spPr bwMode="auto">
          <a:noFill/>
          <a:ln>
            <a:miter lim="800000"/>
            <a:headEnd/>
            <a:tailEnd/>
          </a:ln>
        </p:spPr>
        <p:txBody>
          <a:bodyPr/>
          <a:lstStyle/>
          <a:p>
            <a:fld id="{6EA982E0-F342-442B-BB10-1C111F4A77D7}" type="slidenum">
              <a:rPr lang="en-US" smtClean="0">
                <a:solidFill>
                  <a:srgbClr val="000000"/>
                </a:solidFill>
                <a:latin typeface="Calibri" pitchFamily="34" charset="0"/>
                <a:ea typeface="ＭＳ Ｐゴシック"/>
                <a:cs typeface="ＭＳ Ｐゴシック"/>
              </a:rPr>
              <a:pPr/>
              <a:t>58</a:t>
            </a:fld>
            <a:endParaRPr lang="en-US" smtClean="0">
              <a:solidFill>
                <a:srgbClr val="000000"/>
              </a:solidFill>
              <a:latin typeface="Calibri" pitchFamily="34" charset="0"/>
              <a:ea typeface="ＭＳ Ｐゴシック"/>
              <a:cs typeface="ＭＳ Ｐゴシック"/>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Slide Image Placeholder 1"/>
          <p:cNvSpPr>
            <a:spLocks noGrp="1" noRot="1" noChangeAspect="1"/>
          </p:cNvSpPr>
          <p:nvPr>
            <p:ph type="sldImg"/>
          </p:nvPr>
        </p:nvSpPr>
        <p:spPr bwMode="auto">
          <a:noFill/>
          <a:ln>
            <a:solidFill>
              <a:srgbClr val="000000"/>
            </a:solidFill>
            <a:miter lim="800000"/>
            <a:headEnd/>
            <a:tailEnd/>
          </a:ln>
        </p:spPr>
      </p:sp>
      <p:sp>
        <p:nvSpPr>
          <p:cNvPr id="997378" name="Notes Placeholder 2"/>
          <p:cNvSpPr>
            <a:spLocks noGrp="1"/>
          </p:cNvSpPr>
          <p:nvPr>
            <p:ph type="body" idx="1"/>
          </p:nvPr>
        </p:nvSpPr>
        <p:spPr bwMode="auto">
          <a:noFill/>
        </p:spPr>
        <p:txBody>
          <a:bodyPr/>
          <a:lstStyle/>
          <a:p>
            <a:pPr eaLnBrk="1" hangingPunct="1"/>
            <a:r>
              <a:rPr lang="en-US" smtClean="0">
                <a:ea typeface="ＭＳ Ｐゴシック"/>
              </a:rPr>
              <a:t>A1-2 is 4x larger in AP, so K/D is smaller. This is consistent with our expectation that runoff production is more efficient, and rock type weaker, in GM. So stream incision is more efficient there.</a:t>
            </a:r>
          </a:p>
        </p:txBody>
      </p:sp>
      <p:sp>
        <p:nvSpPr>
          <p:cNvPr id="997379" name="Slide Number Placeholder 3"/>
          <p:cNvSpPr>
            <a:spLocks noGrp="1"/>
          </p:cNvSpPr>
          <p:nvPr>
            <p:ph type="sldNum" sz="quarter" idx="5"/>
          </p:nvPr>
        </p:nvSpPr>
        <p:spPr bwMode="auto">
          <a:noFill/>
          <a:ln>
            <a:miter lim="800000"/>
            <a:headEnd/>
            <a:tailEnd/>
          </a:ln>
        </p:spPr>
        <p:txBody>
          <a:bodyPr/>
          <a:lstStyle/>
          <a:p>
            <a:fld id="{113158BA-EF26-423A-AEB8-7A97677C5FE7}" type="slidenum">
              <a:rPr lang="en-US" smtClean="0">
                <a:solidFill>
                  <a:srgbClr val="000000"/>
                </a:solidFill>
                <a:latin typeface="Calibri" pitchFamily="34" charset="0"/>
                <a:ea typeface="ＭＳ Ｐゴシック"/>
                <a:cs typeface="ＭＳ Ｐゴシック"/>
              </a:rPr>
              <a:pPr/>
              <a:t>59</a:t>
            </a:fld>
            <a:endParaRPr lang="en-US" smtClean="0">
              <a:solidFill>
                <a:srgbClr val="000000"/>
              </a:solidFill>
              <a:latin typeface="Calibri" pitchFamily="34" charset="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noFill/>
          <a:ln>
            <a:miter lim="800000"/>
            <a:headEnd/>
            <a:tailEnd/>
          </a:ln>
        </p:spPr>
        <p:txBody>
          <a:bodyPr/>
          <a:lstStyle/>
          <a:p>
            <a:fld id="{470144F1-ADE4-4DC9-A5AE-100F89B95F23}" type="slidenum">
              <a:rPr lang="en-US" smtClean="0">
                <a:latin typeface="Calibri" pitchFamily="34" charset="0"/>
                <a:ea typeface="ＭＳ Ｐゴシック"/>
                <a:cs typeface="ＭＳ Ｐゴシック"/>
              </a:rPr>
              <a:pPr/>
              <a:t>5</a:t>
            </a:fld>
            <a:endParaRPr lang="en-US" smtClean="0">
              <a:latin typeface="Calibri" pitchFamily="34" charset="0"/>
              <a:ea typeface="ＭＳ Ｐゴシック"/>
              <a:cs typeface="ＭＳ Ｐゴシック"/>
            </a:endParaRPr>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9" name="Rectangle 3"/>
          <p:cNvSpPr>
            <a:spLocks noGrp="1" noChangeArrowheads="1"/>
          </p:cNvSpPr>
          <p:nvPr>
            <p:ph type="body" idx="1"/>
          </p:nvPr>
        </p:nvSpPr>
        <p:spPr bwMode="auto">
          <a:noFill/>
        </p:spPr>
        <p:txBody>
          <a:bodyPr/>
          <a:lstStyle/>
          <a:p>
            <a:pPr eaLnBrk="1" hangingPunct="1">
              <a:buFontTx/>
              <a:buChar char="•"/>
            </a:pPr>
            <a:r>
              <a:rPr lang="en-US" smtClean="0">
                <a:ea typeface="ＭＳ Ｐゴシック"/>
              </a:rPr>
              <a:t> The most basic characteristic of landscapes shaped by river networks is that they are dissected into ridges and valleys. And those ridges and valleys often have a characteristic size, such that they are evenly spaced.</a:t>
            </a:r>
          </a:p>
          <a:p>
            <a:pPr eaLnBrk="1" hangingPunct="1">
              <a:buFontTx/>
              <a:buChar char="•"/>
            </a:pPr>
            <a:r>
              <a:rPr lang="en-US" smtClean="0">
                <a:ea typeface="ＭＳ Ｐゴシック"/>
              </a:rPr>
              <a:t> Not rock structure.</a:t>
            </a:r>
          </a:p>
          <a:p>
            <a:pPr eaLnBrk="1" hangingPunct="1">
              <a:buFontTx/>
              <a:buChar char="•"/>
            </a:pPr>
            <a:r>
              <a:rPr lang="en-US" smtClean="0">
                <a:ea typeface="ＭＳ Ｐゴシック"/>
              </a:rPr>
              <a:t> If we can explain anything about landscapes, should be able to explain this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5" name="Slide Image Placeholder 1"/>
          <p:cNvSpPr>
            <a:spLocks noGrp="1" noRot="1" noChangeAspect="1"/>
          </p:cNvSpPr>
          <p:nvPr>
            <p:ph type="sldImg"/>
          </p:nvPr>
        </p:nvSpPr>
        <p:spPr bwMode="auto">
          <a:noFill/>
          <a:ln>
            <a:solidFill>
              <a:srgbClr val="000000"/>
            </a:solidFill>
            <a:miter lim="800000"/>
            <a:headEnd/>
            <a:tailEnd/>
          </a:ln>
        </p:spPr>
      </p:sp>
      <p:sp>
        <p:nvSpPr>
          <p:cNvPr id="999426" name="Notes Placeholder 2"/>
          <p:cNvSpPr>
            <a:spLocks noGrp="1"/>
          </p:cNvSpPr>
          <p:nvPr>
            <p:ph type="body" idx="1"/>
          </p:nvPr>
        </p:nvSpPr>
        <p:spPr bwMode="auto">
          <a:noFill/>
        </p:spPr>
        <p:txBody>
          <a:bodyPr/>
          <a:lstStyle/>
          <a:p>
            <a:pPr eaLnBrk="1" hangingPunct="1"/>
            <a:r>
              <a:rPr lang="en-US" smtClean="0">
                <a:ea typeface="ＭＳ Ｐゴシック"/>
              </a:rPr>
              <a:t>In this case, U is the base level lowering rate. Doesn’t have to = rock uplift rate</a:t>
            </a:r>
          </a:p>
        </p:txBody>
      </p:sp>
      <p:sp>
        <p:nvSpPr>
          <p:cNvPr id="999427" name="Slide Number Placeholder 3"/>
          <p:cNvSpPr>
            <a:spLocks noGrp="1"/>
          </p:cNvSpPr>
          <p:nvPr>
            <p:ph type="sldNum" sz="quarter" idx="5"/>
          </p:nvPr>
        </p:nvSpPr>
        <p:spPr bwMode="auto">
          <a:noFill/>
          <a:ln>
            <a:miter lim="800000"/>
            <a:headEnd/>
            <a:tailEnd/>
          </a:ln>
        </p:spPr>
        <p:txBody>
          <a:bodyPr/>
          <a:lstStyle/>
          <a:p>
            <a:fld id="{105A48C9-FF46-4411-9FFE-1EB9B93283B6}" type="slidenum">
              <a:rPr lang="en-US" smtClean="0">
                <a:latin typeface="Calibri" pitchFamily="34" charset="0"/>
                <a:ea typeface="ＭＳ Ｐゴシック"/>
                <a:cs typeface="ＭＳ Ｐゴシック"/>
              </a:rPr>
              <a:pPr/>
              <a:t>60</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7" name="Slide Image Placeholder 1"/>
          <p:cNvSpPr>
            <a:spLocks noGrp="1" noRot="1" noChangeAspect="1"/>
          </p:cNvSpPr>
          <p:nvPr>
            <p:ph type="sldImg"/>
          </p:nvPr>
        </p:nvSpPr>
        <p:spPr bwMode="auto">
          <a:noFill/>
          <a:ln>
            <a:solidFill>
              <a:srgbClr val="000000"/>
            </a:solidFill>
            <a:miter lim="800000"/>
            <a:headEnd/>
            <a:tailEnd/>
          </a:ln>
        </p:spPr>
      </p:sp>
      <p:sp>
        <p:nvSpPr>
          <p:cNvPr id="1002498" name="Notes Placeholder 2"/>
          <p:cNvSpPr>
            <a:spLocks noGrp="1"/>
          </p:cNvSpPr>
          <p:nvPr>
            <p:ph type="body" idx="1"/>
          </p:nvPr>
        </p:nvSpPr>
        <p:spPr bwMode="auto">
          <a:noFill/>
        </p:spPr>
        <p:txBody>
          <a:bodyPr/>
          <a:lstStyle/>
          <a:p>
            <a:pPr eaLnBrk="1" hangingPunct="1"/>
            <a:r>
              <a:rPr lang="en-US" smtClean="0">
                <a:ea typeface="ＭＳ Ｐゴシック"/>
              </a:rPr>
              <a:t>In this case, U is the base level lowering rate. Doesn’t have to = rock uplift rate. Example: for AP, we just obtained measurements indicating U (actually the basin-averaged erosion rate) = 0.035 mm/yr. curvature = -0.0055 /m, so D = 0.0064 m^2/yr, comparable to values measured in other temperate landscapes. K/D = 0.00125, so K = 8e-6. We’d like to break this down even further, to study how these parameterized long-term rate coefficients depend on climate.</a:t>
            </a:r>
          </a:p>
        </p:txBody>
      </p:sp>
      <p:sp>
        <p:nvSpPr>
          <p:cNvPr id="1002499" name="Slide Number Placeholder 3"/>
          <p:cNvSpPr>
            <a:spLocks noGrp="1"/>
          </p:cNvSpPr>
          <p:nvPr>
            <p:ph type="sldNum" sz="quarter" idx="5"/>
          </p:nvPr>
        </p:nvSpPr>
        <p:spPr bwMode="auto">
          <a:noFill/>
          <a:ln>
            <a:miter lim="800000"/>
            <a:headEnd/>
            <a:tailEnd/>
          </a:ln>
        </p:spPr>
        <p:txBody>
          <a:bodyPr/>
          <a:lstStyle/>
          <a:p>
            <a:fld id="{4CFD34FA-5928-40A1-960D-5FE2EB7CE9D6}" type="slidenum">
              <a:rPr lang="en-US" smtClean="0">
                <a:latin typeface="Calibri" pitchFamily="34" charset="0"/>
                <a:ea typeface="ＭＳ Ｐゴシック"/>
                <a:cs typeface="ＭＳ Ｐゴシック"/>
              </a:rPr>
              <a:pPr/>
              <a:t>61</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5" name="Slide Image Placeholder 1"/>
          <p:cNvSpPr>
            <a:spLocks noGrp="1" noRot="1" noChangeAspect="1"/>
          </p:cNvSpPr>
          <p:nvPr>
            <p:ph type="sldImg"/>
          </p:nvPr>
        </p:nvSpPr>
        <p:spPr bwMode="auto">
          <a:noFill/>
          <a:ln>
            <a:solidFill>
              <a:srgbClr val="000000"/>
            </a:solidFill>
            <a:miter lim="800000"/>
            <a:headEnd/>
            <a:tailEnd/>
          </a:ln>
        </p:spPr>
      </p:sp>
      <p:sp>
        <p:nvSpPr>
          <p:cNvPr id="1004546" name="Notes Placeholder 2"/>
          <p:cNvSpPr>
            <a:spLocks noGrp="1"/>
          </p:cNvSpPr>
          <p:nvPr>
            <p:ph type="body" idx="1"/>
          </p:nvPr>
        </p:nvSpPr>
        <p:spPr bwMode="auto">
          <a:noFill/>
        </p:spPr>
        <p:txBody>
          <a:bodyPr/>
          <a:lstStyle/>
          <a:p>
            <a:pPr eaLnBrk="1" hangingPunct="1"/>
            <a:endParaRPr lang="en-US" smtClean="0">
              <a:ea typeface="ＭＳ Ｐゴシック"/>
            </a:endParaRPr>
          </a:p>
        </p:txBody>
      </p:sp>
      <p:sp>
        <p:nvSpPr>
          <p:cNvPr id="1004547" name="Slide Number Placeholder 3"/>
          <p:cNvSpPr>
            <a:spLocks noGrp="1"/>
          </p:cNvSpPr>
          <p:nvPr>
            <p:ph type="sldNum" sz="quarter" idx="5"/>
          </p:nvPr>
        </p:nvSpPr>
        <p:spPr bwMode="auto">
          <a:noFill/>
          <a:ln>
            <a:miter lim="800000"/>
            <a:headEnd/>
            <a:tailEnd/>
          </a:ln>
        </p:spPr>
        <p:txBody>
          <a:bodyPr/>
          <a:lstStyle/>
          <a:p>
            <a:fld id="{52002A7F-5801-441E-B4D2-1A489FA0A9A5}" type="slidenum">
              <a:rPr lang="en-US" smtClean="0">
                <a:solidFill>
                  <a:srgbClr val="000000"/>
                </a:solidFill>
                <a:latin typeface="Calibri" pitchFamily="34" charset="0"/>
                <a:ea typeface="ＭＳ Ｐゴシック"/>
                <a:cs typeface="ＭＳ Ｐゴシック"/>
              </a:rPr>
              <a:pPr/>
              <a:t>62</a:t>
            </a:fld>
            <a:endParaRPr lang="en-US" smtClean="0">
              <a:solidFill>
                <a:srgbClr val="000000"/>
              </a:solidFill>
              <a:latin typeface="Calibri" pitchFamily="34" charset="0"/>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a:lstStyle/>
          <a:p>
            <a:pPr eaLnBrk="1" hangingPunct="1"/>
            <a:endParaRPr lang="en-US" smtClean="0">
              <a:ea typeface="ＭＳ Ｐゴシック"/>
            </a:endParaRPr>
          </a:p>
        </p:txBody>
      </p:sp>
      <p:sp>
        <p:nvSpPr>
          <p:cNvPr id="62467" name="Slide Number Placeholder 3"/>
          <p:cNvSpPr>
            <a:spLocks noGrp="1"/>
          </p:cNvSpPr>
          <p:nvPr>
            <p:ph type="sldNum" sz="quarter" idx="5"/>
          </p:nvPr>
        </p:nvSpPr>
        <p:spPr bwMode="auto">
          <a:noFill/>
          <a:ln>
            <a:miter lim="800000"/>
            <a:headEnd/>
            <a:tailEnd/>
          </a:ln>
        </p:spPr>
        <p:txBody>
          <a:bodyPr/>
          <a:lstStyle/>
          <a:p>
            <a:fld id="{68C28E7D-6C57-4578-9680-D2021602B4CA}" type="slidenum">
              <a:rPr lang="en-US" smtClean="0">
                <a:latin typeface="Calibri" pitchFamily="34" charset="0"/>
                <a:ea typeface="ＭＳ Ｐゴシック"/>
                <a:cs typeface="ＭＳ Ｐゴシック"/>
              </a:rPr>
              <a:pPr/>
              <a:t>6</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a:lstStyle/>
          <a:p>
            <a:pPr eaLnBrk="1" hangingPunct="1"/>
            <a:endParaRPr lang="en-US" smtClean="0">
              <a:ea typeface="ＭＳ Ｐゴシック"/>
            </a:endParaRPr>
          </a:p>
        </p:txBody>
      </p:sp>
      <p:sp>
        <p:nvSpPr>
          <p:cNvPr id="64515" name="Slide Number Placeholder 3"/>
          <p:cNvSpPr>
            <a:spLocks noGrp="1"/>
          </p:cNvSpPr>
          <p:nvPr>
            <p:ph type="sldNum" sz="quarter" idx="5"/>
          </p:nvPr>
        </p:nvSpPr>
        <p:spPr bwMode="auto">
          <a:noFill/>
          <a:ln>
            <a:miter lim="800000"/>
            <a:headEnd/>
            <a:tailEnd/>
          </a:ln>
        </p:spPr>
        <p:txBody>
          <a:bodyPr/>
          <a:lstStyle/>
          <a:p>
            <a:fld id="{0279DE8E-D9AC-43B1-9C84-5CB195D86F84}" type="slidenum">
              <a:rPr lang="en-US" smtClean="0">
                <a:latin typeface="Calibri" pitchFamily="34" charset="0"/>
                <a:ea typeface="ＭＳ Ｐゴシック"/>
                <a:cs typeface="ＭＳ Ｐゴシック"/>
              </a:rPr>
              <a:pPr/>
              <a:t>7</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a:lstStyle/>
          <a:p>
            <a:pPr eaLnBrk="1" hangingPunct="1"/>
            <a:endParaRPr lang="en-US" smtClean="0">
              <a:ea typeface="ＭＳ Ｐゴシック"/>
            </a:endParaRPr>
          </a:p>
        </p:txBody>
      </p:sp>
      <p:sp>
        <p:nvSpPr>
          <p:cNvPr id="66563" name="Slide Number Placeholder 3"/>
          <p:cNvSpPr>
            <a:spLocks noGrp="1"/>
          </p:cNvSpPr>
          <p:nvPr>
            <p:ph type="sldNum" sz="quarter" idx="5"/>
          </p:nvPr>
        </p:nvSpPr>
        <p:spPr bwMode="auto">
          <a:noFill/>
          <a:ln>
            <a:miter lim="800000"/>
            <a:headEnd/>
            <a:tailEnd/>
          </a:ln>
        </p:spPr>
        <p:txBody>
          <a:bodyPr/>
          <a:lstStyle/>
          <a:p>
            <a:fld id="{ACF571C4-DF01-4D3C-8620-364BA6E1B23B}" type="slidenum">
              <a:rPr lang="en-US" smtClean="0">
                <a:solidFill>
                  <a:srgbClr val="000000"/>
                </a:solidFill>
                <a:latin typeface="Calibri" pitchFamily="34" charset="0"/>
                <a:ea typeface="ＭＳ Ｐゴシック"/>
                <a:cs typeface="ＭＳ Ｐゴシック"/>
              </a:rPr>
              <a:pPr/>
              <a:t>8</a:t>
            </a:fld>
            <a:endParaRPr lang="en-US" smtClean="0">
              <a:solidFill>
                <a:srgbClr val="000000"/>
              </a:solidFill>
              <a:latin typeface="Calibri" pitchFamily="34" charset="0"/>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ln>
            <a:miter lim="800000"/>
            <a:headEnd/>
            <a:tailEnd/>
          </a:ln>
        </p:spPr>
        <p:txBody>
          <a:bodyPr/>
          <a:lstStyle/>
          <a:p>
            <a:fld id="{59CD9888-D3E9-4721-B780-0A9188940A70}" type="slidenum">
              <a:rPr lang="en-US" smtClean="0">
                <a:solidFill>
                  <a:srgbClr val="000000"/>
                </a:solidFill>
                <a:latin typeface="Calibri" pitchFamily="34" charset="0"/>
                <a:ea typeface="ＭＳ Ｐゴシック"/>
                <a:cs typeface="Arial" charset="0"/>
              </a:rPr>
              <a:pPr/>
              <a:t>9</a:t>
            </a:fld>
            <a:endParaRPr lang="en-US" smtClean="0">
              <a:solidFill>
                <a:srgbClr val="000000"/>
              </a:solidFill>
              <a:latin typeface="Calibri" pitchFamily="34" charset="0"/>
              <a:ea typeface="ＭＳ Ｐゴシック"/>
              <a:cs typeface="Arial" charset="0"/>
            </a:endParaRPr>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a:lstStyle/>
          <a:p>
            <a:pPr eaLnBrk="1" hangingPunct="1">
              <a:spcBef>
                <a:spcPct val="0"/>
              </a:spcBef>
              <a:buFontTx/>
              <a:buChar char="•"/>
            </a:pPr>
            <a:r>
              <a:rPr lang="en-US" smtClean="0">
                <a:ea typeface="ＭＳ Ｐゴシック"/>
              </a:rPr>
              <a:t> How to quantify the formation of river networks? </a:t>
            </a:r>
          </a:p>
          <a:p>
            <a:pPr eaLnBrk="1" hangingPunct="1">
              <a:spcBef>
                <a:spcPct val="0"/>
              </a:spcBef>
              <a:buFontTx/>
              <a:buChar char="•"/>
            </a:pPr>
            <a:r>
              <a:rPr lang="en-US" smtClean="0">
                <a:ea typeface="ＭＳ Ｐゴシック"/>
              </a:rPr>
              <a:t> To do this, we have to understand the instability that leads to the formation of ridges and valleys.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EA30B8E-AF9F-4189-BA68-43A7713F8AA5}" type="datetime1">
              <a:rPr lang="en-US"/>
              <a:pPr>
                <a:defRPr/>
              </a:pPr>
              <a:t>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535D0C-52E1-4AF2-A9AF-C3552435CF6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ECE2F3-4F19-4AEC-9115-1AA4ABE864BA}" type="datetime1">
              <a:rPr lang="en-US"/>
              <a:pPr>
                <a:defRPr/>
              </a:pPr>
              <a:t>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51C519-ABA3-43D4-9A6F-DFC32052476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963065A-F6FB-4E4A-8821-18F54D3E6656}" type="datetime1">
              <a:rPr lang="en-US"/>
              <a:pPr>
                <a:defRPr/>
              </a:pPr>
              <a:t>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A88725-8AD5-466D-AA8C-37BB4A254C6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1E3268-1F9A-4B65-AC59-719AF4DC611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9AE0D9-B522-418D-B0FD-E62A1441CF6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97FBA1-CD83-4B51-B478-7A9D0E7DA29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F7E079-BEF7-48AD-8D9B-7579CA2EBDF7}"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746EE5-654E-4789-9DA7-2102C89C5C2D}"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AA96AB-3DDB-421D-B435-4C4DB8B19C0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0B5C52-7824-414A-B96D-907427491E0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0429AD-7578-4727-BE74-4F6B123956F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F08BDF-A6F3-4DDD-91DD-1ADDA0A2D189}" type="datetime1">
              <a:rPr lang="en-US"/>
              <a:pPr>
                <a:defRPr/>
              </a:pPr>
              <a:t>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9EDFA1-6D8F-42C5-927B-46786A2CDF5D}"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57FEBC-D811-41B6-91EC-601CAA940122}"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56FD7-96D6-475A-8B93-CEE7209991C9}"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B28ECF-CEDD-4B89-A948-22A8486E241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300FE4-C1F3-4508-AA6D-3DA815A69DEA}"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96D5BD2-F2CA-4DEB-B3E8-4DDE04D8562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Calibri" pitchFamily="-111" charset="0"/>
                <a:ea typeface="ＭＳ Ｐゴシック" charset="-128"/>
                <a:cs typeface="+mn-cs"/>
              </a:defRPr>
            </a:lvl1pPr>
          </a:lstStyle>
          <a:p>
            <a:pPr>
              <a:defRPr/>
            </a:pPr>
            <a:fld id="{298544A1-B625-4AB3-8132-DBA21DFB7289}" type="datetime1">
              <a:rPr lang="en-US"/>
              <a:pPr>
                <a:defRPr/>
              </a:pPr>
              <a:t>3/1/2011</a:t>
            </a:fld>
            <a:endParaRPr lang="en-US"/>
          </a:p>
        </p:txBody>
      </p:sp>
      <p:sp>
        <p:nvSpPr>
          <p:cNvPr id="3" name="Footer Placeholder 4"/>
          <p:cNvSpPr>
            <a:spLocks noGrp="1"/>
          </p:cNvSpPr>
          <p:nvPr>
            <p:ph type="ftr" sz="quarter" idx="11"/>
          </p:nvPr>
        </p:nvSpPr>
        <p:spPr/>
        <p:txBody>
          <a:bodyPr/>
          <a:lstStyle>
            <a:lvl1pPr>
              <a:defRPr>
                <a:latin typeface="Calibri" pitchFamily="-111" charset="0"/>
                <a:ea typeface="ＭＳ Ｐゴシック" charset="-128"/>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Calibri" pitchFamily="-111" charset="0"/>
                <a:ea typeface="ＭＳ Ｐゴシック" charset="-128"/>
                <a:cs typeface="+mn-cs"/>
              </a:defRPr>
            </a:lvl1pPr>
          </a:lstStyle>
          <a:p>
            <a:pPr>
              <a:defRPr/>
            </a:pPr>
            <a:fld id="{FBEB6F09-2155-4497-B183-FAFC3D82F520}"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111" charset="0"/>
                <a:ea typeface="ＭＳ Ｐゴシック" charset="-128"/>
                <a:cs typeface="+mn-cs"/>
              </a:defRPr>
            </a:lvl1pPr>
          </a:lstStyle>
          <a:p>
            <a:pPr>
              <a:defRPr/>
            </a:pPr>
            <a:fld id="{9920CDFC-816B-42A6-9181-3F6B3F943435}" type="datetime1">
              <a:rPr lang="en-US"/>
              <a:pPr>
                <a:defRPr/>
              </a:pPr>
              <a:t>3/1/2011</a:t>
            </a:fld>
            <a:endParaRPr lang="en-US"/>
          </a:p>
        </p:txBody>
      </p:sp>
      <p:sp>
        <p:nvSpPr>
          <p:cNvPr id="5" name="Footer Placeholder 4"/>
          <p:cNvSpPr>
            <a:spLocks noGrp="1"/>
          </p:cNvSpPr>
          <p:nvPr>
            <p:ph type="ftr" sz="quarter" idx="11"/>
          </p:nvPr>
        </p:nvSpPr>
        <p:spPr/>
        <p:txBody>
          <a:bodyPr/>
          <a:lstStyle>
            <a:lvl1pPr>
              <a:defRPr>
                <a:latin typeface="Calibri" pitchFamily="-111" charset="0"/>
                <a:ea typeface="ＭＳ Ｐゴシック"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pitchFamily="-111" charset="0"/>
                <a:ea typeface="ＭＳ Ｐゴシック" charset="-128"/>
                <a:cs typeface="+mn-cs"/>
              </a:defRPr>
            </a:lvl1pPr>
          </a:lstStyle>
          <a:p>
            <a:pPr>
              <a:defRPr/>
            </a:pPr>
            <a:fld id="{D7E41BB4-DC0B-4FF8-BCDF-B877493EE1B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Calibri" pitchFamily="-111" charset="0"/>
                <a:ea typeface="ＭＳ Ｐゴシック" charset="-128"/>
                <a:cs typeface="+mn-cs"/>
              </a:defRPr>
            </a:lvl1pPr>
          </a:lstStyle>
          <a:p>
            <a:pPr>
              <a:defRPr/>
            </a:pPr>
            <a:fld id="{9CC2C514-0982-4086-8FA3-3CC2BB73BA48}" type="datetime1">
              <a:rPr lang="en-US"/>
              <a:pPr>
                <a:defRPr/>
              </a:pPr>
              <a:t>3/1/2011</a:t>
            </a:fld>
            <a:endParaRPr lang="en-US"/>
          </a:p>
        </p:txBody>
      </p:sp>
      <p:sp>
        <p:nvSpPr>
          <p:cNvPr id="3" name="Footer Placeholder 4"/>
          <p:cNvSpPr>
            <a:spLocks noGrp="1"/>
          </p:cNvSpPr>
          <p:nvPr>
            <p:ph type="ftr" sz="quarter" idx="11"/>
          </p:nvPr>
        </p:nvSpPr>
        <p:spPr/>
        <p:txBody>
          <a:bodyPr/>
          <a:lstStyle>
            <a:lvl1pPr>
              <a:defRPr>
                <a:latin typeface="Calibri" pitchFamily="-111" charset="0"/>
                <a:ea typeface="ＭＳ Ｐゴシック" charset="-128"/>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Calibri" pitchFamily="-111" charset="0"/>
                <a:ea typeface="ＭＳ Ｐゴシック" charset="-128"/>
                <a:cs typeface="+mn-cs"/>
              </a:defRPr>
            </a:lvl1pPr>
          </a:lstStyle>
          <a:p>
            <a:pPr>
              <a:defRPr/>
            </a:pPr>
            <a:fld id="{66343865-AC52-4C15-93D5-E734483F6933}"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prstClr val="black">
                    <a:tint val="75000"/>
                  </a:prstClr>
                </a:solidFill>
                <a:latin typeface="Calibri" pitchFamily="-111" charset="0"/>
                <a:ea typeface="ＭＳ Ｐゴシック" charset="-128"/>
                <a:cs typeface="+mn-cs"/>
              </a:defRPr>
            </a:lvl1pPr>
          </a:lstStyle>
          <a:p>
            <a:pPr>
              <a:defRPr/>
            </a:pPr>
            <a:fld id="{1E8CDAF2-07E9-B641-A643-0C1656334CD0}" type="datetimeFigureOut">
              <a:rPr lang="en-US"/>
              <a:pPr>
                <a:defRPr/>
              </a:pPr>
              <a:t>3/1/2011</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pitchFamily="-111" charset="0"/>
                <a:ea typeface="ＭＳ Ｐゴシック"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pitchFamily="-111" charset="0"/>
                <a:ea typeface="ＭＳ Ｐゴシック" charset="-128"/>
                <a:cs typeface="+mn-cs"/>
              </a:defRPr>
            </a:lvl1pPr>
          </a:lstStyle>
          <a:p>
            <a:pPr>
              <a:defRPr/>
            </a:pPr>
            <a:fld id="{E5575B91-7CCF-44C0-9213-D8BA78AF54EF}"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atin typeface="Calibri" pitchFamily="-111" charset="0"/>
                <a:ea typeface="ＭＳ Ｐゴシック" charset="-128"/>
                <a:cs typeface="+mn-cs"/>
              </a:defRPr>
            </a:lvl1pPr>
          </a:lstStyle>
          <a:p>
            <a:pPr>
              <a:defRPr/>
            </a:pPr>
            <a:fld id="{5AA20583-BD27-4275-BCA2-C91624279D6E}" type="datetime1">
              <a:rPr lang="en-US"/>
              <a:pPr>
                <a:defRPr/>
              </a:pPr>
              <a:t>3/1/2011</a:t>
            </a:fld>
            <a:endParaRPr lang="en-US"/>
          </a:p>
        </p:txBody>
      </p:sp>
      <p:sp>
        <p:nvSpPr>
          <p:cNvPr id="4" name="Footer Placeholder 4"/>
          <p:cNvSpPr>
            <a:spLocks noGrp="1"/>
          </p:cNvSpPr>
          <p:nvPr>
            <p:ph type="ftr" sz="quarter" idx="11"/>
          </p:nvPr>
        </p:nvSpPr>
        <p:spPr/>
        <p:txBody>
          <a:bodyPr/>
          <a:lstStyle>
            <a:lvl1pPr>
              <a:defRPr>
                <a:latin typeface="Calibri" pitchFamily="-111" charset="0"/>
                <a:ea typeface="ＭＳ Ｐゴシック" charset="-128"/>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Calibri" pitchFamily="-111" charset="0"/>
                <a:ea typeface="ＭＳ Ｐゴシック" charset="-128"/>
                <a:cs typeface="+mn-cs"/>
              </a:defRPr>
            </a:lvl1pPr>
          </a:lstStyle>
          <a:p>
            <a:pPr>
              <a:defRPr/>
            </a:pPr>
            <a:fld id="{AC0C7DB3-5FEC-4192-A386-3D426EFB461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A9624E5-8775-477F-97A1-707D11B294DF}" type="datetime1">
              <a:rPr lang="en-US"/>
              <a:pPr>
                <a:defRPr/>
              </a:pPr>
              <a:t>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4D6730-C799-4B6E-B1C4-0EF3A99382E7}"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9A004AC-FBF2-4C78-ACB0-7860FB5469C0}"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128"/>
              </a:defRPr>
            </a:lvl1pPr>
          </a:lstStyle>
          <a:p>
            <a:pPr>
              <a:defRPr/>
            </a:pPr>
            <a:fld id="{68E961E6-99E8-E44B-9DD4-EEE126EA2ECD}" type="datetimeFigureOut">
              <a:rPr lang="en-US"/>
              <a:pPr>
                <a:defRPr/>
              </a:pPr>
              <a:t>3/1/2011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128"/>
              </a:defRPr>
            </a:lvl1pPr>
          </a:lstStyle>
          <a:p>
            <a:pPr>
              <a:defRPr/>
            </a:pPr>
            <a:fld id="{17B12727-3AAD-4FBD-89CA-3EF3BE73C64B}"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128"/>
              </a:defRPr>
            </a:lvl1pPr>
          </a:lstStyle>
          <a:p>
            <a:pPr>
              <a:defRPr/>
            </a:pPr>
            <a:fld id="{68E961E6-99E8-E44B-9DD4-EEE126EA2ECD}" type="datetimeFigureOut">
              <a:rPr lang="en-US"/>
              <a:pPr>
                <a:defRPr/>
              </a:pPr>
              <a:t>3/1/2011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128"/>
              </a:defRPr>
            </a:lvl1pPr>
          </a:lstStyle>
          <a:p>
            <a:pPr>
              <a:defRPr/>
            </a:pPr>
            <a:fld id="{927B652C-0E34-447C-94CA-84CE4D40933D}"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128"/>
              </a:defRPr>
            </a:lvl1pPr>
          </a:lstStyle>
          <a:p>
            <a:pPr>
              <a:defRPr/>
            </a:pPr>
            <a:fld id="{68E961E6-99E8-E44B-9DD4-EEE126EA2ECD}" type="datetimeFigureOut">
              <a:rPr lang="en-US"/>
              <a:pPr>
                <a:defRPr/>
              </a:pPr>
              <a:t>3/1/2011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128"/>
              </a:defRPr>
            </a:lvl1pPr>
          </a:lstStyle>
          <a:p>
            <a:pPr>
              <a:defRPr/>
            </a:pPr>
            <a:fld id="{7AB60E3B-EEE3-4721-BBE5-3EA465BF39E6}"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128"/>
              </a:defRPr>
            </a:lvl1pPr>
          </a:lstStyle>
          <a:p>
            <a:pPr>
              <a:defRPr/>
            </a:pPr>
            <a:fld id="{68E961E6-99E8-E44B-9DD4-EEE126EA2ECD}" type="datetimeFigureOut">
              <a:rPr lang="en-US"/>
              <a:pPr>
                <a:defRPr/>
              </a:pPr>
              <a:t>3/1/2011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128"/>
              </a:defRPr>
            </a:lvl1pPr>
          </a:lstStyle>
          <a:p>
            <a:pPr>
              <a:defRPr/>
            </a:pPr>
            <a:fld id="{629CC0A8-0D9C-4C9E-A594-23849F5BAE93}"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128"/>
              </a:defRPr>
            </a:lvl1pPr>
          </a:lstStyle>
          <a:p>
            <a:pPr>
              <a:defRPr/>
            </a:pPr>
            <a:fld id="{68E961E6-99E8-E44B-9DD4-EEE126EA2ECD}" type="datetimeFigureOut">
              <a:rPr lang="en-US"/>
              <a:pPr>
                <a:defRPr/>
              </a:pPr>
              <a:t>3/1/2011</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128"/>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128"/>
              </a:defRPr>
            </a:lvl1pPr>
          </a:lstStyle>
          <a:p>
            <a:pPr>
              <a:defRPr/>
            </a:pPr>
            <a:fld id="{853518F4-2752-4F18-B6DC-A6EA3885D765}"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128"/>
              </a:defRPr>
            </a:lvl1pPr>
          </a:lstStyle>
          <a:p>
            <a:pPr>
              <a:defRPr/>
            </a:pPr>
            <a:fld id="{68E961E6-99E8-E44B-9DD4-EEE126EA2ECD}" type="datetimeFigureOut">
              <a:rPr lang="en-US"/>
              <a:pPr>
                <a:defRPr/>
              </a:pPr>
              <a:t>3/1/2011</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128"/>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128"/>
              </a:defRPr>
            </a:lvl1pPr>
          </a:lstStyle>
          <a:p>
            <a:pPr>
              <a:defRPr/>
            </a:pPr>
            <a:fld id="{CEAC8756-BFE8-411B-80F7-242339C94264}"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128"/>
              </a:defRPr>
            </a:lvl1pPr>
          </a:lstStyle>
          <a:p>
            <a:pPr>
              <a:defRPr/>
            </a:pPr>
            <a:fld id="{68E961E6-99E8-E44B-9DD4-EEE126EA2ECD}" type="datetimeFigureOut">
              <a:rPr lang="en-US"/>
              <a:pPr>
                <a:defRPr/>
              </a:pPr>
              <a:t>3/1/2011</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128"/>
              </a:defRPr>
            </a:lvl1pPr>
          </a:lstStyle>
          <a:p>
            <a:pPr>
              <a:defRPr/>
            </a:pPr>
            <a:fld id="{0F37093B-7596-4838-AC8E-8568019A0ACF}"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128"/>
              </a:defRPr>
            </a:lvl1pPr>
          </a:lstStyle>
          <a:p>
            <a:pPr>
              <a:defRPr/>
            </a:pPr>
            <a:fld id="{68E961E6-99E8-E44B-9DD4-EEE126EA2ECD}" type="datetimeFigureOut">
              <a:rPr lang="en-US"/>
              <a:pPr>
                <a:defRPr/>
              </a:pPr>
              <a:t>3/1/2011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128"/>
              </a:defRPr>
            </a:lvl1pPr>
          </a:lstStyle>
          <a:p>
            <a:pPr>
              <a:defRPr/>
            </a:pPr>
            <a:fld id="{85BFE02D-DED7-49F3-948B-ED508B885B13}"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128"/>
              </a:defRPr>
            </a:lvl1pPr>
          </a:lstStyle>
          <a:p>
            <a:pPr>
              <a:defRPr/>
            </a:pPr>
            <a:fld id="{68E961E6-99E8-E44B-9DD4-EEE126EA2ECD}" type="datetimeFigureOut">
              <a:rPr lang="en-US"/>
              <a:pPr>
                <a:defRPr/>
              </a:pPr>
              <a:t>3/1/2011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128"/>
              </a:defRPr>
            </a:lvl1pPr>
          </a:lstStyle>
          <a:p>
            <a:pPr>
              <a:defRPr/>
            </a:pPr>
            <a:fld id="{9E244880-9555-48D9-9D74-A6B4E7384B8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ECB6551-A220-4C0D-B5F8-391A2271C799}" type="datetime1">
              <a:rPr lang="en-US"/>
              <a:pPr>
                <a:defRPr/>
              </a:pPr>
              <a:t>3/1/2011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57E7A9-23DB-48F3-ACD9-DDA6EDCB046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128"/>
              </a:defRPr>
            </a:lvl1pPr>
          </a:lstStyle>
          <a:p>
            <a:pPr>
              <a:defRPr/>
            </a:pPr>
            <a:fld id="{68E961E6-99E8-E44B-9DD4-EEE126EA2ECD}" type="datetimeFigureOut">
              <a:rPr lang="en-US"/>
              <a:pPr>
                <a:defRPr/>
              </a:pPr>
              <a:t>3/1/2011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128"/>
              </a:defRPr>
            </a:lvl1pPr>
          </a:lstStyle>
          <a:p>
            <a:pPr>
              <a:defRPr/>
            </a:pPr>
            <a:fld id="{65765A52-A60F-4040-B9E7-89A0E4828F40}"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128"/>
              </a:defRPr>
            </a:lvl1pPr>
          </a:lstStyle>
          <a:p>
            <a:pPr>
              <a:defRPr/>
            </a:pPr>
            <a:fld id="{68E961E6-99E8-E44B-9DD4-EEE126EA2ECD}" type="datetimeFigureOut">
              <a:rPr lang="en-US"/>
              <a:pPr>
                <a:defRPr/>
              </a:pPr>
              <a:t>3/1/2011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128"/>
              </a:defRPr>
            </a:lvl1pPr>
          </a:lstStyle>
          <a:p>
            <a:pPr>
              <a:defRPr/>
            </a:pPr>
            <a:fld id="{8D7E025D-4910-47EF-8271-E2CF7282346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13786F-D296-4732-8FE7-1D4227A975B4}" type="datetime1">
              <a:rPr lang="en-US"/>
              <a:pPr>
                <a:defRPr/>
              </a:pPr>
              <a:t>3/1/2011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3203E9A-8FDA-4AB0-825F-1B2A7BF368D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47EBCD5-B3FC-4D86-91ED-CE53019D04CB}" type="datetime1">
              <a:rPr lang="en-US"/>
              <a:pPr>
                <a:defRPr/>
              </a:pPr>
              <a:t>3/1/2011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45B37CF-AF48-470B-9C35-B48E36B6A72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6166AA5-74CE-4C90-AC33-8B5C9E0DA354}" type="datetime1">
              <a:rPr lang="en-US"/>
              <a:pPr>
                <a:defRPr/>
              </a:pPr>
              <a:t>3/1/2011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6CD780-5F49-4B6C-86D8-0A603FFF503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6708C21-852D-41C8-9033-E26C5623433E}" type="datetime1">
              <a:rPr lang="en-US"/>
              <a:pPr>
                <a:defRPr/>
              </a:pPr>
              <a:t>3/1/2011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D3A510-C805-4201-830A-2AA417EC682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3C0317-6E40-4F6E-B085-AC19C96A0051}" type="datetime1">
              <a:rPr lang="en-US"/>
              <a:pPr>
                <a:defRPr/>
              </a:pPr>
              <a:t>3/1/2011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6D8E3E-5FEF-42E3-BEF8-092558F4D26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5.xml"/><Relationship Id="rId4"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14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014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cs typeface="+mn-cs"/>
              </a:defRPr>
            </a:lvl1pPr>
          </a:lstStyle>
          <a:p>
            <a:pPr>
              <a:defRPr/>
            </a:pPr>
            <a:fld id="{24DCE98C-B495-4CFE-98C0-76D63BB940DF}" type="datetime1">
              <a:rPr lang="en-US"/>
              <a:pPr>
                <a:defRPr/>
              </a:pPr>
              <a:t>3/1/2011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128"/>
                <a:cs typeface="+mn-cs"/>
              </a:defRPr>
            </a:lvl1pPr>
          </a:lstStyle>
          <a:p>
            <a:pPr>
              <a:defRPr/>
            </a:pPr>
            <a:fld id="{8CF0139C-579C-41B9-B2A9-ECC514FFA5B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6" r:id="rId1"/>
    <p:sldLayoutId id="2147483775" r:id="rId2"/>
    <p:sldLayoutId id="2147483774" r:id="rId3"/>
    <p:sldLayoutId id="2147483773" r:id="rId4"/>
    <p:sldLayoutId id="2147483772" r:id="rId5"/>
    <p:sldLayoutId id="2147483771" r:id="rId6"/>
    <p:sldLayoutId id="2147483770" r:id="rId7"/>
    <p:sldLayoutId id="2147483769" r:id="rId8"/>
    <p:sldLayoutId id="2147483768" r:id="rId9"/>
    <p:sldLayoutId id="2147483767" r:id="rId10"/>
    <p:sldLayoutId id="214748376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mn-ea"/>
                <a:cs typeface="Arial" charset="0"/>
              </a:defRPr>
            </a:lvl1pPr>
          </a:lstStyle>
          <a:p>
            <a:pPr>
              <a:defRPr/>
            </a:pPr>
            <a:fld id="{673F0082-A09D-4207-AF59-9C46EEC03A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7" r:id="rId1"/>
    <p:sldLayoutId id="2147483786" r:id="rId2"/>
    <p:sldLayoutId id="2147483785" r:id="rId3"/>
    <p:sldLayoutId id="2147483784" r:id="rId4"/>
    <p:sldLayoutId id="2147483783" r:id="rId5"/>
    <p:sldLayoutId id="2147483782" r:id="rId6"/>
    <p:sldLayoutId id="2147483781" r:id="rId7"/>
    <p:sldLayoutId id="2147483780" r:id="rId8"/>
    <p:sldLayoutId id="2147483779" r:id="rId9"/>
    <p:sldLayoutId id="2147483778" r:id="rId10"/>
    <p:sldLayoutId id="214748377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a typeface="ＭＳ Ｐゴシック"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cs typeface="+mn-cs"/>
              </a:defRPr>
            </a:lvl1pPr>
          </a:lstStyle>
          <a:p>
            <a:pPr>
              <a:defRPr/>
            </a:pPr>
            <a:fld id="{C03BC552-CCAF-42F6-B56D-EF02E98FB3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9" r:id="rId1"/>
    <p:sldLayoutId id="214748378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fld id="{B0EAD77C-0E45-46F0-A4A6-2F5DACE3BDD3}" type="datetime1">
              <a:rPr lang="en-US"/>
              <a:pPr/>
              <a:t>3/1/2011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fld id="{EC6170B8-423C-46FB-87BE-CC456660B4A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91"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fld id="{69C3240E-875F-4627-8FB5-9BB28D337E42}" type="datetime1">
              <a:rPr lang="en-US"/>
              <a:pPr/>
              <a:t>3/1/2011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fld id="{268C2DD1-2B09-44B1-B5E5-E4501CC67C2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8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charset="-128"/>
                <a:cs typeface="Arial" charset="0"/>
              </a:defRPr>
            </a:lvl1pPr>
          </a:lstStyle>
          <a:p>
            <a:pPr>
              <a:defRPr/>
            </a:pPr>
            <a:fld id="{993B6AC1-0924-4DA1-B4C8-DCA0DA79FBD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34"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ea typeface="+mn-ea"/>
                <a:cs typeface="+mn-cs"/>
              </a:defRPr>
            </a:lvl1pPr>
          </a:lstStyle>
          <a:p>
            <a:pPr>
              <a:defRPr/>
            </a:pPr>
            <a:fld id="{68E961E6-99E8-E44B-9DD4-EEE126EA2ECD}" type="datetimeFigureOut">
              <a:rPr lang="en-US"/>
              <a:pPr>
                <a:defRPr/>
              </a:pPr>
              <a:t>3/1/2011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8E6419E8-CC34-44C5-9C20-04B59A6988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13.png"/><Relationship Id="rId5" Type="http://schemas.openxmlformats.org/officeDocument/2006/relationships/image" Target="../media/image15.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2.xml"/><Relationship Id="rId7" Type="http://schemas.openxmlformats.org/officeDocument/2006/relationships/oleObject" Target="../embeddings/oleObject3.bin"/><Relationship Id="rId2" Type="http://schemas.openxmlformats.org/officeDocument/2006/relationships/slideLayout" Target="../slideLayouts/slideLayout2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10" Type="http://schemas.openxmlformats.org/officeDocument/2006/relationships/image" Target="../media/image23.jpeg"/><Relationship Id="rId4" Type="http://schemas.openxmlformats.org/officeDocument/2006/relationships/image" Target="../media/image21.jpeg"/><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13.xml"/><Relationship Id="rId7" Type="http://schemas.openxmlformats.org/officeDocument/2006/relationships/hyperlink" Target="http://erode.evsc.virginia.edu/Calif4X.htm" TargetMode="Externa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29.png"/><Relationship Id="rId11" Type="http://schemas.openxmlformats.org/officeDocument/2006/relationships/oleObject" Target="../embeddings/oleObject8.bin"/><Relationship Id="rId5" Type="http://schemas.openxmlformats.org/officeDocument/2006/relationships/image" Target="../media/image28.png"/><Relationship Id="rId10" Type="http://schemas.openxmlformats.org/officeDocument/2006/relationships/oleObject" Target="../embeddings/oleObject7.bin"/><Relationship Id="rId4" Type="http://schemas.openxmlformats.org/officeDocument/2006/relationships/oleObject" Target="../embeddings/oleObject5.bin"/><Relationship Id="rId9"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14.xml"/><Relationship Id="rId7" Type="http://schemas.openxmlformats.org/officeDocument/2006/relationships/oleObject" Target="../embeddings/oleObject12.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oleObject" Target="../embeddings/oleObject9.bin"/><Relationship Id="rId9"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15.xml"/><Relationship Id="rId7" Type="http://schemas.openxmlformats.org/officeDocument/2006/relationships/oleObject" Target="../embeddings/oleObject17.bin"/><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image" Target="../media/image42.png"/><Relationship Id="rId11" Type="http://schemas.openxmlformats.org/officeDocument/2006/relationships/oleObject" Target="../embeddings/oleObject20.bin"/><Relationship Id="rId5" Type="http://schemas.openxmlformats.org/officeDocument/2006/relationships/oleObject" Target="../embeddings/oleObject16.bin"/><Relationship Id="rId10" Type="http://schemas.openxmlformats.org/officeDocument/2006/relationships/oleObject" Target="../embeddings/oleObject19.bin"/><Relationship Id="rId4" Type="http://schemas.openxmlformats.org/officeDocument/2006/relationships/oleObject" Target="../embeddings/oleObject15.bin"/><Relationship Id="rId9"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oleObject" Target="../embeddings/oleObject28.bin"/><Relationship Id="rId3" Type="http://schemas.openxmlformats.org/officeDocument/2006/relationships/notesSlide" Target="../notesSlides/notesSlide16.xml"/><Relationship Id="rId7" Type="http://schemas.openxmlformats.org/officeDocument/2006/relationships/oleObject" Target="../embeddings/oleObject23.bin"/><Relationship Id="rId12" Type="http://schemas.openxmlformats.org/officeDocument/2006/relationships/oleObject" Target="../embeddings/oleObject27.bin"/><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image" Target="../media/image42.png"/><Relationship Id="rId11" Type="http://schemas.openxmlformats.org/officeDocument/2006/relationships/oleObject" Target="../embeddings/oleObject26.bin"/><Relationship Id="rId5" Type="http://schemas.openxmlformats.org/officeDocument/2006/relationships/oleObject" Target="../embeddings/oleObject22.bin"/><Relationship Id="rId10" Type="http://schemas.openxmlformats.org/officeDocument/2006/relationships/oleObject" Target="../embeddings/oleObject25.bin"/><Relationship Id="rId4" Type="http://schemas.openxmlformats.org/officeDocument/2006/relationships/oleObject" Target="../embeddings/oleObject21.bin"/><Relationship Id="rId9"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video" Target="file:///\\localhost\Users\perron\Documents\Talks\Yale-101001\Movie1_model_perspective.mov" TargetMode="External"/><Relationship Id="rId5" Type="http://schemas.openxmlformats.org/officeDocument/2006/relationships/image" Target="../media/image46.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42.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notesSlide" Target="../notesSlides/notesSlide20.xml"/><Relationship Id="rId7" Type="http://schemas.openxmlformats.org/officeDocument/2006/relationships/image" Target="../media/image55.png"/><Relationship Id="rId2" Type="http://schemas.openxmlformats.org/officeDocument/2006/relationships/slideLayout" Target="../slideLayouts/slideLayout17.xml"/><Relationship Id="rId1" Type="http://schemas.openxmlformats.org/officeDocument/2006/relationships/vmlDrawing" Target="../drawings/vmlDrawing7.vml"/><Relationship Id="rId6" Type="http://schemas.openxmlformats.org/officeDocument/2006/relationships/oleObject" Target="../embeddings/oleObject32.bin"/><Relationship Id="rId5" Type="http://schemas.openxmlformats.org/officeDocument/2006/relationships/oleObject" Target="../embeddings/oleObject31.bin"/><Relationship Id="rId10" Type="http://schemas.openxmlformats.org/officeDocument/2006/relationships/oleObject" Target="../embeddings/oleObject34.bin"/><Relationship Id="rId4" Type="http://schemas.openxmlformats.org/officeDocument/2006/relationships/oleObject" Target="../embeddings/oleObject30.bin"/><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oleObject" Target="../embeddings/oleObject37.bin"/><Relationship Id="rId2" Type="http://schemas.openxmlformats.org/officeDocument/2006/relationships/slideLayout" Target="../slideLayouts/slideLayout17.xml"/><Relationship Id="rId1" Type="http://schemas.openxmlformats.org/officeDocument/2006/relationships/vmlDrawing" Target="../drawings/vmlDrawing8.vml"/><Relationship Id="rId6" Type="http://schemas.openxmlformats.org/officeDocument/2006/relationships/oleObject" Target="../embeddings/oleObject36.bin"/><Relationship Id="rId5" Type="http://schemas.openxmlformats.org/officeDocument/2006/relationships/oleObject" Target="../embeddings/oleObject35.bin"/><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oleObject" Target="../embeddings/oleObject38.bin"/><Relationship Id="rId2" Type="http://schemas.openxmlformats.org/officeDocument/2006/relationships/slideLayout" Target="../slideLayouts/slideLayout24.xml"/><Relationship Id="rId1" Type="http://schemas.openxmlformats.org/officeDocument/2006/relationships/vmlDrawing" Target="../drawings/vmlDrawing9.v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4.xml"/><Relationship Id="rId1" Type="http://schemas.openxmlformats.org/officeDocument/2006/relationships/vmlDrawing" Target="../drawings/vmlDrawing10.vml"/><Relationship Id="rId6" Type="http://schemas.openxmlformats.org/officeDocument/2006/relationships/oleObject" Target="../embeddings/oleObject39.bin"/><Relationship Id="rId5" Type="http://schemas.openxmlformats.org/officeDocument/2006/relationships/image" Target="../media/image73.jpe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oleObject" Target="../embeddings/oleObject40.bin"/><Relationship Id="rId2" Type="http://schemas.openxmlformats.org/officeDocument/2006/relationships/slideLayout" Target="../slideLayouts/slideLayout24.xml"/><Relationship Id="rId1" Type="http://schemas.openxmlformats.org/officeDocument/2006/relationships/vmlDrawing" Target="../drawings/vmlDrawing11.vml"/><Relationship Id="rId6" Type="http://schemas.openxmlformats.org/officeDocument/2006/relationships/image" Target="../media/image66.jpeg"/><Relationship Id="rId5" Type="http://schemas.openxmlformats.org/officeDocument/2006/relationships/image" Target="../media/image69.png"/><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oleObject" Target="../embeddings/oleObject41.bin"/><Relationship Id="rId2" Type="http://schemas.openxmlformats.org/officeDocument/2006/relationships/slideLayout" Target="../slideLayouts/slideLayout24.xml"/><Relationship Id="rId1" Type="http://schemas.openxmlformats.org/officeDocument/2006/relationships/vmlDrawing" Target="../drawings/vmlDrawing12.vml"/><Relationship Id="rId6" Type="http://schemas.openxmlformats.org/officeDocument/2006/relationships/image" Target="../media/image84.jpeg"/><Relationship Id="rId5" Type="http://schemas.openxmlformats.org/officeDocument/2006/relationships/image" Target="../media/image69.png"/><Relationship Id="rId4" Type="http://schemas.openxmlformats.org/officeDocument/2006/relationships/image" Target="../media/image8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oleObject" Target="../embeddings/oleObject42.bin"/><Relationship Id="rId2" Type="http://schemas.openxmlformats.org/officeDocument/2006/relationships/slideLayout" Target="../slideLayouts/slideLayout24.xml"/><Relationship Id="rId1" Type="http://schemas.openxmlformats.org/officeDocument/2006/relationships/vmlDrawing" Target="../drawings/vmlDrawing13.vml"/><Relationship Id="rId6" Type="http://schemas.openxmlformats.org/officeDocument/2006/relationships/image" Target="../media/image87.jpeg"/><Relationship Id="rId5" Type="http://schemas.openxmlformats.org/officeDocument/2006/relationships/image" Target="../media/image69.png"/><Relationship Id="rId4" Type="http://schemas.openxmlformats.org/officeDocument/2006/relationships/image" Target="../media/image86.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89.jpe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93.png"/><Relationship Id="rId7" Type="http://schemas.openxmlformats.org/officeDocument/2006/relationships/image" Target="../media/image96.jpeg"/><Relationship Id="rId2" Type="http://schemas.openxmlformats.org/officeDocument/2006/relationships/notesSlide" Target="../notesSlides/notesSlide33.xml"/><Relationship Id="rId1" Type="http://schemas.openxmlformats.org/officeDocument/2006/relationships/slideLayout" Target="../slideLayouts/slideLayout27.xml"/><Relationship Id="rId6" Type="http://schemas.openxmlformats.org/officeDocument/2006/relationships/image" Target="../media/image73.jpeg"/><Relationship Id="rId5" Type="http://schemas.openxmlformats.org/officeDocument/2006/relationships/image" Target="../media/image95.jpe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5.xml"/><Relationship Id="rId1" Type="http://schemas.openxmlformats.org/officeDocument/2006/relationships/video" Target="file:///\\localhost\Users\perron\Documents\Talks\Faculty-101028\timedep_400x400_10Myr.mov" TargetMode="Externa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7.xml"/><Relationship Id="rId1" Type="http://schemas.openxmlformats.org/officeDocument/2006/relationships/video" Target="NULL" TargetMode="External"/><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7.xml"/><Relationship Id="rId1" Type="http://schemas.openxmlformats.org/officeDocument/2006/relationships/video" Target="NULL"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7.xml"/><Relationship Id="rId1" Type="http://schemas.openxmlformats.org/officeDocument/2006/relationships/video" Target="NUL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oleObject" Target="../embeddings/oleObject44.bin"/><Relationship Id="rId2" Type="http://schemas.openxmlformats.org/officeDocument/2006/relationships/slideLayout" Target="../slideLayouts/slideLayout27.xml"/><Relationship Id="rId1" Type="http://schemas.openxmlformats.org/officeDocument/2006/relationships/vmlDrawing" Target="../drawings/vmlDrawing14.vml"/><Relationship Id="rId6" Type="http://schemas.openxmlformats.org/officeDocument/2006/relationships/image" Target="../media/image106.png"/><Relationship Id="rId5" Type="http://schemas.openxmlformats.org/officeDocument/2006/relationships/oleObject" Target="../embeddings/oleObject43.bin"/><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oleObject" Target="../embeddings/oleObject46.bin"/><Relationship Id="rId2" Type="http://schemas.openxmlformats.org/officeDocument/2006/relationships/slideLayout" Target="../slideLayouts/slideLayout27.xml"/><Relationship Id="rId1" Type="http://schemas.openxmlformats.org/officeDocument/2006/relationships/vmlDrawing" Target="../drawings/vmlDrawing15.vml"/><Relationship Id="rId6" Type="http://schemas.openxmlformats.org/officeDocument/2006/relationships/oleObject" Target="../embeddings/oleObject45.bin"/><Relationship Id="rId5" Type="http://schemas.openxmlformats.org/officeDocument/2006/relationships/image" Target="../media/image109.png"/><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oleObject" Target="../embeddings/oleObject48.bin"/><Relationship Id="rId2" Type="http://schemas.openxmlformats.org/officeDocument/2006/relationships/slideLayout" Target="../slideLayouts/slideLayout27.xml"/><Relationship Id="rId1" Type="http://schemas.openxmlformats.org/officeDocument/2006/relationships/vmlDrawing" Target="../drawings/vmlDrawing16.vml"/><Relationship Id="rId6" Type="http://schemas.openxmlformats.org/officeDocument/2006/relationships/oleObject" Target="../embeddings/oleObject47.bin"/><Relationship Id="rId5" Type="http://schemas.openxmlformats.org/officeDocument/2006/relationships/image" Target="../media/image106.png"/><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7.xml"/><Relationship Id="rId1" Type="http://schemas.openxmlformats.org/officeDocument/2006/relationships/video" Target="NULL" TargetMode="External"/><Relationship Id="rId5" Type="http://schemas.openxmlformats.org/officeDocument/2006/relationships/image" Target="../media/image114.png"/><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7.xml"/><Relationship Id="rId1" Type="http://schemas.openxmlformats.org/officeDocument/2006/relationships/video" Target="NULL" TargetMode="Externa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7.xml"/><Relationship Id="rId1" Type="http://schemas.openxmlformats.org/officeDocument/2006/relationships/video" Target="NULL" TargetMode="External"/><Relationship Id="rId5" Type="http://schemas.openxmlformats.org/officeDocument/2006/relationships/image" Target="../media/image119.png"/><Relationship Id="rId4" Type="http://schemas.openxmlformats.org/officeDocument/2006/relationships/image" Target="../media/image118.png"/></Relationships>
</file>

<file path=ppt/slides/_rels/slide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7.xml"/><Relationship Id="rId4" Type="http://schemas.openxmlformats.org/officeDocument/2006/relationships/image" Target="../media/image122.png"/></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oleObject" Target="../embeddings/oleObject50.bin"/><Relationship Id="rId2" Type="http://schemas.openxmlformats.org/officeDocument/2006/relationships/slideLayout" Target="../slideLayouts/slideLayout27.xml"/><Relationship Id="rId1" Type="http://schemas.openxmlformats.org/officeDocument/2006/relationships/vmlDrawing" Target="../drawings/vmlDrawing17.vml"/><Relationship Id="rId6" Type="http://schemas.openxmlformats.org/officeDocument/2006/relationships/oleObject" Target="../embeddings/oleObject49.bin"/><Relationship Id="rId5" Type="http://schemas.openxmlformats.org/officeDocument/2006/relationships/image" Target="../media/image126.png"/><Relationship Id="rId4" Type="http://schemas.openxmlformats.org/officeDocument/2006/relationships/image" Target="../media/image125.png"/></Relationships>
</file>

<file path=ppt/slides/_rels/slide5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94.png"/><Relationship Id="rId7"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27.xml"/><Relationship Id="rId6" Type="http://schemas.openxmlformats.org/officeDocument/2006/relationships/image" Target="../media/image93.png"/><Relationship Id="rId5" Type="http://schemas.openxmlformats.org/officeDocument/2006/relationships/image" Target="../media/image96.jpeg"/><Relationship Id="rId4" Type="http://schemas.openxmlformats.org/officeDocument/2006/relationships/image" Target="../media/image95.jpeg"/></Relationships>
</file>

<file path=ppt/slides/_rels/slide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5.xml"/><Relationship Id="rId1" Type="http://schemas.openxmlformats.org/officeDocument/2006/relationships/slideLayout" Target="../slideLayouts/slideLayout27.xml"/><Relationship Id="rId5" Type="http://schemas.openxmlformats.org/officeDocument/2006/relationships/image" Target="../media/image129.png"/><Relationship Id="rId4" Type="http://schemas.openxmlformats.org/officeDocument/2006/relationships/image" Target="../media/image128.png"/></Relationships>
</file>

<file path=ppt/slides/_rels/slide5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30.png"/><Relationship Id="rId7"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27.xml"/><Relationship Id="rId6" Type="http://schemas.openxmlformats.org/officeDocument/2006/relationships/image" Target="../media/image93.png"/><Relationship Id="rId5" Type="http://schemas.openxmlformats.org/officeDocument/2006/relationships/image" Target="../media/image96.jpeg"/><Relationship Id="rId4" Type="http://schemas.openxmlformats.org/officeDocument/2006/relationships/image" Target="../media/image95.jpeg"/></Relationships>
</file>

<file path=ppt/slides/_rels/slide5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99.png"/><Relationship Id="rId7"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2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130.png"/></Relationships>
</file>

<file path=ppt/slides/_rels/slide5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26.png"/><Relationship Id="rId7"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2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13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6.xml"/><Relationship Id="rId1" Type="http://schemas.openxmlformats.org/officeDocument/2006/relationships/vmlDrawing" Target="../drawings/vmlDrawing18.vml"/><Relationship Id="rId6" Type="http://schemas.openxmlformats.org/officeDocument/2006/relationships/oleObject" Target="../embeddings/oleObject51.bin"/><Relationship Id="rId5" Type="http://schemas.openxmlformats.org/officeDocument/2006/relationships/image" Target="../media/image132.jpeg"/><Relationship Id="rId4" Type="http://schemas.openxmlformats.org/officeDocument/2006/relationships/image" Target="../media/image7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5.xml"/><Relationship Id="rId1" Type="http://schemas.openxmlformats.org/officeDocument/2006/relationships/vmlDrawing" Target="../drawings/vmlDrawing19.vml"/><Relationship Id="rId6" Type="http://schemas.openxmlformats.org/officeDocument/2006/relationships/image" Target="../media/image135.jpeg"/><Relationship Id="rId5" Type="http://schemas.openxmlformats.org/officeDocument/2006/relationships/oleObject" Target="../embeddings/oleObject53.bin"/><Relationship Id="rId4" Type="http://schemas.openxmlformats.org/officeDocument/2006/relationships/oleObject" Target="../embeddings/oleObject52.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5.xml"/><Relationship Id="rId1" Type="http://schemas.openxmlformats.org/officeDocument/2006/relationships/vmlDrawing" Target="../drawings/vmlDrawing20.vml"/><Relationship Id="rId6" Type="http://schemas.openxmlformats.org/officeDocument/2006/relationships/oleObject" Target="../embeddings/oleObject55.bin"/><Relationship Id="rId5" Type="http://schemas.openxmlformats.org/officeDocument/2006/relationships/image" Target="../media/image135.jpeg"/><Relationship Id="rId4" Type="http://schemas.openxmlformats.org/officeDocument/2006/relationships/oleObject" Target="../embeddings/oleObject54.bin"/></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7.xml"/><Relationship Id="rId5" Type="http://schemas.openxmlformats.org/officeDocument/2006/relationships/image" Target="../media/image142.jpeg"/><Relationship Id="rId4" Type="http://schemas.openxmlformats.org/officeDocument/2006/relationships/image" Target="../media/image141.jpeg"/></Relationships>
</file>

<file path=ppt/slides/_rels/slide6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6.xml"/><Relationship Id="rId5" Type="http://schemas.openxmlformats.org/officeDocument/2006/relationships/image" Target="../media/image146.png"/><Relationship Id="rId4" Type="http://schemas.openxmlformats.org/officeDocument/2006/relationships/image" Target="../media/image145.jpeg"/></Relationships>
</file>

<file path=ppt/slides/_rels/slide66.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47.emf"/><Relationship Id="rId1" Type="http://schemas.openxmlformats.org/officeDocument/2006/relationships/slideLayout" Target="../slideLayouts/slideLayout28.xml"/><Relationship Id="rId5" Type="http://schemas.openxmlformats.org/officeDocument/2006/relationships/image" Target="../media/image150.jpeg"/><Relationship Id="rId4" Type="http://schemas.openxmlformats.org/officeDocument/2006/relationships/image" Target="../media/image149.emf"/></Relationships>
</file>

<file path=ppt/slides/_rels/slide6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32.xml"/><Relationship Id="rId4" Type="http://schemas.openxmlformats.org/officeDocument/2006/relationships/image" Target="../media/image154.jpeg"/></Relationships>
</file>

<file path=ppt/slides/_rels/slide6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32.xml"/><Relationship Id="rId5" Type="http://schemas.openxmlformats.org/officeDocument/2006/relationships/image" Target="../media/image158.jpeg"/><Relationship Id="rId4" Type="http://schemas.openxmlformats.org/officeDocument/2006/relationships/image" Target="../media/image157.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2.xml"/><Relationship Id="rId4" Type="http://schemas.openxmlformats.org/officeDocument/2006/relationships/image" Target="../media/image161.png"/></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descr="PA_elev.jpg"/>
          <p:cNvPicPr>
            <a:picLocks noChangeAspect="1"/>
          </p:cNvPicPr>
          <p:nvPr/>
        </p:nvPicPr>
        <p:blipFill>
          <a:blip r:embed="rId3"/>
          <a:srcRect l="13092" t="48879" r="37157" b="9857"/>
          <a:stretch>
            <a:fillRect/>
          </a:stretch>
        </p:blipFill>
        <p:spPr bwMode="auto">
          <a:xfrm>
            <a:off x="0" y="-12700"/>
            <a:ext cx="3048000" cy="2130425"/>
          </a:xfrm>
          <a:prstGeom prst="rect">
            <a:avLst/>
          </a:prstGeom>
          <a:noFill/>
          <a:ln w="9525">
            <a:noFill/>
            <a:miter lim="800000"/>
            <a:headEnd/>
            <a:tailEnd/>
          </a:ln>
          <a:effectLst>
            <a:outerShdw blurRad="50800" dist="38100" dir="2700000">
              <a:srgbClr val="000000">
                <a:alpha val="43000"/>
              </a:srgbClr>
            </a:outerShdw>
          </a:effectLst>
        </p:spPr>
      </p:pic>
      <p:sp>
        <p:nvSpPr>
          <p:cNvPr id="51202" name="Title 3"/>
          <p:cNvSpPr>
            <a:spLocks noGrp="1"/>
          </p:cNvSpPr>
          <p:nvPr>
            <p:ph type="ctrTitle"/>
          </p:nvPr>
        </p:nvSpPr>
        <p:spPr>
          <a:xfrm>
            <a:off x="133350" y="2168525"/>
            <a:ext cx="8874125" cy="1273175"/>
          </a:xfrm>
        </p:spPr>
        <p:txBody>
          <a:bodyPr/>
          <a:lstStyle/>
          <a:p>
            <a:pPr eaLnBrk="1" hangingPunct="1"/>
            <a:r>
              <a:rPr lang="en-US" sz="4000" smtClean="0">
                <a:ea typeface="ＭＳ Ｐゴシック"/>
              </a:rPr>
              <a:t>Coupling of river networks and hillslopes in landscape evolution</a:t>
            </a:r>
          </a:p>
        </p:txBody>
      </p:sp>
      <p:sp>
        <p:nvSpPr>
          <p:cNvPr id="51203" name="Subtitle 4"/>
          <p:cNvSpPr>
            <a:spLocks noGrp="1"/>
          </p:cNvSpPr>
          <p:nvPr>
            <p:ph type="subTitle" idx="1"/>
          </p:nvPr>
        </p:nvSpPr>
        <p:spPr>
          <a:xfrm>
            <a:off x="0" y="3484563"/>
            <a:ext cx="9144000" cy="1755775"/>
          </a:xfrm>
        </p:spPr>
        <p:txBody>
          <a:bodyPr/>
          <a:lstStyle/>
          <a:p>
            <a:pPr eaLnBrk="1" hangingPunct="1"/>
            <a:r>
              <a:rPr lang="en-US" smtClean="0">
                <a:solidFill>
                  <a:schemeClr val="tx1"/>
                </a:solidFill>
                <a:ea typeface="ＭＳ Ｐゴシック"/>
              </a:rPr>
              <a:t>Taylor Perron, MIT</a:t>
            </a:r>
            <a:endParaRPr lang="en-US" sz="2600" smtClean="0">
              <a:solidFill>
                <a:schemeClr val="tx1"/>
              </a:solidFill>
              <a:ea typeface="ＭＳ Ｐゴシック"/>
            </a:endParaRPr>
          </a:p>
          <a:p>
            <a:pPr eaLnBrk="1" hangingPunct="1"/>
            <a:r>
              <a:rPr lang="en-US" sz="2400" smtClean="0">
                <a:solidFill>
                  <a:schemeClr val="tx1"/>
                </a:solidFill>
                <a:ea typeface="ＭＳ Ｐゴシック"/>
              </a:rPr>
              <a:t>with K. Ferrier, P. Richardson, S. Fagherazzi, W. Dietrich, J. Kirchner</a:t>
            </a:r>
          </a:p>
        </p:txBody>
      </p:sp>
      <p:pic>
        <p:nvPicPr>
          <p:cNvPr id="11" name="Picture 2" descr="OCRridges"/>
          <p:cNvPicPr preferRelativeResize="0">
            <a:picLocks noChangeAspect="1" noChangeArrowheads="1"/>
          </p:cNvPicPr>
          <p:nvPr/>
        </p:nvPicPr>
        <p:blipFill>
          <a:blip r:embed="rId4"/>
          <a:srcRect l="9135" t="13141" r="31452" b="25042"/>
          <a:stretch>
            <a:fillRect/>
          </a:stretch>
        </p:blipFill>
        <p:spPr bwMode="auto">
          <a:xfrm>
            <a:off x="0" y="4757738"/>
            <a:ext cx="3065463" cy="2125662"/>
          </a:xfrm>
          <a:prstGeom prst="rect">
            <a:avLst/>
          </a:prstGeom>
          <a:noFill/>
          <a:ln>
            <a:noFill/>
          </a:ln>
          <a:effectLst>
            <a:outerShdw blurRad="50800" dist="38100" dir="18900000" algn="tr">
              <a:srgbClr val="000000">
                <a:alpha val="43000"/>
              </a:srgbClr>
            </a:outerShdw>
          </a:effectLst>
        </p:spPr>
      </p:pic>
      <p:pic>
        <p:nvPicPr>
          <p:cNvPr id="6" name="Picture 392" descr="2to1_dt1000-500-surf-500mticks.png"/>
          <p:cNvPicPr>
            <a:picLocks noChangeAspect="1"/>
          </p:cNvPicPr>
          <p:nvPr/>
        </p:nvPicPr>
        <p:blipFill>
          <a:blip r:embed="rId5"/>
          <a:srcRect l="22137" t="41839" r="52424" b="28057"/>
          <a:stretch>
            <a:fillRect/>
          </a:stretch>
        </p:blipFill>
        <p:spPr bwMode="auto">
          <a:xfrm>
            <a:off x="3044825" y="-12700"/>
            <a:ext cx="3052763" cy="2138363"/>
          </a:xfrm>
          <a:prstGeom prst="rect">
            <a:avLst/>
          </a:prstGeom>
          <a:noFill/>
          <a:ln w="9525">
            <a:noFill/>
            <a:miter lim="800000"/>
            <a:headEnd/>
            <a:tailEnd/>
          </a:ln>
          <a:effectLst>
            <a:outerShdw blurRad="50800" dist="38100" dir="2700000" algn="br">
              <a:srgbClr val="000000">
                <a:alpha val="43000"/>
              </a:srgbClr>
            </a:outerShdw>
          </a:effectLst>
        </p:spPr>
      </p:pic>
      <p:pic>
        <p:nvPicPr>
          <p:cNvPr id="13" name="Picture 2" descr="Orland_fan"/>
          <p:cNvPicPr>
            <a:picLocks noChangeAspect="1" noChangeArrowheads="1"/>
          </p:cNvPicPr>
          <p:nvPr/>
        </p:nvPicPr>
        <p:blipFill>
          <a:blip r:embed="rId6"/>
          <a:srcRect l="6549" t="13260"/>
          <a:stretch>
            <a:fillRect/>
          </a:stretch>
        </p:blipFill>
        <p:spPr bwMode="auto">
          <a:xfrm>
            <a:off x="6091238" y="0"/>
            <a:ext cx="3052762" cy="2125663"/>
          </a:xfrm>
          <a:prstGeom prst="rect">
            <a:avLst/>
          </a:prstGeom>
          <a:noFill/>
          <a:effectLst>
            <a:outerShdw blurRad="50800" dist="38100" dir="2700000" algn="tl" rotWithShape="0">
              <a:prstClr val="black">
                <a:alpha val="40000"/>
              </a:prstClr>
            </a:outerShdw>
          </a:effectLst>
        </p:spPr>
      </p:pic>
      <p:pic>
        <p:nvPicPr>
          <p:cNvPr id="14" name="Picture 5" descr="2to1_dt1000-500-log10A.png"/>
          <p:cNvPicPr preferRelativeResize="0">
            <a:picLocks noChangeAspect="1"/>
          </p:cNvPicPr>
          <p:nvPr/>
        </p:nvPicPr>
        <p:blipFill>
          <a:blip r:embed="rId7"/>
          <a:srcRect l="14234" t="48255" r="54824" b="22316"/>
          <a:stretch>
            <a:fillRect/>
          </a:stretch>
        </p:blipFill>
        <p:spPr bwMode="auto">
          <a:xfrm>
            <a:off x="3044825" y="4757738"/>
            <a:ext cx="3046413" cy="2116137"/>
          </a:xfrm>
          <a:prstGeom prst="rect">
            <a:avLst/>
          </a:prstGeom>
          <a:noFill/>
          <a:ln w="9525">
            <a:noFill/>
            <a:miter lim="800000"/>
            <a:headEnd/>
            <a:tailEnd/>
          </a:ln>
          <a:effectLst>
            <a:outerShdw blurRad="50800" dist="38100" dir="18900000" algn="tr">
              <a:srgbClr val="000000">
                <a:alpha val="43000"/>
              </a:srgbClr>
            </a:outerShdw>
          </a:effectLst>
        </p:spPr>
      </p:pic>
      <p:pic>
        <p:nvPicPr>
          <p:cNvPr id="12" name="Picture 2" descr="zabriskie"/>
          <p:cNvPicPr preferRelativeResize="0">
            <a:picLocks noChangeAspect="1" noChangeArrowheads="1"/>
          </p:cNvPicPr>
          <p:nvPr/>
        </p:nvPicPr>
        <p:blipFill>
          <a:blip r:embed="rId8"/>
          <a:srcRect l="-4" t="28294" r="34074" b="3261"/>
          <a:stretch>
            <a:fillRect/>
          </a:stretch>
        </p:blipFill>
        <p:spPr bwMode="auto">
          <a:xfrm>
            <a:off x="6088063" y="4757738"/>
            <a:ext cx="3055937" cy="2114550"/>
          </a:xfrm>
          <a:prstGeom prst="rect">
            <a:avLst/>
          </a:prstGeom>
          <a:noFill/>
          <a:effectLst>
            <a:outerShdw blurRad="50800" dist="38100" dir="18900000" algn="tr">
              <a:srgbClr val="000000">
                <a:alpha val="43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3"/>
          <p:cNvSpPr txBox="1">
            <a:spLocks noChangeArrowheads="1"/>
          </p:cNvSpPr>
          <p:nvPr/>
        </p:nvSpPr>
        <p:spPr bwMode="auto">
          <a:xfrm>
            <a:off x="5334000" y="482600"/>
            <a:ext cx="3810000" cy="440213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cs typeface="Arial" charset="0"/>
              </a:rPr>
              <a:t>Landscapes are unstable to valley incision by flowing water</a:t>
            </a:r>
          </a:p>
          <a:p>
            <a:pPr algn="ctr"/>
            <a:endParaRPr lang="en-US" sz="2800">
              <a:solidFill>
                <a:srgbClr val="000000"/>
              </a:solidFill>
              <a:latin typeface="Calibri" pitchFamily="34" charset="0"/>
              <a:cs typeface="Arial" charset="0"/>
            </a:endParaRPr>
          </a:p>
          <a:p>
            <a:pPr algn="ctr"/>
            <a:r>
              <a:rPr lang="en-US" sz="2800">
                <a:solidFill>
                  <a:srgbClr val="000000"/>
                </a:solidFill>
                <a:latin typeface="Calibri" pitchFamily="34" charset="0"/>
                <a:cs typeface="Arial" charset="0"/>
              </a:rPr>
              <a:t>Erosion rate </a:t>
            </a:r>
            <a:r>
              <a:rPr lang="en-US" sz="2800">
                <a:solidFill>
                  <a:srgbClr val="000000"/>
                </a:solidFill>
                <a:latin typeface="Calibri" pitchFamily="34" charset="0"/>
                <a:cs typeface="Arial" charset="0"/>
                <a:sym typeface="Symbol" pitchFamily="18" charset="2"/>
              </a:rPr>
              <a:t> shear stress or rate of energy expenditure</a:t>
            </a:r>
          </a:p>
          <a:p>
            <a:pPr algn="ctr"/>
            <a:endParaRPr lang="en-US" sz="2800">
              <a:solidFill>
                <a:srgbClr val="000000"/>
              </a:solidFill>
              <a:latin typeface="Calibri" pitchFamily="34" charset="0"/>
              <a:cs typeface="Arial" charset="0"/>
              <a:sym typeface="Symbol" pitchFamily="18" charset="2"/>
            </a:endParaRPr>
          </a:p>
          <a:p>
            <a:pPr algn="ctr"/>
            <a:endParaRPr lang="en-US" sz="2800">
              <a:solidFill>
                <a:srgbClr val="000000"/>
              </a:solidFill>
              <a:latin typeface="Calibri" pitchFamily="34" charset="0"/>
              <a:cs typeface="Arial" charset="0"/>
              <a:sym typeface="Symbol" pitchFamily="18" charset="2"/>
            </a:endParaRPr>
          </a:p>
          <a:p>
            <a:pPr algn="ctr"/>
            <a:r>
              <a:rPr lang="en-US" sz="2800">
                <a:solidFill>
                  <a:srgbClr val="000000"/>
                </a:solidFill>
                <a:latin typeface="Calibri" pitchFamily="34" charset="0"/>
                <a:cs typeface="Arial" charset="0"/>
                <a:sym typeface="Symbol" pitchFamily="18" charset="2"/>
              </a:rPr>
              <a:t>c.f. Dietrich et al. [2003]</a:t>
            </a:r>
          </a:p>
        </p:txBody>
      </p:sp>
      <p:pic>
        <p:nvPicPr>
          <p:cNvPr id="101379" name="Picture 6" descr="channel network in grasslands"/>
          <p:cNvPicPr>
            <a:picLocks noChangeAspect="1" noChangeArrowheads="1"/>
          </p:cNvPicPr>
          <p:nvPr/>
        </p:nvPicPr>
        <p:blipFill>
          <a:blip r:embed="rId3">
            <a:lum contrast="20000"/>
          </a:blip>
          <a:srcRect l="21158" t="17503" b="12938"/>
          <a:stretch>
            <a:fillRect/>
          </a:stretch>
        </p:blipFill>
        <p:spPr bwMode="auto">
          <a:xfrm>
            <a:off x="0" y="0"/>
            <a:ext cx="5310188" cy="6858000"/>
          </a:xfrm>
          <a:prstGeom prst="rect">
            <a:avLst/>
          </a:prstGeom>
          <a:noFill/>
          <a:ln w="9525">
            <a:noFill/>
            <a:miter lim="800000"/>
            <a:headEnd/>
            <a:tailEnd/>
          </a:ln>
          <a:effectLst>
            <a:outerShdw blurRad="50800" dist="38100" algn="r">
              <a:srgbClr val="000000">
                <a:alpha val="43000"/>
              </a:srgbClr>
            </a:outerShdw>
          </a:effectLst>
        </p:spPr>
      </p:pic>
      <p:sp>
        <p:nvSpPr>
          <p:cNvPr id="69635" name="AutoShape 4"/>
          <p:cNvSpPr>
            <a:spLocks noChangeArrowheads="1"/>
          </p:cNvSpPr>
          <p:nvPr/>
        </p:nvSpPr>
        <p:spPr bwMode="auto">
          <a:xfrm rot="-7644060">
            <a:off x="1461294" y="5223669"/>
            <a:ext cx="1036637" cy="149225"/>
          </a:xfrm>
          <a:prstGeom prst="rightArrow">
            <a:avLst>
              <a:gd name="adj1" fmla="val 50000"/>
              <a:gd name="adj2" fmla="val 173670"/>
            </a:avLst>
          </a:prstGeom>
          <a:solidFill>
            <a:srgbClr val="0066FF"/>
          </a:solidFill>
          <a:ln w="9525">
            <a:solidFill>
              <a:schemeClr val="tx1"/>
            </a:solidFill>
            <a:miter lim="800000"/>
            <a:headEnd/>
            <a:tailEnd/>
          </a:ln>
        </p:spPr>
        <p:txBody>
          <a:bodyPr wrap="none" anchor="ctr"/>
          <a:lstStyle/>
          <a:p>
            <a:pPr algn="ctr"/>
            <a:endParaRPr lang="en-US">
              <a:solidFill>
                <a:srgbClr val="000000"/>
              </a:solidFill>
              <a:cs typeface="Arial" charset="0"/>
            </a:endParaRPr>
          </a:p>
        </p:txBody>
      </p:sp>
      <p:sp>
        <p:nvSpPr>
          <p:cNvPr id="69636" name="AutoShape 5"/>
          <p:cNvSpPr>
            <a:spLocks noChangeArrowheads="1"/>
          </p:cNvSpPr>
          <p:nvPr/>
        </p:nvSpPr>
        <p:spPr bwMode="auto">
          <a:xfrm rot="-9087942">
            <a:off x="3152775" y="4117975"/>
            <a:ext cx="1038225" cy="149225"/>
          </a:xfrm>
          <a:prstGeom prst="rightArrow">
            <a:avLst>
              <a:gd name="adj1" fmla="val 50000"/>
              <a:gd name="adj2" fmla="val 173936"/>
            </a:avLst>
          </a:prstGeom>
          <a:solidFill>
            <a:srgbClr val="0066FF"/>
          </a:solidFill>
          <a:ln w="9525">
            <a:solidFill>
              <a:schemeClr val="tx1"/>
            </a:solidFill>
            <a:miter lim="800000"/>
            <a:headEnd/>
            <a:tailEnd/>
          </a:ln>
        </p:spPr>
        <p:txBody>
          <a:bodyPr wrap="none" anchor="ctr"/>
          <a:lstStyle/>
          <a:p>
            <a:pPr algn="ctr"/>
            <a:endParaRPr lang="en-US">
              <a:solidFill>
                <a:srgbClr val="000000"/>
              </a:solidFill>
              <a:cs typeface="Arial" charset="0"/>
            </a:endParaRPr>
          </a:p>
        </p:txBody>
      </p:sp>
      <p:pic>
        <p:nvPicPr>
          <p:cNvPr id="69637" name="Picture 7"/>
          <p:cNvPicPr>
            <a:picLocks noChangeAspect="1" noChangeArrowheads="1"/>
          </p:cNvPicPr>
          <p:nvPr/>
        </p:nvPicPr>
        <p:blipFill>
          <a:blip r:embed="rId4"/>
          <a:srcRect l="53604" t="59996"/>
          <a:stretch>
            <a:fillRect/>
          </a:stretch>
        </p:blipFill>
        <p:spPr bwMode="auto">
          <a:xfrm>
            <a:off x="4763" y="0"/>
            <a:ext cx="3157537" cy="2560638"/>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p7190008"/>
          <p:cNvPicPr>
            <a:picLocks noChangeAspect="1" noChangeArrowheads="1"/>
          </p:cNvPicPr>
          <p:nvPr/>
        </p:nvPicPr>
        <p:blipFill>
          <a:blip r:embed="rId3"/>
          <a:srcRect/>
          <a:stretch>
            <a:fillRect/>
          </a:stretch>
        </p:blipFill>
        <p:spPr bwMode="auto">
          <a:xfrm>
            <a:off x="5461000" y="4075113"/>
            <a:ext cx="3556000" cy="2667000"/>
          </a:xfrm>
          <a:prstGeom prst="rect">
            <a:avLst/>
          </a:prstGeom>
          <a:noFill/>
          <a:ln w="9525">
            <a:solidFill>
              <a:schemeClr val="tx1"/>
            </a:solidFill>
            <a:miter lim="800000"/>
            <a:headEnd/>
            <a:tailEnd/>
          </a:ln>
          <a:effectLst>
            <a:outerShdw blurRad="50800" dist="38100" dir="2700000" algn="br">
              <a:srgbClr val="000000">
                <a:alpha val="43000"/>
              </a:srgbClr>
            </a:outerShdw>
          </a:effectLst>
        </p:spPr>
      </p:pic>
      <p:pic>
        <p:nvPicPr>
          <p:cNvPr id="103426" name="Picture 12" descr="channel network in grasslands"/>
          <p:cNvPicPr>
            <a:picLocks noChangeAspect="1" noChangeArrowheads="1"/>
          </p:cNvPicPr>
          <p:nvPr/>
        </p:nvPicPr>
        <p:blipFill>
          <a:blip r:embed="rId4">
            <a:lum contrast="20000"/>
          </a:blip>
          <a:srcRect l="21158" t="17503" b="12938"/>
          <a:stretch>
            <a:fillRect/>
          </a:stretch>
        </p:blipFill>
        <p:spPr bwMode="auto">
          <a:xfrm>
            <a:off x="0" y="0"/>
            <a:ext cx="5310188" cy="6858000"/>
          </a:xfrm>
          <a:prstGeom prst="rect">
            <a:avLst/>
          </a:prstGeom>
          <a:noFill/>
          <a:ln w="9525">
            <a:noFill/>
            <a:miter lim="800000"/>
            <a:headEnd/>
            <a:tailEnd/>
          </a:ln>
          <a:effectLst>
            <a:outerShdw blurRad="50800" dist="38100" algn="r">
              <a:srgbClr val="000000">
                <a:alpha val="43000"/>
              </a:srgbClr>
            </a:outerShdw>
          </a:effectLst>
        </p:spPr>
      </p:pic>
      <p:sp>
        <p:nvSpPr>
          <p:cNvPr id="71683" name="Text Box 3"/>
          <p:cNvSpPr txBox="1">
            <a:spLocks noChangeArrowheads="1"/>
          </p:cNvSpPr>
          <p:nvPr/>
        </p:nvSpPr>
        <p:spPr bwMode="auto">
          <a:xfrm>
            <a:off x="5334000" y="36513"/>
            <a:ext cx="3810000" cy="830262"/>
          </a:xfrm>
          <a:prstGeom prst="rect">
            <a:avLst/>
          </a:prstGeom>
          <a:noFill/>
          <a:ln w="9525">
            <a:noFill/>
            <a:miter lim="800000"/>
            <a:headEnd/>
            <a:tailEnd/>
          </a:ln>
        </p:spPr>
        <p:txBody>
          <a:bodyPr>
            <a:spAutoFit/>
          </a:bodyPr>
          <a:lstStyle/>
          <a:p>
            <a:pPr algn="ctr"/>
            <a:r>
              <a:rPr lang="en-US" sz="2400">
                <a:solidFill>
                  <a:srgbClr val="000000"/>
                </a:solidFill>
                <a:latin typeface="Calibri" pitchFamily="34" charset="0"/>
                <a:cs typeface="Arial" charset="0"/>
              </a:rPr>
              <a:t>“Diffusive” processes like soil creep limit growth of valleys</a:t>
            </a:r>
            <a:endParaRPr lang="en-US" sz="2000">
              <a:solidFill>
                <a:srgbClr val="000000"/>
              </a:solidFill>
              <a:latin typeface="Calibri" pitchFamily="34" charset="0"/>
              <a:cs typeface="Arial" charset="0"/>
            </a:endParaRPr>
          </a:p>
        </p:txBody>
      </p:sp>
      <p:sp>
        <p:nvSpPr>
          <p:cNvPr id="71684" name="AutoShape 4"/>
          <p:cNvSpPr>
            <a:spLocks noChangeArrowheads="1"/>
          </p:cNvSpPr>
          <p:nvPr/>
        </p:nvSpPr>
        <p:spPr bwMode="auto">
          <a:xfrm rot="-5748783">
            <a:off x="2289175" y="4024313"/>
            <a:ext cx="304800" cy="228600"/>
          </a:xfrm>
          <a:prstGeom prst="rightArrow">
            <a:avLst>
              <a:gd name="adj1" fmla="val 50000"/>
              <a:gd name="adj2" fmla="val 33333"/>
            </a:avLst>
          </a:prstGeom>
          <a:solidFill>
            <a:srgbClr val="FF9900"/>
          </a:solidFill>
          <a:ln w="9525">
            <a:solidFill>
              <a:schemeClr val="tx1"/>
            </a:solidFill>
            <a:miter lim="800000"/>
            <a:headEnd/>
            <a:tailEnd/>
          </a:ln>
        </p:spPr>
        <p:txBody>
          <a:bodyPr wrap="none" anchor="ctr"/>
          <a:lstStyle/>
          <a:p>
            <a:pPr algn="ctr"/>
            <a:endParaRPr lang="en-US">
              <a:solidFill>
                <a:srgbClr val="000000"/>
              </a:solidFill>
              <a:cs typeface="Arial" charset="0"/>
            </a:endParaRPr>
          </a:p>
        </p:txBody>
      </p:sp>
      <p:sp>
        <p:nvSpPr>
          <p:cNvPr id="71685" name="AutoShape 5"/>
          <p:cNvSpPr>
            <a:spLocks noChangeArrowheads="1"/>
          </p:cNvSpPr>
          <p:nvPr/>
        </p:nvSpPr>
        <p:spPr bwMode="auto">
          <a:xfrm rot="-3478458">
            <a:off x="2746375" y="4291013"/>
            <a:ext cx="304800" cy="228600"/>
          </a:xfrm>
          <a:prstGeom prst="rightArrow">
            <a:avLst>
              <a:gd name="adj1" fmla="val 50000"/>
              <a:gd name="adj2" fmla="val 33333"/>
            </a:avLst>
          </a:prstGeom>
          <a:solidFill>
            <a:srgbClr val="FF9900"/>
          </a:solidFill>
          <a:ln w="9525">
            <a:solidFill>
              <a:schemeClr val="tx1"/>
            </a:solidFill>
            <a:miter lim="800000"/>
            <a:headEnd/>
            <a:tailEnd/>
          </a:ln>
        </p:spPr>
        <p:txBody>
          <a:bodyPr wrap="none" anchor="ctr"/>
          <a:lstStyle/>
          <a:p>
            <a:pPr algn="ctr"/>
            <a:endParaRPr lang="en-US">
              <a:solidFill>
                <a:srgbClr val="000000"/>
              </a:solidFill>
              <a:cs typeface="Arial" charset="0"/>
            </a:endParaRPr>
          </a:p>
        </p:txBody>
      </p:sp>
      <p:sp>
        <p:nvSpPr>
          <p:cNvPr id="71686" name="AutoShape 6"/>
          <p:cNvSpPr>
            <a:spLocks noChangeArrowheads="1"/>
          </p:cNvSpPr>
          <p:nvPr/>
        </p:nvSpPr>
        <p:spPr bwMode="auto">
          <a:xfrm rot="-3478458">
            <a:off x="3078163" y="4602163"/>
            <a:ext cx="304800" cy="228600"/>
          </a:xfrm>
          <a:prstGeom prst="rightArrow">
            <a:avLst>
              <a:gd name="adj1" fmla="val 50000"/>
              <a:gd name="adj2" fmla="val 33333"/>
            </a:avLst>
          </a:prstGeom>
          <a:solidFill>
            <a:srgbClr val="FF9900"/>
          </a:solidFill>
          <a:ln w="9525">
            <a:solidFill>
              <a:schemeClr val="tx1"/>
            </a:solidFill>
            <a:miter lim="800000"/>
            <a:headEnd/>
            <a:tailEnd/>
          </a:ln>
        </p:spPr>
        <p:txBody>
          <a:bodyPr wrap="none" anchor="ctr"/>
          <a:lstStyle/>
          <a:p>
            <a:pPr algn="ctr"/>
            <a:endParaRPr lang="en-US">
              <a:solidFill>
                <a:srgbClr val="000000"/>
              </a:solidFill>
              <a:cs typeface="Arial" charset="0"/>
            </a:endParaRPr>
          </a:p>
        </p:txBody>
      </p:sp>
      <p:sp>
        <p:nvSpPr>
          <p:cNvPr id="71687" name="AutoShape 7"/>
          <p:cNvSpPr>
            <a:spLocks noChangeArrowheads="1"/>
          </p:cNvSpPr>
          <p:nvPr/>
        </p:nvSpPr>
        <p:spPr bwMode="auto">
          <a:xfrm rot="9154792">
            <a:off x="2706688" y="4930775"/>
            <a:ext cx="304800" cy="228600"/>
          </a:xfrm>
          <a:prstGeom prst="rightArrow">
            <a:avLst>
              <a:gd name="adj1" fmla="val 50000"/>
              <a:gd name="adj2" fmla="val 33333"/>
            </a:avLst>
          </a:prstGeom>
          <a:solidFill>
            <a:srgbClr val="FF9900"/>
          </a:solidFill>
          <a:ln w="9525">
            <a:solidFill>
              <a:schemeClr val="tx1"/>
            </a:solidFill>
            <a:miter lim="800000"/>
            <a:headEnd/>
            <a:tailEnd/>
          </a:ln>
        </p:spPr>
        <p:txBody>
          <a:bodyPr wrap="none" anchor="ctr"/>
          <a:lstStyle/>
          <a:p>
            <a:pPr algn="ctr"/>
            <a:endParaRPr lang="en-US">
              <a:solidFill>
                <a:srgbClr val="000000"/>
              </a:solidFill>
              <a:cs typeface="Arial" charset="0"/>
            </a:endParaRPr>
          </a:p>
        </p:txBody>
      </p:sp>
      <p:sp>
        <p:nvSpPr>
          <p:cNvPr id="71688" name="AutoShape 8"/>
          <p:cNvSpPr>
            <a:spLocks noChangeArrowheads="1"/>
          </p:cNvSpPr>
          <p:nvPr/>
        </p:nvSpPr>
        <p:spPr bwMode="auto">
          <a:xfrm rot="9154792">
            <a:off x="2403475" y="4633913"/>
            <a:ext cx="304800" cy="228600"/>
          </a:xfrm>
          <a:prstGeom prst="rightArrow">
            <a:avLst>
              <a:gd name="adj1" fmla="val 50000"/>
              <a:gd name="adj2" fmla="val 33333"/>
            </a:avLst>
          </a:prstGeom>
          <a:solidFill>
            <a:srgbClr val="FF9900"/>
          </a:solidFill>
          <a:ln w="9525">
            <a:solidFill>
              <a:schemeClr val="tx1"/>
            </a:solidFill>
            <a:miter lim="800000"/>
            <a:headEnd/>
            <a:tailEnd/>
          </a:ln>
        </p:spPr>
        <p:txBody>
          <a:bodyPr wrap="none" anchor="ctr"/>
          <a:lstStyle/>
          <a:p>
            <a:pPr algn="ctr"/>
            <a:endParaRPr lang="en-US">
              <a:solidFill>
                <a:srgbClr val="000000"/>
              </a:solidFill>
              <a:cs typeface="Arial" charset="0"/>
            </a:endParaRPr>
          </a:p>
        </p:txBody>
      </p:sp>
      <p:sp>
        <p:nvSpPr>
          <p:cNvPr id="71689" name="AutoShape 9"/>
          <p:cNvSpPr>
            <a:spLocks noChangeArrowheads="1"/>
          </p:cNvSpPr>
          <p:nvPr/>
        </p:nvSpPr>
        <p:spPr bwMode="auto">
          <a:xfrm rot="10800000">
            <a:off x="2098675" y="4252913"/>
            <a:ext cx="304800" cy="228600"/>
          </a:xfrm>
          <a:prstGeom prst="rightArrow">
            <a:avLst>
              <a:gd name="adj1" fmla="val 50000"/>
              <a:gd name="adj2" fmla="val 33333"/>
            </a:avLst>
          </a:prstGeom>
          <a:solidFill>
            <a:srgbClr val="FF9900"/>
          </a:solidFill>
          <a:ln w="9525">
            <a:solidFill>
              <a:schemeClr val="tx1"/>
            </a:solidFill>
            <a:miter lim="800000"/>
            <a:headEnd/>
            <a:tailEnd/>
          </a:ln>
        </p:spPr>
        <p:txBody>
          <a:bodyPr wrap="none" anchor="ctr"/>
          <a:lstStyle/>
          <a:p>
            <a:pPr algn="ctr"/>
            <a:endParaRPr lang="en-US">
              <a:solidFill>
                <a:srgbClr val="000000"/>
              </a:solidFill>
              <a:cs typeface="Arial" charset="0"/>
            </a:endParaRPr>
          </a:p>
        </p:txBody>
      </p:sp>
      <p:pic>
        <p:nvPicPr>
          <p:cNvPr id="71690" name="Picture 11" descr="The image “http://www.barbarascamera.com/gopher.jpg” cannot be displayed, because it contains errors."/>
          <p:cNvPicPr>
            <a:picLocks noChangeAspect="1" noChangeArrowheads="1"/>
          </p:cNvPicPr>
          <p:nvPr/>
        </p:nvPicPr>
        <p:blipFill>
          <a:blip r:embed="rId5"/>
          <a:srcRect t="9926" b="7169"/>
          <a:stretch>
            <a:fillRect/>
          </a:stretch>
        </p:blipFill>
        <p:spPr bwMode="auto">
          <a:xfrm>
            <a:off x="2970213" y="5140325"/>
            <a:ext cx="2212975" cy="1606550"/>
          </a:xfrm>
          <a:prstGeom prst="rect">
            <a:avLst/>
          </a:prstGeom>
          <a:noFill/>
          <a:ln w="9525">
            <a:solidFill>
              <a:schemeClr val="tx1"/>
            </a:solidFill>
            <a:miter lim="800000"/>
            <a:headEnd/>
            <a:tailEnd/>
          </a:ln>
        </p:spPr>
      </p:pic>
      <p:pic>
        <p:nvPicPr>
          <p:cNvPr id="71691" name="Picture 12"/>
          <p:cNvPicPr>
            <a:picLocks noChangeAspect="1" noChangeArrowheads="1"/>
          </p:cNvPicPr>
          <p:nvPr/>
        </p:nvPicPr>
        <p:blipFill>
          <a:blip r:embed="rId6"/>
          <a:srcRect l="53604" t="9714" b="50426"/>
          <a:stretch>
            <a:fillRect/>
          </a:stretch>
        </p:blipFill>
        <p:spPr bwMode="auto">
          <a:xfrm>
            <a:off x="0" y="0"/>
            <a:ext cx="3157538" cy="2551113"/>
          </a:xfrm>
          <a:prstGeom prst="rect">
            <a:avLst/>
          </a:prstGeom>
          <a:noFill/>
          <a:ln w="9525">
            <a:solidFill>
              <a:schemeClr val="tx1"/>
            </a:solidFill>
            <a:miter lim="800000"/>
            <a:headEnd/>
            <a:tailEnd/>
          </a:ln>
        </p:spPr>
      </p:pic>
      <p:sp>
        <p:nvSpPr>
          <p:cNvPr id="71692" name="Rectangle 12"/>
          <p:cNvSpPr>
            <a:spLocks noChangeArrowheads="1"/>
          </p:cNvSpPr>
          <p:nvPr/>
        </p:nvSpPr>
        <p:spPr bwMode="auto">
          <a:xfrm>
            <a:off x="5367338" y="2370138"/>
            <a:ext cx="3549650" cy="1630362"/>
          </a:xfrm>
          <a:prstGeom prst="rect">
            <a:avLst/>
          </a:prstGeom>
          <a:noFill/>
          <a:ln w="9525">
            <a:noFill/>
            <a:miter lim="800000"/>
            <a:headEnd/>
            <a:tailEnd/>
          </a:ln>
        </p:spPr>
        <p:txBody>
          <a:bodyPr>
            <a:spAutoFit/>
          </a:bodyPr>
          <a:lstStyle/>
          <a:p>
            <a:pPr algn="ctr">
              <a:buFont typeface="Wingdings" pitchFamily="2" charset="2"/>
              <a:buChar char="à"/>
            </a:pPr>
            <a:r>
              <a:rPr lang="en-US" sz="2000">
                <a:solidFill>
                  <a:srgbClr val="000000"/>
                </a:solidFill>
                <a:latin typeface="Calibri" pitchFamily="34" charset="0"/>
                <a:cs typeface="Arial" charset="0"/>
                <a:sym typeface="Wingdings" pitchFamily="2" charset="2"/>
              </a:rPr>
              <a:t>  Analogous to diffusion </a:t>
            </a:r>
          </a:p>
          <a:p>
            <a:pPr algn="ctr">
              <a:buFont typeface="Wingdings" pitchFamily="2" charset="2"/>
              <a:buChar char="à"/>
            </a:pPr>
            <a:endParaRPr lang="en-US" sz="2000">
              <a:solidFill>
                <a:srgbClr val="000000"/>
              </a:solidFill>
              <a:latin typeface="Calibri" pitchFamily="34" charset="0"/>
              <a:cs typeface="Arial" charset="0"/>
              <a:sym typeface="Wingdings" pitchFamily="2" charset="2"/>
            </a:endParaRPr>
          </a:p>
          <a:p>
            <a:pPr algn="ctr">
              <a:buFont typeface="Wingdings" pitchFamily="2" charset="2"/>
              <a:buChar char="à"/>
            </a:pPr>
            <a:endParaRPr lang="en-US" sz="2000">
              <a:solidFill>
                <a:srgbClr val="000000"/>
              </a:solidFill>
              <a:latin typeface="Calibri" pitchFamily="34" charset="0"/>
              <a:cs typeface="Arial" charset="0"/>
              <a:sym typeface="Wingdings" pitchFamily="2" charset="2"/>
            </a:endParaRPr>
          </a:p>
          <a:p>
            <a:pPr lvl="1" algn="ctr"/>
            <a:r>
              <a:rPr lang="en-US" sz="2000">
                <a:solidFill>
                  <a:srgbClr val="000000"/>
                </a:solidFill>
                <a:latin typeface="Calibri" pitchFamily="34" charset="0"/>
                <a:cs typeface="Arial" charset="0"/>
                <a:sym typeface="Symbol" pitchFamily="18" charset="2"/>
              </a:rPr>
              <a:t>c.f. Dietrich et al. [2003]</a:t>
            </a:r>
          </a:p>
          <a:p>
            <a:pPr algn="ctr">
              <a:buFont typeface="Wingdings" pitchFamily="2" charset="2"/>
              <a:buChar char="à"/>
            </a:pPr>
            <a:endParaRPr lang="en-US" sz="2000">
              <a:solidFill>
                <a:srgbClr val="000000"/>
              </a:solidFill>
              <a:latin typeface="Calibri" pitchFamily="34" charset="0"/>
              <a:cs typeface="Arial" charset="0"/>
              <a:sym typeface="Wingdings" pitchFamily="2" charset="2"/>
            </a:endParaRPr>
          </a:p>
        </p:txBody>
      </p:sp>
      <p:sp>
        <p:nvSpPr>
          <p:cNvPr id="71693" name="Rectangle 13"/>
          <p:cNvSpPr>
            <a:spLocks noChangeArrowheads="1"/>
          </p:cNvSpPr>
          <p:nvPr/>
        </p:nvSpPr>
        <p:spPr bwMode="auto">
          <a:xfrm>
            <a:off x="7478713" y="1527175"/>
            <a:ext cx="1438275" cy="708025"/>
          </a:xfrm>
          <a:prstGeom prst="rect">
            <a:avLst/>
          </a:prstGeom>
          <a:noFill/>
          <a:ln w="9525">
            <a:noFill/>
            <a:miter lim="800000"/>
            <a:headEnd/>
            <a:tailEnd/>
          </a:ln>
        </p:spPr>
        <p:txBody>
          <a:bodyPr wrap="none">
            <a:spAutoFit/>
          </a:bodyPr>
          <a:lstStyle/>
          <a:p>
            <a:pPr algn="ctr" defTabSz="914400"/>
            <a:r>
              <a:rPr lang="en-US" sz="2000">
                <a:solidFill>
                  <a:srgbClr val="000000"/>
                </a:solidFill>
                <a:latin typeface="Calibri" pitchFamily="34" charset="0"/>
                <a:cs typeface="Arial" charset="0"/>
                <a:sym typeface="Symbol" pitchFamily="18" charset="2"/>
              </a:rPr>
              <a:t>topographic </a:t>
            </a:r>
          </a:p>
          <a:p>
            <a:pPr algn="ctr" defTabSz="914400"/>
            <a:r>
              <a:rPr lang="en-US" sz="2000">
                <a:solidFill>
                  <a:srgbClr val="000000"/>
                </a:solidFill>
                <a:latin typeface="Calibri" pitchFamily="34" charset="0"/>
                <a:cs typeface="Arial" charset="0"/>
                <a:sym typeface="Symbol" pitchFamily="18" charset="2"/>
              </a:rPr>
              <a:t>gradient</a:t>
            </a:r>
            <a:endParaRPr lang="en-US" sz="2000">
              <a:solidFill>
                <a:srgbClr val="000000"/>
              </a:solidFill>
              <a:cs typeface="Arial" charset="0"/>
            </a:endParaRPr>
          </a:p>
        </p:txBody>
      </p:sp>
      <p:sp>
        <p:nvSpPr>
          <p:cNvPr id="71694" name="Rectangle 14"/>
          <p:cNvSpPr>
            <a:spLocks noChangeArrowheads="1"/>
          </p:cNvSpPr>
          <p:nvPr/>
        </p:nvSpPr>
        <p:spPr bwMode="auto">
          <a:xfrm>
            <a:off x="5568950" y="1681163"/>
            <a:ext cx="1970088" cy="400050"/>
          </a:xfrm>
          <a:prstGeom prst="rect">
            <a:avLst/>
          </a:prstGeom>
          <a:noFill/>
          <a:ln w="9525">
            <a:noFill/>
            <a:miter lim="800000"/>
            <a:headEnd/>
            <a:tailEnd/>
          </a:ln>
        </p:spPr>
        <p:txBody>
          <a:bodyPr wrap="none">
            <a:spAutoFit/>
          </a:bodyPr>
          <a:lstStyle/>
          <a:p>
            <a:pPr algn="ctr"/>
            <a:r>
              <a:rPr lang="en-US" sz="2000">
                <a:solidFill>
                  <a:srgbClr val="000000"/>
                </a:solidFill>
                <a:latin typeface="Calibri" pitchFamily="34" charset="0"/>
                <a:cs typeface="Arial" charset="0"/>
              </a:rPr>
              <a:t>Sediment flux   </a:t>
            </a:r>
            <a:r>
              <a:rPr lang="en-US" sz="2000">
                <a:solidFill>
                  <a:srgbClr val="000000"/>
                </a:solidFill>
                <a:latin typeface="Calibri" pitchFamily="34" charset="0"/>
                <a:cs typeface="Arial" charset="0"/>
                <a:sym typeface="Symbol" pitchFamily="18" charset="2"/>
              </a:rPr>
              <a:t></a:t>
            </a:r>
          </a:p>
        </p:txBody>
      </p:sp>
      <p:pic>
        <p:nvPicPr>
          <p:cNvPr id="16" name="Picture 15" descr="Paul-bioturbation.JPG"/>
          <p:cNvPicPr>
            <a:picLocks noChangeAspect="1"/>
          </p:cNvPicPr>
          <p:nvPr/>
        </p:nvPicPr>
        <p:blipFill>
          <a:blip r:embed="rId7"/>
          <a:srcRect r="24372"/>
          <a:stretch>
            <a:fillRect/>
          </a:stretch>
        </p:blipFill>
        <p:spPr>
          <a:xfrm>
            <a:off x="2643188" y="1112838"/>
            <a:ext cx="6397625" cy="5662612"/>
          </a:xfrm>
          <a:prstGeom prst="rect">
            <a:avLst/>
          </a:prstGeom>
          <a:ln>
            <a:solidFill>
              <a:srgbClr val="000000"/>
            </a:solidFill>
          </a:ln>
          <a:effectLst>
            <a:outerShdw blurRad="50800" dist="38100" dir="270000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370" name="Picture 13" descr="IMGP3016.JPG"/>
          <p:cNvPicPr>
            <a:picLocks noChangeAspect="1"/>
          </p:cNvPicPr>
          <p:nvPr/>
        </p:nvPicPr>
        <p:blipFill>
          <a:blip r:embed="rId4"/>
          <a:srcRect t="8861" b="40932"/>
          <a:stretch>
            <a:fillRect/>
          </a:stretch>
        </p:blipFill>
        <p:spPr bwMode="auto">
          <a:xfrm>
            <a:off x="0" y="0"/>
            <a:ext cx="9144000" cy="6858000"/>
          </a:xfrm>
          <a:prstGeom prst="rect">
            <a:avLst/>
          </a:prstGeom>
          <a:noFill/>
          <a:ln w="9525">
            <a:noFill/>
            <a:miter lim="800000"/>
            <a:headEnd/>
            <a:tailEnd/>
          </a:ln>
        </p:spPr>
      </p:pic>
      <p:graphicFrame>
        <p:nvGraphicFramePr>
          <p:cNvPr id="907366" name="Object 102"/>
          <p:cNvGraphicFramePr>
            <a:graphicFrameLocks noChangeAspect="1"/>
          </p:cNvGraphicFramePr>
          <p:nvPr/>
        </p:nvGraphicFramePr>
        <p:xfrm>
          <a:off x="368300" y="4937125"/>
          <a:ext cx="4114800" cy="960438"/>
        </p:xfrm>
        <a:graphic>
          <a:graphicData uri="http://schemas.openxmlformats.org/presentationml/2006/ole">
            <p:oleObj spid="_x0000_s907366" name="Equation" r:id="rId5" imgW="1563120" imgH="356400" progId="Equation.3">
              <p:embed/>
            </p:oleObj>
          </a:graphicData>
        </a:graphic>
      </p:graphicFrame>
      <p:graphicFrame>
        <p:nvGraphicFramePr>
          <p:cNvPr id="907367" name="Object 103"/>
          <p:cNvGraphicFramePr>
            <a:graphicFrameLocks noChangeAspect="1"/>
          </p:cNvGraphicFramePr>
          <p:nvPr/>
        </p:nvGraphicFramePr>
        <p:xfrm>
          <a:off x="981075" y="1320800"/>
          <a:ext cx="1708150" cy="444500"/>
        </p:xfrm>
        <a:graphic>
          <a:graphicData uri="http://schemas.openxmlformats.org/presentationml/2006/ole">
            <p:oleObj spid="_x0000_s907367" name="Equation" r:id="rId6" imgW="676440" imgH="164520" progId="Equation.3">
              <p:embed/>
            </p:oleObj>
          </a:graphicData>
        </a:graphic>
      </p:graphicFrame>
      <p:graphicFrame>
        <p:nvGraphicFramePr>
          <p:cNvPr id="907368" name="Object 104"/>
          <p:cNvGraphicFramePr>
            <a:graphicFrameLocks noChangeAspect="1"/>
          </p:cNvGraphicFramePr>
          <p:nvPr/>
        </p:nvGraphicFramePr>
        <p:xfrm>
          <a:off x="104775" y="3933825"/>
          <a:ext cx="4462463" cy="960438"/>
        </p:xfrm>
        <a:graphic>
          <a:graphicData uri="http://schemas.openxmlformats.org/presentationml/2006/ole">
            <p:oleObj spid="_x0000_s907368" name="Equation" r:id="rId7" imgW="1691280" imgH="356400" progId="Equation.3">
              <p:embed/>
            </p:oleObj>
          </a:graphicData>
        </a:graphic>
      </p:graphicFrame>
      <p:graphicFrame>
        <p:nvGraphicFramePr>
          <p:cNvPr id="907369" name="Object 105"/>
          <p:cNvGraphicFramePr>
            <a:graphicFrameLocks noChangeAspect="1"/>
          </p:cNvGraphicFramePr>
          <p:nvPr/>
        </p:nvGraphicFramePr>
        <p:xfrm>
          <a:off x="5226050" y="3983038"/>
          <a:ext cx="1865313" cy="568325"/>
        </p:xfrm>
        <a:graphic>
          <a:graphicData uri="http://schemas.openxmlformats.org/presentationml/2006/ole">
            <p:oleObj spid="_x0000_s907369" name="Equation" r:id="rId8" imgW="722160" imgH="200880" progId="Equation.3">
              <p:embed/>
            </p:oleObj>
          </a:graphicData>
        </a:graphic>
      </p:graphicFrame>
      <p:cxnSp>
        <p:nvCxnSpPr>
          <p:cNvPr id="907371" name="Straight Arrow Connector 12"/>
          <p:cNvCxnSpPr>
            <a:cxnSpLocks noChangeShapeType="1"/>
          </p:cNvCxnSpPr>
          <p:nvPr/>
        </p:nvCxnSpPr>
        <p:spPr bwMode="auto">
          <a:xfrm>
            <a:off x="784225" y="1701800"/>
            <a:ext cx="769938" cy="554038"/>
          </a:xfrm>
          <a:prstGeom prst="straightConnector1">
            <a:avLst/>
          </a:prstGeom>
          <a:noFill/>
          <a:ln w="38100" algn="ctr">
            <a:solidFill>
              <a:schemeClr val="bg1"/>
            </a:solidFill>
            <a:round/>
            <a:headEnd/>
            <a:tailEnd type="arrow" w="lg" len="lg"/>
          </a:ln>
        </p:spPr>
      </p:cxnSp>
      <p:cxnSp>
        <p:nvCxnSpPr>
          <p:cNvPr id="907372" name="Straight Arrow Connector 14"/>
          <p:cNvCxnSpPr>
            <a:cxnSpLocks noChangeShapeType="1"/>
          </p:cNvCxnSpPr>
          <p:nvPr/>
        </p:nvCxnSpPr>
        <p:spPr bwMode="auto">
          <a:xfrm rot="16200000" flipH="1">
            <a:off x="4709319" y="4383881"/>
            <a:ext cx="503238" cy="3175"/>
          </a:xfrm>
          <a:prstGeom prst="straightConnector1">
            <a:avLst/>
          </a:prstGeom>
          <a:noFill/>
          <a:ln w="38100" algn="ctr">
            <a:solidFill>
              <a:schemeClr val="bg1"/>
            </a:solidFill>
            <a:round/>
            <a:headEnd/>
            <a:tailEnd type="arrow" w="lg" len="lg"/>
          </a:ln>
        </p:spPr>
      </p:cxnSp>
      <p:sp>
        <p:nvSpPr>
          <p:cNvPr id="907373" name="Rectangle 11"/>
          <p:cNvSpPr>
            <a:spLocks noChangeArrowheads="1"/>
          </p:cNvSpPr>
          <p:nvPr/>
        </p:nvSpPr>
        <p:spPr bwMode="auto">
          <a:xfrm>
            <a:off x="508000" y="247650"/>
            <a:ext cx="2874963"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Soil creep driven by bioturbation</a:t>
            </a:r>
            <a:endParaRPr lang="en-US" sz="2800"/>
          </a:p>
        </p:txBody>
      </p:sp>
      <p:pic>
        <p:nvPicPr>
          <p:cNvPr id="16" name="Picture 15" descr="IMGP3182.JPG"/>
          <p:cNvPicPr>
            <a:picLocks noChangeAspect="1"/>
          </p:cNvPicPr>
          <p:nvPr/>
        </p:nvPicPr>
        <p:blipFill>
          <a:blip r:embed="rId9"/>
          <a:srcRect l="18232" t="4193" r="11136"/>
          <a:stretch>
            <a:fillRect/>
          </a:stretch>
        </p:blipFill>
        <p:spPr>
          <a:xfrm>
            <a:off x="3873500" y="0"/>
            <a:ext cx="2382838" cy="2162175"/>
          </a:xfrm>
          <a:prstGeom prst="rect">
            <a:avLst/>
          </a:prstGeom>
          <a:ln>
            <a:solidFill>
              <a:schemeClr val="tx1"/>
            </a:solidFill>
          </a:ln>
          <a:effectLst>
            <a:outerShdw blurRad="50800" dist="38100" dir="2700000">
              <a:srgbClr val="000000">
                <a:alpha val="43000"/>
              </a:srgbClr>
            </a:outerShdw>
          </a:effectLst>
        </p:spPr>
      </p:pic>
      <p:sp>
        <p:nvSpPr>
          <p:cNvPr id="907375" name="Rectangle 16"/>
          <p:cNvSpPr>
            <a:spLocks noChangeArrowheads="1"/>
          </p:cNvSpPr>
          <p:nvPr/>
        </p:nvSpPr>
        <p:spPr bwMode="auto">
          <a:xfrm>
            <a:off x="2406650" y="2552700"/>
            <a:ext cx="6729413" cy="1384300"/>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Episodic channel incision.</a:t>
            </a:r>
          </a:p>
          <a:p>
            <a:pPr algn="ctr"/>
            <a:r>
              <a:rPr lang="en-US" sz="2800">
                <a:solidFill>
                  <a:srgbClr val="000000"/>
                </a:solidFill>
                <a:latin typeface="Calibri" pitchFamily="34" charset="0"/>
              </a:rPr>
              <a:t>Rate = </a:t>
            </a:r>
            <a:r>
              <a:rPr lang="en-US" sz="2800" i="1">
                <a:solidFill>
                  <a:srgbClr val="000000"/>
                </a:solidFill>
                <a:latin typeface="Calibri" pitchFamily="34" charset="0"/>
              </a:rPr>
              <a:t>f</a:t>
            </a:r>
            <a:r>
              <a:rPr lang="en-US" sz="2800">
                <a:solidFill>
                  <a:srgbClr val="000000"/>
                </a:solidFill>
                <a:latin typeface="Calibri" pitchFamily="34" charset="0"/>
              </a:rPr>
              <a:t>(shear stress or energy expenditure).</a:t>
            </a:r>
          </a:p>
          <a:p>
            <a:pPr algn="ctr"/>
            <a:r>
              <a:rPr lang="en-US" sz="2800">
                <a:solidFill>
                  <a:srgbClr val="000000"/>
                </a:solidFill>
                <a:latin typeface="Calibri" pitchFamily="34" charset="0"/>
              </a:rPr>
              <a:t>Can also include an incision threshold.</a:t>
            </a:r>
            <a:endParaRPr lang="en-US" sz="2800"/>
          </a:p>
        </p:txBody>
      </p:sp>
      <p:pic>
        <p:nvPicPr>
          <p:cNvPr id="97289" name="Picture 9" descr="p7190008"/>
          <p:cNvPicPr>
            <a:picLocks noChangeAspect="1" noChangeArrowheads="1"/>
          </p:cNvPicPr>
          <p:nvPr/>
        </p:nvPicPr>
        <p:blipFill>
          <a:blip r:embed="rId10"/>
          <a:srcRect/>
          <a:stretch>
            <a:fillRect/>
          </a:stretch>
        </p:blipFill>
        <p:spPr bwMode="auto">
          <a:xfrm>
            <a:off x="6261100" y="0"/>
            <a:ext cx="2882900" cy="2162175"/>
          </a:xfrm>
          <a:prstGeom prst="rect">
            <a:avLst/>
          </a:prstGeom>
          <a:noFill/>
          <a:ln w="9525">
            <a:solidFill>
              <a:schemeClr val="tx1"/>
            </a:solidFill>
            <a:miter lim="800000"/>
            <a:headEnd/>
            <a:tailEnd/>
          </a:ln>
          <a:effectLst>
            <a:outerShdw blurRad="50800" dist="38100" dir="2700000">
              <a:srgbClr val="000000">
                <a:alpha val="43000"/>
              </a:srgbClr>
            </a:outerShdw>
          </a:effectLst>
        </p:spPr>
      </p:pic>
      <p:cxnSp>
        <p:nvCxnSpPr>
          <p:cNvPr id="907377" name="Straight Arrow Connector 17"/>
          <p:cNvCxnSpPr>
            <a:cxnSpLocks noChangeShapeType="1"/>
          </p:cNvCxnSpPr>
          <p:nvPr/>
        </p:nvCxnSpPr>
        <p:spPr bwMode="auto">
          <a:xfrm rot="5400000" flipH="1" flipV="1">
            <a:off x="7015163" y="6604000"/>
            <a:ext cx="503237" cy="4763"/>
          </a:xfrm>
          <a:prstGeom prst="straightConnector1">
            <a:avLst/>
          </a:prstGeom>
          <a:noFill/>
          <a:ln w="38100" algn="ctr">
            <a:solidFill>
              <a:schemeClr val="bg1"/>
            </a:solidFill>
            <a:round/>
            <a:headEnd/>
            <a:tailEnd type="arrow" w="lg" len="lg"/>
          </a:ln>
        </p:spPr>
      </p:cxnSp>
      <p:cxnSp>
        <p:nvCxnSpPr>
          <p:cNvPr id="907378" name="Straight Arrow Connector 18"/>
          <p:cNvCxnSpPr>
            <a:cxnSpLocks noChangeShapeType="1"/>
          </p:cNvCxnSpPr>
          <p:nvPr/>
        </p:nvCxnSpPr>
        <p:spPr bwMode="auto">
          <a:xfrm rot="5400000" flipH="1" flipV="1">
            <a:off x="2321719" y="6604794"/>
            <a:ext cx="503237" cy="3175"/>
          </a:xfrm>
          <a:prstGeom prst="straightConnector1">
            <a:avLst/>
          </a:prstGeom>
          <a:noFill/>
          <a:ln w="38100" algn="ctr">
            <a:solidFill>
              <a:schemeClr val="bg1"/>
            </a:solidFill>
            <a:round/>
            <a:headEnd/>
            <a:tailEnd type="arrow" w="lg" len="lg"/>
          </a:ln>
        </p:spPr>
      </p:cxnSp>
      <p:sp>
        <p:nvSpPr>
          <p:cNvPr id="907379" name="Rectangle 19"/>
          <p:cNvSpPr>
            <a:spLocks noChangeArrowheads="1"/>
          </p:cNvSpPr>
          <p:nvPr/>
        </p:nvSpPr>
        <p:spPr bwMode="auto">
          <a:xfrm>
            <a:off x="2827338" y="6251575"/>
            <a:ext cx="4213225" cy="523875"/>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Uplift or boundary lowering</a:t>
            </a:r>
            <a:endParaRPr lang="en-US" sz="2800"/>
          </a:p>
        </p:txBody>
      </p:sp>
      <p:sp>
        <p:nvSpPr>
          <p:cNvPr id="907380" name="Rectangle 20"/>
          <p:cNvSpPr>
            <a:spLocks noChangeArrowheads="1"/>
          </p:cNvSpPr>
          <p:nvPr/>
        </p:nvSpPr>
        <p:spPr bwMode="auto">
          <a:xfrm>
            <a:off x="4879975" y="4953000"/>
            <a:ext cx="4038600" cy="1016000"/>
          </a:xfrm>
          <a:prstGeom prst="rect">
            <a:avLst/>
          </a:prstGeom>
          <a:noFill/>
          <a:ln w="9525">
            <a:noFill/>
            <a:miter lim="800000"/>
            <a:headEnd/>
            <a:tailEnd/>
          </a:ln>
        </p:spPr>
        <p:txBody>
          <a:bodyPr>
            <a:spAutoFit/>
          </a:bodyPr>
          <a:lstStyle/>
          <a:p>
            <a:pPr algn="ctr" defTabSz="914400"/>
            <a:r>
              <a:rPr lang="en-US" sz="2000">
                <a:solidFill>
                  <a:srgbClr val="000000"/>
                </a:solidFill>
                <a:latin typeface="Calibri" pitchFamily="34" charset="0"/>
                <a:cs typeface="Arial" charset="0"/>
                <a:sym typeface="Symbol" pitchFamily="18" charset="2"/>
              </a:rPr>
              <a:t>Proxy for water flux.</a:t>
            </a:r>
          </a:p>
          <a:p>
            <a:pPr algn="ctr" defTabSz="914400"/>
            <a:r>
              <a:rPr lang="en-US" sz="2000">
                <a:solidFill>
                  <a:srgbClr val="000000"/>
                </a:solidFill>
                <a:latin typeface="Calibri" pitchFamily="34" charset="0"/>
                <a:cs typeface="Arial" charset="0"/>
                <a:sym typeface="Symbol" pitchFamily="18" charset="2"/>
              </a:rPr>
              <a:t>Strong dependence on spatial scale;</a:t>
            </a:r>
          </a:p>
          <a:p>
            <a:pPr algn="ctr" defTabSz="914400"/>
            <a:r>
              <a:rPr lang="en-US" sz="2000">
                <a:solidFill>
                  <a:srgbClr val="000000"/>
                </a:solidFill>
                <a:latin typeface="Calibri" pitchFamily="34" charset="0"/>
                <a:cs typeface="Arial" charset="0"/>
                <a:sym typeface="Symbol" pitchFamily="18" charset="2"/>
              </a:rPr>
              <a:t>feedback as topography evolves.</a:t>
            </a:r>
            <a:endParaRPr lang="en-US" sz="2000">
              <a:solidFill>
                <a:srgbClr val="000000"/>
              </a:solidFill>
              <a:cs typeface="Arial" charset="0"/>
            </a:endParaRPr>
          </a:p>
        </p:txBody>
      </p:sp>
      <p:cxnSp>
        <p:nvCxnSpPr>
          <p:cNvPr id="907381" name="Straight Arrow Connector 21"/>
          <p:cNvCxnSpPr>
            <a:cxnSpLocks noChangeShapeType="1"/>
          </p:cNvCxnSpPr>
          <p:nvPr/>
        </p:nvCxnSpPr>
        <p:spPr bwMode="auto">
          <a:xfrm rot="5400000" flipH="1" flipV="1">
            <a:off x="5924550" y="4748213"/>
            <a:ext cx="446087" cy="1588"/>
          </a:xfrm>
          <a:prstGeom prst="straightConnector1">
            <a:avLst/>
          </a:prstGeom>
          <a:noFill/>
          <a:ln w="25400" algn="ctr">
            <a:solidFill>
              <a:srgbClr val="000000"/>
            </a:solidFill>
            <a:round/>
            <a:headEnd/>
            <a:tailEnd type="arrow" w="med" len="med"/>
          </a:ln>
        </p:spPr>
      </p:cxn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7508" name="Object 180"/>
          <p:cNvGraphicFramePr>
            <a:graphicFrameLocks noChangeAspect="1"/>
          </p:cNvGraphicFramePr>
          <p:nvPr/>
        </p:nvGraphicFramePr>
        <p:xfrm>
          <a:off x="2159000" y="2384425"/>
          <a:ext cx="4251325" cy="923925"/>
        </p:xfrm>
        <a:graphic>
          <a:graphicData uri="http://schemas.openxmlformats.org/presentationml/2006/ole">
            <p:oleObj spid="_x0000_s867508" name="Equation" r:id="rId4" imgW="1691280" imgH="356400" progId="Equation.3">
              <p:embed/>
            </p:oleObj>
          </a:graphicData>
        </a:graphic>
      </p:graphicFrame>
      <p:sp>
        <p:nvSpPr>
          <p:cNvPr id="867512" name="AutoShape 4"/>
          <p:cNvSpPr>
            <a:spLocks/>
          </p:cNvSpPr>
          <p:nvPr/>
        </p:nvSpPr>
        <p:spPr bwMode="auto">
          <a:xfrm rot="-5400000">
            <a:off x="3298032" y="2739231"/>
            <a:ext cx="152400" cy="833437"/>
          </a:xfrm>
          <a:prstGeom prst="leftBrace">
            <a:avLst>
              <a:gd name="adj1" fmla="val 45573"/>
              <a:gd name="adj2" fmla="val 50000"/>
            </a:avLst>
          </a:prstGeom>
          <a:noFill/>
          <a:ln w="38100">
            <a:solidFill>
              <a:schemeClr val="tx1"/>
            </a:solidFill>
            <a:round/>
            <a:headEnd/>
            <a:tailEnd/>
          </a:ln>
        </p:spPr>
        <p:txBody>
          <a:bodyPr wrap="none" anchor="ctr"/>
          <a:lstStyle/>
          <a:p>
            <a:pPr algn="ctr"/>
            <a:endParaRPr lang="en-US">
              <a:solidFill>
                <a:srgbClr val="000000"/>
              </a:solidFill>
              <a:cs typeface="Arial" charset="0"/>
            </a:endParaRPr>
          </a:p>
        </p:txBody>
      </p:sp>
      <p:sp>
        <p:nvSpPr>
          <p:cNvPr id="867513" name="AutoShape 6"/>
          <p:cNvSpPr>
            <a:spLocks/>
          </p:cNvSpPr>
          <p:nvPr/>
        </p:nvSpPr>
        <p:spPr bwMode="auto">
          <a:xfrm rot="-5400000">
            <a:off x="4887913" y="2333625"/>
            <a:ext cx="184150" cy="1676400"/>
          </a:xfrm>
          <a:prstGeom prst="leftBrace">
            <a:avLst>
              <a:gd name="adj1" fmla="val 75862"/>
              <a:gd name="adj2" fmla="val 50000"/>
            </a:avLst>
          </a:prstGeom>
          <a:noFill/>
          <a:ln w="38100">
            <a:solidFill>
              <a:schemeClr val="tx1"/>
            </a:solidFill>
            <a:round/>
            <a:headEnd/>
            <a:tailEnd/>
          </a:ln>
        </p:spPr>
        <p:txBody>
          <a:bodyPr wrap="none" anchor="ctr"/>
          <a:lstStyle/>
          <a:p>
            <a:pPr algn="ctr"/>
            <a:endParaRPr lang="en-US">
              <a:solidFill>
                <a:srgbClr val="000000"/>
              </a:solidFill>
              <a:cs typeface="Arial" charset="0"/>
            </a:endParaRPr>
          </a:p>
        </p:txBody>
      </p:sp>
      <p:pic>
        <p:nvPicPr>
          <p:cNvPr id="867514" name="Picture 20"/>
          <p:cNvPicPr>
            <a:picLocks noChangeAspect="1" noChangeArrowheads="1"/>
          </p:cNvPicPr>
          <p:nvPr/>
        </p:nvPicPr>
        <p:blipFill>
          <a:blip r:embed="rId5"/>
          <a:srcRect/>
          <a:stretch>
            <a:fillRect/>
          </a:stretch>
        </p:blipFill>
        <p:spPr bwMode="auto">
          <a:xfrm>
            <a:off x="1514475" y="4445000"/>
            <a:ext cx="3025775" cy="2125663"/>
          </a:xfrm>
          <a:prstGeom prst="rect">
            <a:avLst/>
          </a:prstGeom>
          <a:noFill/>
          <a:ln w="9525">
            <a:noFill/>
            <a:miter lim="800000"/>
            <a:headEnd/>
            <a:tailEnd/>
          </a:ln>
        </p:spPr>
      </p:pic>
      <p:pic>
        <p:nvPicPr>
          <p:cNvPr id="867515" name="Picture 21"/>
          <p:cNvPicPr>
            <a:picLocks noChangeAspect="1" noChangeArrowheads="1"/>
          </p:cNvPicPr>
          <p:nvPr/>
        </p:nvPicPr>
        <p:blipFill>
          <a:blip r:embed="rId6"/>
          <a:srcRect/>
          <a:stretch>
            <a:fillRect/>
          </a:stretch>
        </p:blipFill>
        <p:spPr bwMode="auto">
          <a:xfrm>
            <a:off x="4784725" y="4291013"/>
            <a:ext cx="2452688" cy="2271712"/>
          </a:xfrm>
          <a:prstGeom prst="rect">
            <a:avLst/>
          </a:prstGeom>
          <a:noFill/>
          <a:ln w="9525">
            <a:noFill/>
            <a:miter lim="800000"/>
            <a:headEnd/>
            <a:tailEnd/>
          </a:ln>
        </p:spPr>
      </p:pic>
      <p:sp>
        <p:nvSpPr>
          <p:cNvPr id="867516" name="Text Box 17"/>
          <p:cNvSpPr txBox="1">
            <a:spLocks noChangeArrowheads="1"/>
          </p:cNvSpPr>
          <p:nvPr/>
        </p:nvSpPr>
        <p:spPr bwMode="auto">
          <a:xfrm>
            <a:off x="704850" y="2614613"/>
            <a:ext cx="1498600" cy="584200"/>
          </a:xfrm>
          <a:prstGeom prst="rect">
            <a:avLst/>
          </a:prstGeom>
          <a:noFill/>
          <a:ln w="9525">
            <a:noFill/>
            <a:miter lim="800000"/>
            <a:headEnd/>
            <a:tailEnd/>
          </a:ln>
        </p:spPr>
        <p:txBody>
          <a:bodyPr>
            <a:spAutoFit/>
          </a:bodyPr>
          <a:lstStyle/>
          <a:p>
            <a:pPr algn="ctr">
              <a:spcBef>
                <a:spcPct val="50000"/>
              </a:spcBef>
            </a:pPr>
            <a:r>
              <a:rPr lang="en-US" sz="1600">
                <a:solidFill>
                  <a:srgbClr val="808080"/>
                </a:solidFill>
                <a:latin typeface="Calibri" pitchFamily="34" charset="0"/>
                <a:cs typeface="Arial" charset="0"/>
              </a:rPr>
              <a:t>rate of change of elevation</a:t>
            </a:r>
          </a:p>
        </p:txBody>
      </p:sp>
      <p:sp>
        <p:nvSpPr>
          <p:cNvPr id="867517" name="Text Box 17"/>
          <p:cNvSpPr txBox="1">
            <a:spLocks noChangeArrowheads="1"/>
          </p:cNvSpPr>
          <p:nvPr/>
        </p:nvSpPr>
        <p:spPr bwMode="auto">
          <a:xfrm>
            <a:off x="2462213" y="3355975"/>
            <a:ext cx="1603375" cy="831850"/>
          </a:xfrm>
          <a:prstGeom prst="rect">
            <a:avLst/>
          </a:prstGeom>
          <a:noFill/>
          <a:ln w="9525">
            <a:noFill/>
            <a:miter lim="800000"/>
            <a:headEnd/>
            <a:tailEnd/>
          </a:ln>
        </p:spPr>
        <p:txBody>
          <a:bodyPr>
            <a:spAutoFit/>
          </a:bodyPr>
          <a:lstStyle/>
          <a:p>
            <a:pPr algn="ctr">
              <a:spcBef>
                <a:spcPct val="50000"/>
              </a:spcBef>
            </a:pPr>
            <a:r>
              <a:rPr lang="en-US" sz="1600">
                <a:solidFill>
                  <a:srgbClr val="808080"/>
                </a:solidFill>
                <a:latin typeface="Calibri" pitchFamily="34" charset="0"/>
                <a:cs typeface="Arial" charset="0"/>
              </a:rPr>
              <a:t>slope-dependent soil flux </a:t>
            </a:r>
            <a:r>
              <a:rPr lang="en-US" sz="1600">
                <a:solidFill>
                  <a:srgbClr val="808080"/>
                </a:solidFill>
                <a:latin typeface="Calibri" pitchFamily="34" charset="0"/>
                <a:cs typeface="Arial" charset="0"/>
                <a:sym typeface="Wingdings" pitchFamily="2" charset="2"/>
              </a:rPr>
              <a:t> diffusion</a:t>
            </a:r>
            <a:endParaRPr lang="en-US" sz="1600">
              <a:solidFill>
                <a:srgbClr val="808080"/>
              </a:solidFill>
              <a:latin typeface="Calibri" pitchFamily="34" charset="0"/>
              <a:cs typeface="Arial" charset="0"/>
            </a:endParaRPr>
          </a:p>
        </p:txBody>
      </p:sp>
      <p:sp>
        <p:nvSpPr>
          <p:cNvPr id="867518" name="Text Box 17"/>
          <p:cNvSpPr txBox="1">
            <a:spLocks noChangeArrowheads="1"/>
          </p:cNvSpPr>
          <p:nvPr/>
        </p:nvSpPr>
        <p:spPr bwMode="auto">
          <a:xfrm>
            <a:off x="4144963" y="3378200"/>
            <a:ext cx="2386012" cy="831850"/>
          </a:xfrm>
          <a:prstGeom prst="rect">
            <a:avLst/>
          </a:prstGeom>
          <a:noFill/>
          <a:ln w="9525">
            <a:noFill/>
            <a:miter lim="800000"/>
            <a:headEnd/>
            <a:tailEnd/>
          </a:ln>
        </p:spPr>
        <p:txBody>
          <a:bodyPr>
            <a:spAutoFit/>
          </a:bodyPr>
          <a:lstStyle/>
          <a:p>
            <a:pPr algn="ctr">
              <a:spcBef>
                <a:spcPct val="50000"/>
              </a:spcBef>
            </a:pPr>
            <a:r>
              <a:rPr lang="en-US" sz="1600">
                <a:solidFill>
                  <a:srgbClr val="808080"/>
                </a:solidFill>
                <a:latin typeface="Calibri" pitchFamily="34" charset="0"/>
                <a:cs typeface="Arial" charset="0"/>
              </a:rPr>
              <a:t>stream incision </a:t>
            </a:r>
            <a:r>
              <a:rPr lang="en-US" sz="1600">
                <a:solidFill>
                  <a:srgbClr val="808080"/>
                </a:solidFill>
                <a:latin typeface="Calibri" pitchFamily="34" charset="0"/>
                <a:cs typeface="Arial" charset="0"/>
                <a:sym typeface="Wingdings" pitchFamily="2" charset="2"/>
              </a:rPr>
              <a:t> nonlinear kinematic waves (advection)</a:t>
            </a:r>
            <a:endParaRPr lang="en-US" sz="1600">
              <a:solidFill>
                <a:srgbClr val="808080"/>
              </a:solidFill>
              <a:latin typeface="Calibri" pitchFamily="34" charset="0"/>
              <a:cs typeface="Arial" charset="0"/>
            </a:endParaRPr>
          </a:p>
        </p:txBody>
      </p:sp>
      <p:sp>
        <p:nvSpPr>
          <p:cNvPr id="867519" name="Text Box 17"/>
          <p:cNvSpPr txBox="1">
            <a:spLocks noChangeArrowheads="1"/>
          </p:cNvSpPr>
          <p:nvPr/>
        </p:nvSpPr>
        <p:spPr bwMode="auto">
          <a:xfrm>
            <a:off x="6337300" y="2643188"/>
            <a:ext cx="2008188" cy="338137"/>
          </a:xfrm>
          <a:prstGeom prst="rect">
            <a:avLst/>
          </a:prstGeom>
          <a:noFill/>
          <a:ln w="9525">
            <a:noFill/>
            <a:miter lim="800000"/>
            <a:headEnd/>
            <a:tailEnd/>
          </a:ln>
        </p:spPr>
        <p:txBody>
          <a:bodyPr>
            <a:spAutoFit/>
          </a:bodyPr>
          <a:lstStyle/>
          <a:p>
            <a:pPr algn="ctr">
              <a:spcBef>
                <a:spcPct val="50000"/>
              </a:spcBef>
            </a:pPr>
            <a:r>
              <a:rPr lang="en-US" sz="1600">
                <a:solidFill>
                  <a:srgbClr val="808080"/>
                </a:solidFill>
                <a:latin typeface="Calibri" pitchFamily="34" charset="0"/>
                <a:cs typeface="Arial" charset="0"/>
              </a:rPr>
              <a:t>uplift or subsidence</a:t>
            </a:r>
          </a:p>
        </p:txBody>
      </p:sp>
      <p:pic>
        <p:nvPicPr>
          <p:cNvPr id="867520" name="Picture 2" descr="Calif3X">
            <a:hlinkClick r:id="rId7"/>
          </p:cNvPr>
          <p:cNvPicPr>
            <a:picLocks noChangeAspect="1" noChangeArrowheads="1"/>
          </p:cNvPicPr>
          <p:nvPr/>
        </p:nvPicPr>
        <p:blipFill>
          <a:blip r:embed="rId8"/>
          <a:srcRect r="3448" b="7817"/>
          <a:stretch>
            <a:fillRect/>
          </a:stretch>
        </p:blipFill>
        <p:spPr bwMode="auto">
          <a:xfrm>
            <a:off x="1320800" y="211138"/>
            <a:ext cx="2560638" cy="1617662"/>
          </a:xfrm>
          <a:prstGeom prst="rect">
            <a:avLst/>
          </a:prstGeom>
          <a:noFill/>
          <a:ln w="9525">
            <a:noFill/>
            <a:miter lim="800000"/>
            <a:headEnd/>
            <a:tailEnd/>
          </a:ln>
        </p:spPr>
      </p:pic>
      <p:grpSp>
        <p:nvGrpSpPr>
          <p:cNvPr id="867521" name="Group 6"/>
          <p:cNvGrpSpPr>
            <a:grpSpLocks/>
          </p:cNvGrpSpPr>
          <p:nvPr/>
        </p:nvGrpSpPr>
        <p:grpSpPr bwMode="auto">
          <a:xfrm>
            <a:off x="604838" y="1319213"/>
            <a:ext cx="609600" cy="609600"/>
            <a:chOff x="672" y="1824"/>
            <a:chExt cx="384" cy="384"/>
          </a:xfrm>
        </p:grpSpPr>
        <p:sp>
          <p:nvSpPr>
            <p:cNvPr id="867523" name="Line 7"/>
            <p:cNvSpPr>
              <a:spLocks noChangeShapeType="1"/>
            </p:cNvSpPr>
            <p:nvPr/>
          </p:nvSpPr>
          <p:spPr bwMode="auto">
            <a:xfrm flipV="1">
              <a:off x="672" y="1824"/>
              <a:ext cx="0" cy="384"/>
            </a:xfrm>
            <a:prstGeom prst="line">
              <a:avLst/>
            </a:prstGeom>
            <a:noFill/>
            <a:ln w="9525">
              <a:solidFill>
                <a:srgbClr val="000000"/>
              </a:solidFill>
              <a:round/>
              <a:headEnd/>
              <a:tailEnd type="triangle" w="med" len="med"/>
            </a:ln>
          </p:spPr>
          <p:txBody>
            <a:bodyPr/>
            <a:lstStyle/>
            <a:p>
              <a:endParaRPr lang="en-US"/>
            </a:p>
          </p:txBody>
        </p:sp>
        <p:sp>
          <p:nvSpPr>
            <p:cNvPr id="867524" name="Line 8"/>
            <p:cNvSpPr>
              <a:spLocks noChangeShapeType="1"/>
            </p:cNvSpPr>
            <p:nvPr/>
          </p:nvSpPr>
          <p:spPr bwMode="auto">
            <a:xfrm rot="5400000" flipV="1">
              <a:off x="864" y="2016"/>
              <a:ext cx="0" cy="384"/>
            </a:xfrm>
            <a:prstGeom prst="line">
              <a:avLst/>
            </a:prstGeom>
            <a:noFill/>
            <a:ln w="9525">
              <a:solidFill>
                <a:srgbClr val="000000"/>
              </a:solidFill>
              <a:round/>
              <a:headEnd/>
              <a:tailEnd type="triangle" w="med" len="med"/>
            </a:ln>
          </p:spPr>
          <p:txBody>
            <a:bodyPr/>
            <a:lstStyle/>
            <a:p>
              <a:endParaRPr lang="en-US"/>
            </a:p>
          </p:txBody>
        </p:sp>
      </p:grpSp>
      <p:graphicFrame>
        <p:nvGraphicFramePr>
          <p:cNvPr id="867509" name="Object 181"/>
          <p:cNvGraphicFramePr>
            <a:graphicFrameLocks noChangeAspect="1"/>
          </p:cNvGraphicFramePr>
          <p:nvPr/>
        </p:nvGraphicFramePr>
        <p:xfrm>
          <a:off x="309563" y="1176338"/>
          <a:ext cx="295275" cy="295275"/>
        </p:xfrm>
        <a:graphic>
          <a:graphicData uri="http://schemas.openxmlformats.org/presentationml/2006/ole">
            <p:oleObj spid="_x0000_s867509" name="Equation" r:id="rId9" imgW="4044462" imgH="4044462" progId="Equation.3">
              <p:embed/>
            </p:oleObj>
          </a:graphicData>
        </a:graphic>
      </p:graphicFrame>
      <p:graphicFrame>
        <p:nvGraphicFramePr>
          <p:cNvPr id="867510" name="Object 182"/>
          <p:cNvGraphicFramePr>
            <a:graphicFrameLocks noChangeAspect="1"/>
          </p:cNvGraphicFramePr>
          <p:nvPr/>
        </p:nvGraphicFramePr>
        <p:xfrm>
          <a:off x="919163" y="1984375"/>
          <a:ext cx="295275" cy="325438"/>
        </p:xfrm>
        <a:graphic>
          <a:graphicData uri="http://schemas.openxmlformats.org/presentationml/2006/ole">
            <p:oleObj spid="_x0000_s867510" name="Equation" r:id="rId10" imgW="4044462" imgH="4448908" progId="Equation.3">
              <p:embed/>
            </p:oleObj>
          </a:graphicData>
        </a:graphic>
      </p:graphicFrame>
      <p:sp>
        <p:nvSpPr>
          <p:cNvPr id="867522" name="Line 8"/>
          <p:cNvSpPr>
            <a:spLocks noChangeShapeType="1"/>
          </p:cNvSpPr>
          <p:nvPr/>
        </p:nvSpPr>
        <p:spPr bwMode="auto">
          <a:xfrm rot="5400000" flipH="1" flipV="1">
            <a:off x="601663" y="1614488"/>
            <a:ext cx="311150" cy="323850"/>
          </a:xfrm>
          <a:prstGeom prst="line">
            <a:avLst/>
          </a:prstGeom>
          <a:noFill/>
          <a:ln w="9525">
            <a:solidFill>
              <a:srgbClr val="000000"/>
            </a:solidFill>
            <a:round/>
            <a:headEnd/>
            <a:tailEnd type="triangle" w="med" len="med"/>
          </a:ln>
        </p:spPr>
        <p:txBody>
          <a:bodyPr/>
          <a:lstStyle/>
          <a:p>
            <a:endParaRPr lang="en-US"/>
          </a:p>
        </p:txBody>
      </p:sp>
      <p:graphicFrame>
        <p:nvGraphicFramePr>
          <p:cNvPr id="867511" name="Object 183"/>
          <p:cNvGraphicFramePr>
            <a:graphicFrameLocks/>
          </p:cNvGraphicFramePr>
          <p:nvPr/>
        </p:nvGraphicFramePr>
        <p:xfrm>
          <a:off x="858838" y="1431925"/>
          <a:ext cx="284162" cy="347663"/>
        </p:xfrm>
        <a:graphic>
          <a:graphicData uri="http://schemas.openxmlformats.org/presentationml/2006/ole">
            <p:oleObj spid="_x0000_s867511" name="Equation" r:id="rId11" imgW="100440" imgH="127800" progId="Equation.3">
              <p:embed/>
            </p:oleObj>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9634" name="Object 258"/>
          <p:cNvGraphicFramePr>
            <a:graphicFrameLocks noChangeAspect="1"/>
          </p:cNvGraphicFramePr>
          <p:nvPr/>
        </p:nvGraphicFramePr>
        <p:xfrm>
          <a:off x="4816475" y="1927225"/>
          <a:ext cx="3586163" cy="1878013"/>
        </p:xfrm>
        <a:graphic>
          <a:graphicData uri="http://schemas.openxmlformats.org/presentationml/2006/ole">
            <p:oleObj spid="_x0000_s869634" name="Equation" r:id="rId4" imgW="1425960" imgH="722160" progId="Equation.3">
              <p:embed/>
            </p:oleObj>
          </a:graphicData>
        </a:graphic>
      </p:graphicFrame>
      <p:grpSp>
        <p:nvGrpSpPr>
          <p:cNvPr id="869640" name="Group 25"/>
          <p:cNvGrpSpPr>
            <a:grpSpLocks/>
          </p:cNvGrpSpPr>
          <p:nvPr/>
        </p:nvGrpSpPr>
        <p:grpSpPr bwMode="auto">
          <a:xfrm>
            <a:off x="739775" y="1847850"/>
            <a:ext cx="3392488" cy="3714750"/>
            <a:chOff x="687395" y="2183563"/>
            <a:chExt cx="3392981" cy="3715299"/>
          </a:xfrm>
        </p:grpSpPr>
        <p:grpSp>
          <p:nvGrpSpPr>
            <p:cNvPr id="869654" name="Group 21"/>
            <p:cNvGrpSpPr>
              <a:grpSpLocks/>
            </p:cNvGrpSpPr>
            <p:nvPr/>
          </p:nvGrpSpPr>
          <p:grpSpPr bwMode="auto">
            <a:xfrm>
              <a:off x="687395" y="2183563"/>
              <a:ext cx="1695577" cy="3715299"/>
              <a:chOff x="687395" y="2183563"/>
              <a:chExt cx="1695577" cy="3715299"/>
            </a:xfrm>
          </p:grpSpPr>
          <p:cxnSp>
            <p:nvCxnSpPr>
              <p:cNvPr id="869658" name="Straight Connector 17"/>
              <p:cNvCxnSpPr>
                <a:cxnSpLocks noChangeShapeType="1"/>
              </p:cNvCxnSpPr>
              <p:nvPr/>
            </p:nvCxnSpPr>
            <p:spPr bwMode="auto">
              <a:xfrm rot="5400000">
                <a:off x="1185559" y="2760876"/>
                <a:ext cx="1156213" cy="1588"/>
              </a:xfrm>
              <a:prstGeom prst="line">
                <a:avLst/>
              </a:prstGeom>
              <a:noFill/>
              <a:ln w="9525" algn="ctr">
                <a:solidFill>
                  <a:srgbClr val="000000"/>
                </a:solidFill>
                <a:round/>
                <a:headEnd/>
                <a:tailEnd/>
              </a:ln>
            </p:spPr>
          </p:cxnSp>
          <p:sp>
            <p:nvSpPr>
              <p:cNvPr id="869659" name="Freeform 20"/>
              <p:cNvSpPr>
                <a:spLocks/>
              </p:cNvSpPr>
              <p:nvPr/>
            </p:nvSpPr>
            <p:spPr bwMode="auto">
              <a:xfrm>
                <a:off x="687395" y="3338979"/>
                <a:ext cx="1695577" cy="2559883"/>
              </a:xfrm>
              <a:custGeom>
                <a:avLst/>
                <a:gdLst>
                  <a:gd name="T0" fmla="*/ 1067101 w 1695577"/>
                  <a:gd name="T1" fmla="*/ 0 h 2559883"/>
                  <a:gd name="T2" fmla="*/ 255319 w 1695577"/>
                  <a:gd name="T3" fmla="*/ 667795 h 2559883"/>
                  <a:gd name="T4" fmla="*/ 58920 w 1695577"/>
                  <a:gd name="T5" fmla="*/ 1649849 h 2559883"/>
                  <a:gd name="T6" fmla="*/ 608837 w 1695577"/>
                  <a:gd name="T7" fmla="*/ 2409303 h 2559883"/>
                  <a:gd name="T8" fmla="*/ 1695577 w 1695577"/>
                  <a:gd name="T9" fmla="*/ 2553337 h 25598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5577" h="2559883">
                    <a:moveTo>
                      <a:pt x="1067101" y="0"/>
                    </a:moveTo>
                    <a:cubicBezTo>
                      <a:pt x="745225" y="196410"/>
                      <a:pt x="423349" y="392820"/>
                      <a:pt x="255319" y="667795"/>
                    </a:cubicBezTo>
                    <a:cubicBezTo>
                      <a:pt x="87289" y="942770"/>
                      <a:pt x="0" y="1359597"/>
                      <a:pt x="58920" y="1649848"/>
                    </a:cubicBezTo>
                    <a:cubicBezTo>
                      <a:pt x="117840" y="1940099"/>
                      <a:pt x="336061" y="2258721"/>
                      <a:pt x="608837" y="2409302"/>
                    </a:cubicBezTo>
                    <a:cubicBezTo>
                      <a:pt x="881613" y="2559883"/>
                      <a:pt x="1695577" y="2553336"/>
                      <a:pt x="1695577" y="2553336"/>
                    </a:cubicBezTo>
                  </a:path>
                </a:pathLst>
              </a:custGeom>
              <a:noFill/>
              <a:ln w="9525" cap="flat" cmpd="sng" algn="ctr">
                <a:solidFill>
                  <a:schemeClr val="tx1"/>
                </a:solidFill>
                <a:prstDash val="solid"/>
                <a:round/>
                <a:headEnd type="none" w="med" len="med"/>
                <a:tailEnd type="none" w="med" len="med"/>
              </a:ln>
            </p:spPr>
            <p:txBody>
              <a:bodyPr/>
              <a:lstStyle/>
              <a:p>
                <a:endParaRPr lang="en-US"/>
              </a:p>
            </p:txBody>
          </p:sp>
        </p:grpSp>
        <p:grpSp>
          <p:nvGrpSpPr>
            <p:cNvPr id="869655" name="Group 22"/>
            <p:cNvGrpSpPr>
              <a:grpSpLocks/>
            </p:cNvGrpSpPr>
            <p:nvPr/>
          </p:nvGrpSpPr>
          <p:grpSpPr bwMode="auto">
            <a:xfrm flipH="1">
              <a:off x="2384799" y="2183563"/>
              <a:ext cx="1695577" cy="3715299"/>
              <a:chOff x="687395" y="2183563"/>
              <a:chExt cx="1695577" cy="3715299"/>
            </a:xfrm>
          </p:grpSpPr>
          <p:cxnSp>
            <p:nvCxnSpPr>
              <p:cNvPr id="869656" name="Straight Connector 23"/>
              <p:cNvCxnSpPr>
                <a:cxnSpLocks noChangeShapeType="1"/>
              </p:cNvCxnSpPr>
              <p:nvPr/>
            </p:nvCxnSpPr>
            <p:spPr bwMode="auto">
              <a:xfrm rot="5400000">
                <a:off x="1185559" y="2760876"/>
                <a:ext cx="1156213" cy="1588"/>
              </a:xfrm>
              <a:prstGeom prst="line">
                <a:avLst/>
              </a:prstGeom>
              <a:noFill/>
              <a:ln w="9525" algn="ctr">
                <a:solidFill>
                  <a:srgbClr val="000000"/>
                </a:solidFill>
                <a:round/>
                <a:headEnd/>
                <a:tailEnd/>
              </a:ln>
            </p:spPr>
          </p:cxnSp>
          <p:sp>
            <p:nvSpPr>
              <p:cNvPr id="869657" name="Freeform 24"/>
              <p:cNvSpPr>
                <a:spLocks/>
              </p:cNvSpPr>
              <p:nvPr/>
            </p:nvSpPr>
            <p:spPr bwMode="auto">
              <a:xfrm>
                <a:off x="687395" y="3338979"/>
                <a:ext cx="1695577" cy="2559883"/>
              </a:xfrm>
              <a:custGeom>
                <a:avLst/>
                <a:gdLst>
                  <a:gd name="T0" fmla="*/ 1067101 w 1695577"/>
                  <a:gd name="T1" fmla="*/ 0 h 2559883"/>
                  <a:gd name="T2" fmla="*/ 255319 w 1695577"/>
                  <a:gd name="T3" fmla="*/ 667795 h 2559883"/>
                  <a:gd name="T4" fmla="*/ 58920 w 1695577"/>
                  <a:gd name="T5" fmla="*/ 1649849 h 2559883"/>
                  <a:gd name="T6" fmla="*/ 608837 w 1695577"/>
                  <a:gd name="T7" fmla="*/ 2409303 h 2559883"/>
                  <a:gd name="T8" fmla="*/ 1695577 w 1695577"/>
                  <a:gd name="T9" fmla="*/ 2553337 h 25598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5577" h="2559883">
                    <a:moveTo>
                      <a:pt x="1067101" y="0"/>
                    </a:moveTo>
                    <a:cubicBezTo>
                      <a:pt x="745225" y="196410"/>
                      <a:pt x="423349" y="392820"/>
                      <a:pt x="255319" y="667795"/>
                    </a:cubicBezTo>
                    <a:cubicBezTo>
                      <a:pt x="87289" y="942770"/>
                      <a:pt x="0" y="1359597"/>
                      <a:pt x="58920" y="1649848"/>
                    </a:cubicBezTo>
                    <a:cubicBezTo>
                      <a:pt x="117840" y="1940099"/>
                      <a:pt x="336061" y="2258721"/>
                      <a:pt x="608837" y="2409302"/>
                    </a:cubicBezTo>
                    <a:cubicBezTo>
                      <a:pt x="881613" y="2559883"/>
                      <a:pt x="1695577" y="2553336"/>
                      <a:pt x="1695577" y="2553336"/>
                    </a:cubicBezTo>
                  </a:path>
                </a:pathLst>
              </a:custGeom>
              <a:noFill/>
              <a:ln w="9525" cap="flat" cmpd="sng" algn="ctr">
                <a:solidFill>
                  <a:schemeClr val="tx1"/>
                </a:solidFill>
                <a:prstDash val="solid"/>
                <a:round/>
                <a:headEnd type="none" w="med" len="med"/>
                <a:tailEnd type="none" w="med" len="med"/>
              </a:ln>
            </p:spPr>
            <p:txBody>
              <a:bodyPr/>
              <a:lstStyle/>
              <a:p>
                <a:endParaRPr lang="en-US"/>
              </a:p>
            </p:txBody>
          </p:sp>
        </p:grpSp>
      </p:grpSp>
      <p:sp>
        <p:nvSpPr>
          <p:cNvPr id="869641" name="Parallelogram 26"/>
          <p:cNvSpPr>
            <a:spLocks noChangeArrowheads="1"/>
          </p:cNvSpPr>
          <p:nvPr/>
        </p:nvSpPr>
        <p:spPr bwMode="auto">
          <a:xfrm rot="-3540000">
            <a:off x="1937544" y="4744244"/>
            <a:ext cx="222250" cy="157162"/>
          </a:xfrm>
          <a:prstGeom prst="parallelogram">
            <a:avLst>
              <a:gd name="adj" fmla="val 24957"/>
            </a:avLst>
          </a:prstGeom>
          <a:noFill/>
          <a:ln w="9525" algn="ctr">
            <a:solidFill>
              <a:srgbClr val="FF0000"/>
            </a:solidFill>
            <a:round/>
            <a:headEnd/>
            <a:tailEnd/>
          </a:ln>
        </p:spPr>
        <p:txBody>
          <a:bodyPr/>
          <a:lstStyle/>
          <a:p>
            <a:pPr algn="ctr" defTabSz="914400"/>
            <a:endParaRPr lang="en-US">
              <a:solidFill>
                <a:srgbClr val="000000"/>
              </a:solidFill>
              <a:cs typeface="Arial" charset="0"/>
            </a:endParaRPr>
          </a:p>
        </p:txBody>
      </p:sp>
      <p:sp>
        <p:nvSpPr>
          <p:cNvPr id="869642" name="Parallelogram 27"/>
          <p:cNvSpPr>
            <a:spLocks noChangeArrowheads="1"/>
          </p:cNvSpPr>
          <p:nvPr/>
        </p:nvSpPr>
        <p:spPr bwMode="auto">
          <a:xfrm rot="-3540000">
            <a:off x="3072607" y="4936331"/>
            <a:ext cx="222250" cy="157163"/>
          </a:xfrm>
          <a:prstGeom prst="parallelogram">
            <a:avLst>
              <a:gd name="adj" fmla="val 24957"/>
            </a:avLst>
          </a:prstGeom>
          <a:noFill/>
          <a:ln w="9525" algn="ctr">
            <a:solidFill>
              <a:srgbClr val="FF0000"/>
            </a:solidFill>
            <a:round/>
            <a:headEnd/>
            <a:tailEnd/>
          </a:ln>
        </p:spPr>
        <p:txBody>
          <a:bodyPr/>
          <a:lstStyle/>
          <a:p>
            <a:pPr algn="ctr" defTabSz="914400"/>
            <a:endParaRPr lang="en-US">
              <a:solidFill>
                <a:srgbClr val="000000"/>
              </a:solidFill>
              <a:cs typeface="Arial" charset="0"/>
            </a:endParaRPr>
          </a:p>
        </p:txBody>
      </p:sp>
      <p:sp>
        <p:nvSpPr>
          <p:cNvPr id="869643" name="Parallelogram 28"/>
          <p:cNvSpPr>
            <a:spLocks noChangeArrowheads="1"/>
          </p:cNvSpPr>
          <p:nvPr/>
        </p:nvSpPr>
        <p:spPr bwMode="auto">
          <a:xfrm rot="-3540000">
            <a:off x="3373438" y="4346575"/>
            <a:ext cx="223837" cy="157163"/>
          </a:xfrm>
          <a:prstGeom prst="parallelogram">
            <a:avLst>
              <a:gd name="adj" fmla="val 25135"/>
            </a:avLst>
          </a:prstGeom>
          <a:noFill/>
          <a:ln w="9525" algn="ctr">
            <a:solidFill>
              <a:srgbClr val="FF0000"/>
            </a:solidFill>
            <a:round/>
            <a:headEnd/>
            <a:tailEnd/>
          </a:ln>
        </p:spPr>
        <p:txBody>
          <a:bodyPr/>
          <a:lstStyle/>
          <a:p>
            <a:pPr algn="ctr" defTabSz="914400"/>
            <a:endParaRPr lang="en-US">
              <a:solidFill>
                <a:srgbClr val="000000"/>
              </a:solidFill>
              <a:cs typeface="Arial" charset="0"/>
            </a:endParaRPr>
          </a:p>
        </p:txBody>
      </p:sp>
      <p:sp>
        <p:nvSpPr>
          <p:cNvPr id="869644" name="Parallelogram 29"/>
          <p:cNvSpPr>
            <a:spLocks noChangeArrowheads="1"/>
          </p:cNvSpPr>
          <p:nvPr/>
        </p:nvSpPr>
        <p:spPr bwMode="auto">
          <a:xfrm rot="-3540000">
            <a:off x="1223169" y="4336257"/>
            <a:ext cx="222250" cy="157162"/>
          </a:xfrm>
          <a:prstGeom prst="parallelogram">
            <a:avLst>
              <a:gd name="adj" fmla="val 24957"/>
            </a:avLst>
          </a:prstGeom>
          <a:noFill/>
          <a:ln w="9525" algn="ctr">
            <a:solidFill>
              <a:srgbClr val="FF0000"/>
            </a:solidFill>
            <a:round/>
            <a:headEnd/>
            <a:tailEnd/>
          </a:ln>
        </p:spPr>
        <p:txBody>
          <a:bodyPr/>
          <a:lstStyle/>
          <a:p>
            <a:pPr algn="ctr" defTabSz="914400"/>
            <a:endParaRPr lang="en-US">
              <a:solidFill>
                <a:srgbClr val="000000"/>
              </a:solidFill>
              <a:cs typeface="Arial" charset="0"/>
            </a:endParaRPr>
          </a:p>
        </p:txBody>
      </p:sp>
      <p:sp>
        <p:nvSpPr>
          <p:cNvPr id="869645" name="Parallelogram 30"/>
          <p:cNvSpPr>
            <a:spLocks noChangeArrowheads="1"/>
          </p:cNvSpPr>
          <p:nvPr/>
        </p:nvSpPr>
        <p:spPr bwMode="auto">
          <a:xfrm rot="-3540000">
            <a:off x="1285082" y="5049043"/>
            <a:ext cx="222250" cy="157163"/>
          </a:xfrm>
          <a:prstGeom prst="parallelogram">
            <a:avLst>
              <a:gd name="adj" fmla="val 24957"/>
            </a:avLst>
          </a:prstGeom>
          <a:noFill/>
          <a:ln w="9525" algn="ctr">
            <a:solidFill>
              <a:srgbClr val="FF0000"/>
            </a:solidFill>
            <a:round/>
            <a:headEnd/>
            <a:tailEnd/>
          </a:ln>
        </p:spPr>
        <p:txBody>
          <a:bodyPr/>
          <a:lstStyle/>
          <a:p>
            <a:pPr algn="ctr" defTabSz="914400"/>
            <a:endParaRPr lang="en-US">
              <a:solidFill>
                <a:srgbClr val="000000"/>
              </a:solidFill>
              <a:cs typeface="Arial" charset="0"/>
            </a:endParaRPr>
          </a:p>
        </p:txBody>
      </p:sp>
      <p:cxnSp>
        <p:nvCxnSpPr>
          <p:cNvPr id="869646" name="Straight Arrow Connector 32"/>
          <p:cNvCxnSpPr>
            <a:cxnSpLocks noChangeShapeType="1"/>
          </p:cNvCxnSpPr>
          <p:nvPr/>
        </p:nvCxnSpPr>
        <p:spPr bwMode="auto">
          <a:xfrm flipV="1">
            <a:off x="2422525" y="3355975"/>
            <a:ext cx="1125538" cy="917575"/>
          </a:xfrm>
          <a:prstGeom prst="straightConnector1">
            <a:avLst/>
          </a:prstGeom>
          <a:noFill/>
          <a:ln w="9525" algn="ctr">
            <a:solidFill>
              <a:schemeClr val="tx1"/>
            </a:solidFill>
            <a:round/>
            <a:headEnd/>
            <a:tailEnd type="arrow" w="med" len="med"/>
          </a:ln>
        </p:spPr>
      </p:cxnSp>
      <p:graphicFrame>
        <p:nvGraphicFramePr>
          <p:cNvPr id="869635" name="Object 259"/>
          <p:cNvGraphicFramePr>
            <a:graphicFrameLocks noChangeAspect="1"/>
          </p:cNvGraphicFramePr>
          <p:nvPr/>
        </p:nvGraphicFramePr>
        <p:xfrm>
          <a:off x="3016250" y="3756025"/>
          <a:ext cx="255588" cy="319088"/>
        </p:xfrm>
        <a:graphic>
          <a:graphicData uri="http://schemas.openxmlformats.org/presentationml/2006/ole">
            <p:oleObj spid="_x0000_s869635" name="Equation" r:id="rId5" imgW="91080" imgH="118800" progId="Equation.3">
              <p:embed/>
            </p:oleObj>
          </a:graphicData>
        </a:graphic>
      </p:graphicFrame>
      <p:cxnSp>
        <p:nvCxnSpPr>
          <p:cNvPr id="869647" name="Straight Arrow Connector 35"/>
          <p:cNvCxnSpPr>
            <a:cxnSpLocks noChangeShapeType="1"/>
          </p:cNvCxnSpPr>
          <p:nvPr/>
        </p:nvCxnSpPr>
        <p:spPr bwMode="auto">
          <a:xfrm rot="5400000" flipH="1" flipV="1">
            <a:off x="2035175" y="2995613"/>
            <a:ext cx="877887" cy="1588"/>
          </a:xfrm>
          <a:prstGeom prst="straightConnector1">
            <a:avLst/>
          </a:prstGeom>
          <a:noFill/>
          <a:ln w="9525" algn="ctr">
            <a:solidFill>
              <a:srgbClr val="FF0000"/>
            </a:solidFill>
            <a:round/>
            <a:headEnd/>
            <a:tailEnd type="arrow" w="med" len="med"/>
          </a:ln>
        </p:spPr>
      </p:cxnSp>
      <p:graphicFrame>
        <p:nvGraphicFramePr>
          <p:cNvPr id="869636" name="Object 260"/>
          <p:cNvGraphicFramePr>
            <a:graphicFrameLocks noChangeAspect="1"/>
          </p:cNvGraphicFramePr>
          <p:nvPr/>
        </p:nvGraphicFramePr>
        <p:xfrm>
          <a:off x="2189163" y="2063750"/>
          <a:ext cx="1819275" cy="414338"/>
        </p:xfrm>
        <a:graphic>
          <a:graphicData uri="http://schemas.openxmlformats.org/presentationml/2006/ole">
            <p:oleObj spid="_x0000_s869636" name="Equation" r:id="rId6" imgW="712800" imgH="155160" progId="Equation.3">
              <p:embed/>
            </p:oleObj>
          </a:graphicData>
        </a:graphic>
      </p:graphicFrame>
      <p:cxnSp>
        <p:nvCxnSpPr>
          <p:cNvPr id="869648" name="Curved Connector 38"/>
          <p:cNvCxnSpPr>
            <a:cxnSpLocks noChangeShapeType="1"/>
          </p:cNvCxnSpPr>
          <p:nvPr/>
        </p:nvCxnSpPr>
        <p:spPr bwMode="auto">
          <a:xfrm rot="10800000">
            <a:off x="982663" y="3173413"/>
            <a:ext cx="574675" cy="379412"/>
          </a:xfrm>
          <a:prstGeom prst="curvedConnector3">
            <a:avLst>
              <a:gd name="adj1" fmla="val 50000"/>
            </a:avLst>
          </a:prstGeom>
          <a:noFill/>
          <a:ln w="9525" algn="ctr">
            <a:solidFill>
              <a:srgbClr val="FF0000"/>
            </a:solidFill>
            <a:round/>
            <a:headEnd/>
            <a:tailEnd type="arrow" w="med" len="med"/>
          </a:ln>
        </p:spPr>
      </p:cxnSp>
      <p:graphicFrame>
        <p:nvGraphicFramePr>
          <p:cNvPr id="869637" name="Object 261"/>
          <p:cNvGraphicFramePr>
            <a:graphicFrameLocks noChangeAspect="1"/>
          </p:cNvGraphicFramePr>
          <p:nvPr/>
        </p:nvGraphicFramePr>
        <p:xfrm>
          <a:off x="287338" y="3533775"/>
          <a:ext cx="1625600" cy="415925"/>
        </p:xfrm>
        <a:graphic>
          <a:graphicData uri="http://schemas.openxmlformats.org/presentationml/2006/ole">
            <p:oleObj spid="_x0000_s869637" name="Equation" r:id="rId7" imgW="639720" imgH="155160" progId="Equation.3">
              <p:embed/>
            </p:oleObj>
          </a:graphicData>
        </a:graphic>
      </p:graphicFrame>
      <p:sp>
        <p:nvSpPr>
          <p:cNvPr id="869649" name="Rectangle 7"/>
          <p:cNvSpPr>
            <a:spLocks noChangeArrowheads="1"/>
          </p:cNvSpPr>
          <p:nvPr/>
        </p:nvSpPr>
        <p:spPr bwMode="auto">
          <a:xfrm>
            <a:off x="517525" y="5632450"/>
            <a:ext cx="3878263" cy="830263"/>
          </a:xfrm>
          <a:prstGeom prst="rect">
            <a:avLst/>
          </a:prstGeom>
          <a:noFill/>
          <a:ln w="9525">
            <a:noFill/>
            <a:miter lim="800000"/>
            <a:headEnd/>
            <a:tailEnd/>
          </a:ln>
        </p:spPr>
        <p:txBody>
          <a:bodyPr>
            <a:spAutoFit/>
          </a:bodyPr>
          <a:lstStyle/>
          <a:p>
            <a:pPr algn="ctr"/>
            <a:r>
              <a:rPr lang="en-US" sz="2400">
                <a:solidFill>
                  <a:srgbClr val="000000"/>
                </a:solidFill>
                <a:latin typeface="Calibri" pitchFamily="34" charset="0"/>
                <a:cs typeface="Arial" charset="0"/>
                <a:sym typeface="Wingdings" pitchFamily="2" charset="2"/>
              </a:rPr>
              <a:t>Heat diffusion and advection in a magma chamber.</a:t>
            </a:r>
          </a:p>
        </p:txBody>
      </p:sp>
      <p:sp>
        <p:nvSpPr>
          <p:cNvPr id="869650" name="Text Box 18"/>
          <p:cNvSpPr txBox="1">
            <a:spLocks noChangeArrowheads="1"/>
          </p:cNvSpPr>
          <p:nvPr/>
        </p:nvSpPr>
        <p:spPr bwMode="auto">
          <a:xfrm>
            <a:off x="1244600" y="425450"/>
            <a:ext cx="6832600" cy="523875"/>
          </a:xfrm>
          <a:prstGeom prst="rect">
            <a:avLst/>
          </a:prstGeom>
          <a:noFill/>
          <a:ln w="9525">
            <a:noFill/>
            <a:miter lim="800000"/>
            <a:headEnd/>
            <a:tailEnd/>
          </a:ln>
        </p:spPr>
        <p:txBody>
          <a:bodyPr>
            <a:spAutoFit/>
          </a:bodyPr>
          <a:lstStyle/>
          <a:p>
            <a:pPr algn="ctr">
              <a:spcBef>
                <a:spcPct val="50000"/>
              </a:spcBef>
            </a:pPr>
            <a:r>
              <a:rPr lang="en-US" sz="2800">
                <a:solidFill>
                  <a:srgbClr val="000000"/>
                </a:solidFill>
                <a:latin typeface="Calibri" pitchFamily="34" charset="0"/>
                <a:cs typeface="Arial" charset="0"/>
              </a:rPr>
              <a:t>Advection-diffusion systems: Péclet number</a:t>
            </a:r>
          </a:p>
        </p:txBody>
      </p:sp>
      <p:grpSp>
        <p:nvGrpSpPr>
          <p:cNvPr id="869651" name="Group 11"/>
          <p:cNvGrpSpPr>
            <a:grpSpLocks/>
          </p:cNvGrpSpPr>
          <p:nvPr/>
        </p:nvGrpSpPr>
        <p:grpSpPr bwMode="auto">
          <a:xfrm>
            <a:off x="5137150" y="5157788"/>
            <a:ext cx="3225800" cy="925512"/>
            <a:chOff x="3091792" y="5094966"/>
            <a:chExt cx="3226743" cy="925512"/>
          </a:xfrm>
        </p:grpSpPr>
        <p:graphicFrame>
          <p:nvGraphicFramePr>
            <p:cNvPr id="869638" name="Object 262"/>
            <p:cNvGraphicFramePr>
              <a:graphicFrameLocks noChangeAspect="1"/>
            </p:cNvGraphicFramePr>
            <p:nvPr/>
          </p:nvGraphicFramePr>
          <p:xfrm>
            <a:off x="3091792" y="5392262"/>
            <a:ext cx="952500" cy="323850"/>
          </p:xfrm>
          <a:graphic>
            <a:graphicData uri="http://schemas.openxmlformats.org/presentationml/2006/ole">
              <p:oleObj spid="_x0000_s869638" name="Equation" r:id="rId8" imgW="365400" imgH="118800" progId="Equation.3">
                <p:embed/>
              </p:oleObj>
            </a:graphicData>
          </a:graphic>
        </p:graphicFrame>
        <p:graphicFrame>
          <p:nvGraphicFramePr>
            <p:cNvPr id="869639" name="Object 263"/>
            <p:cNvGraphicFramePr>
              <a:graphicFrameLocks noChangeAspect="1"/>
            </p:cNvGraphicFramePr>
            <p:nvPr/>
          </p:nvGraphicFramePr>
          <p:xfrm>
            <a:off x="5072347" y="5094966"/>
            <a:ext cx="1246188" cy="925512"/>
          </p:xfrm>
          <a:graphic>
            <a:graphicData uri="http://schemas.openxmlformats.org/presentationml/2006/ole">
              <p:oleObj spid="_x0000_s869639" name="Equation" r:id="rId9" imgW="484560" imgH="356400" progId="Equation.3">
                <p:embed/>
              </p:oleObj>
            </a:graphicData>
          </a:graphic>
        </p:graphicFrame>
        <p:sp>
          <p:nvSpPr>
            <p:cNvPr id="869653" name="Rectangle 37"/>
            <p:cNvSpPr>
              <a:spLocks noChangeArrowheads="1"/>
            </p:cNvSpPr>
            <p:nvPr/>
          </p:nvSpPr>
          <p:spPr bwMode="auto">
            <a:xfrm>
              <a:off x="4369950" y="5278808"/>
              <a:ext cx="586619" cy="584776"/>
            </a:xfrm>
            <a:prstGeom prst="rect">
              <a:avLst/>
            </a:prstGeom>
            <a:noFill/>
            <a:ln w="9525">
              <a:noFill/>
              <a:miter lim="800000"/>
              <a:headEnd/>
              <a:tailEnd/>
            </a:ln>
          </p:spPr>
          <p:txBody>
            <a:bodyPr wrap="none" anchor="ctr">
              <a:spAutoFit/>
            </a:bodyPr>
            <a:lstStyle/>
            <a:p>
              <a:r>
                <a:rPr lang="en-US" sz="3200">
                  <a:latin typeface="Calibri" pitchFamily="34" charset="0"/>
                  <a:cs typeface="Arial" charset="0"/>
                  <a:sym typeface="Wingdings" pitchFamily="2" charset="2"/>
                </a:rPr>
                <a:t></a:t>
              </a:r>
              <a:endParaRPr lang="en-US" sz="3200"/>
            </a:p>
          </p:txBody>
        </p:sp>
      </p:grpSp>
      <p:sp>
        <p:nvSpPr>
          <p:cNvPr id="869652" name="Rectangle 7"/>
          <p:cNvSpPr>
            <a:spLocks noChangeArrowheads="1"/>
          </p:cNvSpPr>
          <p:nvPr/>
        </p:nvSpPr>
        <p:spPr bwMode="auto">
          <a:xfrm>
            <a:off x="5275263" y="4530725"/>
            <a:ext cx="3046412" cy="461963"/>
          </a:xfrm>
          <a:prstGeom prst="rect">
            <a:avLst/>
          </a:prstGeom>
          <a:noFill/>
          <a:ln w="9525">
            <a:noFill/>
            <a:miter lim="800000"/>
            <a:headEnd/>
            <a:tailEnd/>
          </a:ln>
        </p:spPr>
        <p:txBody>
          <a:bodyPr wrap="none">
            <a:spAutoFit/>
          </a:bodyPr>
          <a:lstStyle/>
          <a:p>
            <a:pPr algn="ctr"/>
            <a:r>
              <a:rPr lang="en-US" sz="2400">
                <a:latin typeface="Calibri" pitchFamily="34" charset="0"/>
                <a:sym typeface="Wingdings" pitchFamily="2" charset="2"/>
              </a:rPr>
              <a:t>A characteristic length:</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3736" name="Object 264"/>
          <p:cNvGraphicFramePr>
            <a:graphicFrameLocks noChangeAspect="1"/>
          </p:cNvGraphicFramePr>
          <p:nvPr/>
        </p:nvGraphicFramePr>
        <p:xfrm>
          <a:off x="2278063" y="1812925"/>
          <a:ext cx="4633912" cy="1878013"/>
        </p:xfrm>
        <a:graphic>
          <a:graphicData uri="http://schemas.openxmlformats.org/presentationml/2006/ole">
            <p:oleObj spid="_x0000_s873736" name="Equation" r:id="rId4" imgW="1846800" imgH="722160" progId="Equation.3">
              <p:embed/>
            </p:oleObj>
          </a:graphicData>
        </a:graphic>
      </p:graphicFrame>
      <p:sp>
        <p:nvSpPr>
          <p:cNvPr id="873742" name="Text Box 18"/>
          <p:cNvSpPr txBox="1">
            <a:spLocks noChangeArrowheads="1"/>
          </p:cNvSpPr>
          <p:nvPr/>
        </p:nvSpPr>
        <p:spPr bwMode="auto">
          <a:xfrm>
            <a:off x="647700" y="139700"/>
            <a:ext cx="7924800" cy="523875"/>
          </a:xfrm>
          <a:prstGeom prst="rect">
            <a:avLst/>
          </a:prstGeom>
          <a:noFill/>
          <a:ln w="9525">
            <a:noFill/>
            <a:miter lim="800000"/>
            <a:headEnd/>
            <a:tailEnd/>
          </a:ln>
        </p:spPr>
        <p:txBody>
          <a:bodyPr>
            <a:spAutoFit/>
          </a:bodyPr>
          <a:lstStyle/>
          <a:p>
            <a:pPr algn="ctr">
              <a:spcBef>
                <a:spcPct val="50000"/>
              </a:spcBef>
            </a:pPr>
            <a:r>
              <a:rPr lang="en-US" sz="2800">
                <a:solidFill>
                  <a:srgbClr val="000000"/>
                </a:solidFill>
                <a:latin typeface="Calibri" pitchFamily="34" charset="0"/>
                <a:cs typeface="Arial" charset="0"/>
              </a:rPr>
              <a:t>A Péclet number for landscapes:</a:t>
            </a:r>
          </a:p>
        </p:txBody>
      </p:sp>
      <p:graphicFrame>
        <p:nvGraphicFramePr>
          <p:cNvPr id="873737" name="Object 265"/>
          <p:cNvGraphicFramePr>
            <a:graphicFrameLocks noChangeAspect="1"/>
          </p:cNvGraphicFramePr>
          <p:nvPr/>
        </p:nvGraphicFramePr>
        <p:xfrm>
          <a:off x="2586038" y="877888"/>
          <a:ext cx="4251325" cy="923925"/>
        </p:xfrm>
        <a:graphic>
          <a:graphicData uri="http://schemas.openxmlformats.org/presentationml/2006/ole">
            <p:oleObj spid="_x0000_s873737" name="Equation" r:id="rId5" imgW="1691280" imgH="356400" progId="Equation.3">
              <p:embed/>
            </p:oleObj>
          </a:graphicData>
        </a:graphic>
      </p:graphicFrame>
      <p:sp>
        <p:nvSpPr>
          <p:cNvPr id="873743" name="Rectangle 16"/>
          <p:cNvSpPr>
            <a:spLocks noChangeArrowheads="1"/>
          </p:cNvSpPr>
          <p:nvPr/>
        </p:nvSpPr>
        <p:spPr bwMode="auto">
          <a:xfrm>
            <a:off x="2489200" y="906463"/>
            <a:ext cx="4508500" cy="939800"/>
          </a:xfrm>
          <a:prstGeom prst="rect">
            <a:avLst/>
          </a:prstGeom>
          <a:solidFill>
            <a:schemeClr val="bg1">
              <a:alpha val="65881"/>
            </a:schemeClr>
          </a:solidFill>
          <a:ln w="9525" algn="ctr">
            <a:noFill/>
            <a:round/>
            <a:headEnd/>
            <a:tailEnd/>
          </a:ln>
        </p:spPr>
        <p:txBody>
          <a:bodyPr/>
          <a:lstStyle/>
          <a:p>
            <a:pPr algn="ctr" defTabSz="914400"/>
            <a:endParaRPr lang="en-US">
              <a:solidFill>
                <a:srgbClr val="000000"/>
              </a:solidFill>
              <a:cs typeface="Arial" charset="0"/>
            </a:endParaRPr>
          </a:p>
        </p:txBody>
      </p:sp>
      <p:pic>
        <p:nvPicPr>
          <p:cNvPr id="873744" name="Picture 30" descr="longprofiles_perspective"/>
          <p:cNvPicPr>
            <a:picLocks noChangeAspect="1" noChangeArrowheads="1"/>
          </p:cNvPicPr>
          <p:nvPr/>
        </p:nvPicPr>
        <p:blipFill>
          <a:blip r:embed="rId6"/>
          <a:srcRect l="32391" t="19778" r="51787" b="61987"/>
          <a:stretch>
            <a:fillRect/>
          </a:stretch>
        </p:blipFill>
        <p:spPr bwMode="auto">
          <a:xfrm>
            <a:off x="188913" y="3917950"/>
            <a:ext cx="3608387" cy="2770188"/>
          </a:xfrm>
          <a:prstGeom prst="rect">
            <a:avLst/>
          </a:prstGeom>
          <a:noFill/>
          <a:ln w="9525">
            <a:solidFill>
              <a:schemeClr val="tx1"/>
            </a:solidFill>
            <a:miter lim="800000"/>
            <a:headEnd/>
            <a:tailEnd/>
          </a:ln>
        </p:spPr>
      </p:pic>
      <p:graphicFrame>
        <p:nvGraphicFramePr>
          <p:cNvPr id="873738" name="Object 266"/>
          <p:cNvGraphicFramePr>
            <a:graphicFrameLocks noChangeAspect="1"/>
          </p:cNvGraphicFramePr>
          <p:nvPr/>
        </p:nvGraphicFramePr>
        <p:xfrm>
          <a:off x="1452563" y="5022850"/>
          <a:ext cx="471487" cy="735013"/>
        </p:xfrm>
        <a:graphic>
          <a:graphicData uri="http://schemas.openxmlformats.org/presentationml/2006/ole">
            <p:oleObj spid="_x0000_s873738" name="Equation" r:id="rId7" imgW="113887" imgH="177708" progId="Equation.3">
              <p:embed/>
            </p:oleObj>
          </a:graphicData>
        </a:graphic>
      </p:graphicFrame>
      <p:sp>
        <p:nvSpPr>
          <p:cNvPr id="873745" name="Line 33"/>
          <p:cNvSpPr>
            <a:spLocks noChangeShapeType="1"/>
          </p:cNvSpPr>
          <p:nvPr/>
        </p:nvSpPr>
        <p:spPr bwMode="auto">
          <a:xfrm>
            <a:off x="1674813" y="4979988"/>
            <a:ext cx="371475" cy="168275"/>
          </a:xfrm>
          <a:prstGeom prst="line">
            <a:avLst/>
          </a:prstGeom>
          <a:noFill/>
          <a:ln w="38100">
            <a:solidFill>
              <a:schemeClr val="tx1"/>
            </a:solidFill>
            <a:round/>
            <a:headEnd type="triangle" w="med" len="med"/>
            <a:tailEnd type="triangle" w="med" len="med"/>
          </a:ln>
        </p:spPr>
        <p:txBody>
          <a:bodyPr/>
          <a:lstStyle/>
          <a:p>
            <a:endParaRPr lang="en-US"/>
          </a:p>
        </p:txBody>
      </p:sp>
      <p:graphicFrame>
        <p:nvGraphicFramePr>
          <p:cNvPr id="873739" name="Object 267"/>
          <p:cNvGraphicFramePr>
            <a:graphicFrameLocks noChangeAspect="1"/>
          </p:cNvGraphicFramePr>
          <p:nvPr/>
        </p:nvGraphicFramePr>
        <p:xfrm>
          <a:off x="320675" y="6143625"/>
          <a:ext cx="1285875" cy="415925"/>
        </p:xfrm>
        <a:graphic>
          <a:graphicData uri="http://schemas.openxmlformats.org/presentationml/2006/ole">
            <p:oleObj spid="_x0000_s873739" name="Equation" r:id="rId8" imgW="383760" imgH="118800" progId="Equation.3">
              <p:embed/>
            </p:oleObj>
          </a:graphicData>
        </a:graphic>
      </p:graphicFrame>
      <p:pic>
        <p:nvPicPr>
          <p:cNvPr id="873746" name="Picture 13" descr="pa-google-dembw.jpg"/>
          <p:cNvPicPr>
            <a:picLocks noChangeAspect="1"/>
          </p:cNvPicPr>
          <p:nvPr/>
        </p:nvPicPr>
        <p:blipFill>
          <a:blip r:embed="rId9"/>
          <a:srcRect l="41995" t="43257" r="9712" b="7480"/>
          <a:stretch>
            <a:fillRect/>
          </a:stretch>
        </p:blipFill>
        <p:spPr bwMode="auto">
          <a:xfrm>
            <a:off x="5330825" y="3917950"/>
            <a:ext cx="3629025" cy="2767013"/>
          </a:xfrm>
          <a:prstGeom prst="rect">
            <a:avLst/>
          </a:prstGeom>
          <a:noFill/>
          <a:ln w="19050" algn="ctr">
            <a:solidFill>
              <a:schemeClr val="tx1"/>
            </a:solidFill>
            <a:round/>
            <a:headEnd/>
            <a:tailEnd/>
          </a:ln>
        </p:spPr>
      </p:pic>
      <p:graphicFrame>
        <p:nvGraphicFramePr>
          <p:cNvPr id="873740" name="Object 268"/>
          <p:cNvGraphicFramePr>
            <a:graphicFrameLocks noChangeAspect="1"/>
          </p:cNvGraphicFramePr>
          <p:nvPr/>
        </p:nvGraphicFramePr>
        <p:xfrm>
          <a:off x="5368925" y="6184900"/>
          <a:ext cx="1576388" cy="415925"/>
        </p:xfrm>
        <a:graphic>
          <a:graphicData uri="http://schemas.openxmlformats.org/presentationml/2006/ole">
            <p:oleObj spid="_x0000_s873740" name="Equation" r:id="rId10" imgW="466200" imgH="118800" progId="Equation.3">
              <p:embed/>
            </p:oleObj>
          </a:graphicData>
        </a:graphic>
      </p:graphicFrame>
      <p:graphicFrame>
        <p:nvGraphicFramePr>
          <p:cNvPr id="873741" name="Object 269"/>
          <p:cNvGraphicFramePr>
            <a:graphicFrameLocks noChangeAspect="1"/>
          </p:cNvGraphicFramePr>
          <p:nvPr/>
        </p:nvGraphicFramePr>
        <p:xfrm>
          <a:off x="6932613" y="3862388"/>
          <a:ext cx="473075" cy="735012"/>
        </p:xfrm>
        <a:graphic>
          <a:graphicData uri="http://schemas.openxmlformats.org/presentationml/2006/ole">
            <p:oleObj spid="_x0000_s873741" name="Equation" r:id="rId11" imgW="113887" imgH="177708" progId="Equation.3">
              <p:embed/>
            </p:oleObj>
          </a:graphicData>
        </a:graphic>
      </p:graphicFrame>
      <p:sp>
        <p:nvSpPr>
          <p:cNvPr id="873747" name="Line 32"/>
          <p:cNvSpPr>
            <a:spLocks noChangeShapeType="1"/>
          </p:cNvSpPr>
          <p:nvPr/>
        </p:nvSpPr>
        <p:spPr bwMode="auto">
          <a:xfrm>
            <a:off x="5500688" y="4521200"/>
            <a:ext cx="3309937" cy="31750"/>
          </a:xfrm>
          <a:prstGeom prst="line">
            <a:avLst/>
          </a:prstGeom>
          <a:noFill/>
          <a:ln w="38100">
            <a:solidFill>
              <a:srgbClr val="000000"/>
            </a:solidFill>
            <a:round/>
            <a:headEnd type="triangle" w="med" len="me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1172" name="Object 292"/>
          <p:cNvGraphicFramePr>
            <a:graphicFrameLocks noChangeAspect="1"/>
          </p:cNvGraphicFramePr>
          <p:nvPr/>
        </p:nvGraphicFramePr>
        <p:xfrm>
          <a:off x="2278063" y="1812925"/>
          <a:ext cx="4633912" cy="1878013"/>
        </p:xfrm>
        <a:graphic>
          <a:graphicData uri="http://schemas.openxmlformats.org/presentationml/2006/ole">
            <p:oleObj spid="_x0000_s891172" name="Equation" r:id="rId4" imgW="1846800" imgH="722160" progId="Equation.3">
              <p:embed/>
            </p:oleObj>
          </a:graphicData>
        </a:graphic>
      </p:graphicFrame>
      <p:sp>
        <p:nvSpPr>
          <p:cNvPr id="891180" name="Text Box 18"/>
          <p:cNvSpPr txBox="1">
            <a:spLocks noChangeArrowheads="1"/>
          </p:cNvSpPr>
          <p:nvPr/>
        </p:nvSpPr>
        <p:spPr bwMode="auto">
          <a:xfrm>
            <a:off x="647700" y="139700"/>
            <a:ext cx="7924800" cy="523875"/>
          </a:xfrm>
          <a:prstGeom prst="rect">
            <a:avLst/>
          </a:prstGeom>
          <a:noFill/>
          <a:ln w="9525">
            <a:noFill/>
            <a:miter lim="800000"/>
            <a:headEnd/>
            <a:tailEnd/>
          </a:ln>
        </p:spPr>
        <p:txBody>
          <a:bodyPr>
            <a:spAutoFit/>
          </a:bodyPr>
          <a:lstStyle/>
          <a:p>
            <a:pPr algn="ctr">
              <a:spcBef>
                <a:spcPct val="50000"/>
              </a:spcBef>
            </a:pPr>
            <a:r>
              <a:rPr lang="en-US" sz="2800">
                <a:solidFill>
                  <a:srgbClr val="000000"/>
                </a:solidFill>
                <a:latin typeface="Calibri" pitchFamily="34" charset="0"/>
                <a:cs typeface="Arial" charset="0"/>
              </a:rPr>
              <a:t>A Péclet number for landscapes:</a:t>
            </a:r>
          </a:p>
        </p:txBody>
      </p:sp>
      <p:graphicFrame>
        <p:nvGraphicFramePr>
          <p:cNvPr id="891173" name="Object 293"/>
          <p:cNvGraphicFramePr>
            <a:graphicFrameLocks noChangeAspect="1"/>
          </p:cNvGraphicFramePr>
          <p:nvPr/>
        </p:nvGraphicFramePr>
        <p:xfrm>
          <a:off x="2586038" y="877888"/>
          <a:ext cx="4251325" cy="923925"/>
        </p:xfrm>
        <a:graphic>
          <a:graphicData uri="http://schemas.openxmlformats.org/presentationml/2006/ole">
            <p:oleObj spid="_x0000_s891173" name="Equation" r:id="rId5" imgW="1691280" imgH="356400" progId="Equation.3">
              <p:embed/>
            </p:oleObj>
          </a:graphicData>
        </a:graphic>
      </p:graphicFrame>
      <p:sp>
        <p:nvSpPr>
          <p:cNvPr id="891181" name="Rectangle 16"/>
          <p:cNvSpPr>
            <a:spLocks noChangeArrowheads="1"/>
          </p:cNvSpPr>
          <p:nvPr/>
        </p:nvSpPr>
        <p:spPr bwMode="auto">
          <a:xfrm>
            <a:off x="2489200" y="906463"/>
            <a:ext cx="4508500" cy="939800"/>
          </a:xfrm>
          <a:prstGeom prst="rect">
            <a:avLst/>
          </a:prstGeom>
          <a:solidFill>
            <a:schemeClr val="bg1">
              <a:alpha val="65881"/>
            </a:schemeClr>
          </a:solidFill>
          <a:ln w="9525" algn="ctr">
            <a:noFill/>
            <a:round/>
            <a:headEnd/>
            <a:tailEnd/>
          </a:ln>
        </p:spPr>
        <p:txBody>
          <a:bodyPr/>
          <a:lstStyle/>
          <a:p>
            <a:pPr algn="ctr" defTabSz="914400"/>
            <a:endParaRPr lang="en-US">
              <a:solidFill>
                <a:srgbClr val="000000"/>
              </a:solidFill>
              <a:cs typeface="Arial" charset="0"/>
            </a:endParaRPr>
          </a:p>
        </p:txBody>
      </p:sp>
      <p:pic>
        <p:nvPicPr>
          <p:cNvPr id="891182" name="Picture 30" descr="longprofiles_perspective"/>
          <p:cNvPicPr>
            <a:picLocks noChangeAspect="1" noChangeArrowheads="1"/>
          </p:cNvPicPr>
          <p:nvPr/>
        </p:nvPicPr>
        <p:blipFill>
          <a:blip r:embed="rId6"/>
          <a:srcRect l="32391" t="19778" r="51787" b="61987"/>
          <a:stretch>
            <a:fillRect/>
          </a:stretch>
        </p:blipFill>
        <p:spPr bwMode="auto">
          <a:xfrm>
            <a:off x="188913" y="3917950"/>
            <a:ext cx="3608387" cy="2770188"/>
          </a:xfrm>
          <a:prstGeom prst="rect">
            <a:avLst/>
          </a:prstGeom>
          <a:noFill/>
          <a:ln w="9525">
            <a:solidFill>
              <a:schemeClr val="tx1"/>
            </a:solidFill>
            <a:miter lim="800000"/>
            <a:headEnd/>
            <a:tailEnd/>
          </a:ln>
        </p:spPr>
      </p:pic>
      <p:graphicFrame>
        <p:nvGraphicFramePr>
          <p:cNvPr id="891174" name="Object 294"/>
          <p:cNvGraphicFramePr>
            <a:graphicFrameLocks noChangeAspect="1"/>
          </p:cNvGraphicFramePr>
          <p:nvPr/>
        </p:nvGraphicFramePr>
        <p:xfrm>
          <a:off x="1452563" y="5022850"/>
          <a:ext cx="471487" cy="735013"/>
        </p:xfrm>
        <a:graphic>
          <a:graphicData uri="http://schemas.openxmlformats.org/presentationml/2006/ole">
            <p:oleObj spid="_x0000_s891174" name="Equation" r:id="rId7" imgW="113887" imgH="177708" progId="Equation.3">
              <p:embed/>
            </p:oleObj>
          </a:graphicData>
        </a:graphic>
      </p:graphicFrame>
      <p:sp>
        <p:nvSpPr>
          <p:cNvPr id="891183" name="Line 33"/>
          <p:cNvSpPr>
            <a:spLocks noChangeShapeType="1"/>
          </p:cNvSpPr>
          <p:nvPr/>
        </p:nvSpPr>
        <p:spPr bwMode="auto">
          <a:xfrm>
            <a:off x="1674813" y="4979988"/>
            <a:ext cx="371475" cy="168275"/>
          </a:xfrm>
          <a:prstGeom prst="line">
            <a:avLst/>
          </a:prstGeom>
          <a:noFill/>
          <a:ln w="38100">
            <a:solidFill>
              <a:schemeClr val="tx1"/>
            </a:solidFill>
            <a:round/>
            <a:headEnd type="triangle" w="med" len="med"/>
            <a:tailEnd type="triangle" w="med" len="med"/>
          </a:ln>
        </p:spPr>
        <p:txBody>
          <a:bodyPr/>
          <a:lstStyle/>
          <a:p>
            <a:endParaRPr lang="en-US"/>
          </a:p>
        </p:txBody>
      </p:sp>
      <p:graphicFrame>
        <p:nvGraphicFramePr>
          <p:cNvPr id="891175" name="Object 295"/>
          <p:cNvGraphicFramePr>
            <a:graphicFrameLocks noChangeAspect="1"/>
          </p:cNvGraphicFramePr>
          <p:nvPr/>
        </p:nvGraphicFramePr>
        <p:xfrm>
          <a:off x="320675" y="6143625"/>
          <a:ext cx="1285875" cy="415925"/>
        </p:xfrm>
        <a:graphic>
          <a:graphicData uri="http://schemas.openxmlformats.org/presentationml/2006/ole">
            <p:oleObj spid="_x0000_s891175" name="Equation" r:id="rId8" imgW="383760" imgH="118800" progId="Equation.3">
              <p:embed/>
            </p:oleObj>
          </a:graphicData>
        </a:graphic>
      </p:graphicFrame>
      <p:pic>
        <p:nvPicPr>
          <p:cNvPr id="891184" name="Picture 13" descr="pa-google-dembw.jpg"/>
          <p:cNvPicPr>
            <a:picLocks noChangeAspect="1"/>
          </p:cNvPicPr>
          <p:nvPr/>
        </p:nvPicPr>
        <p:blipFill>
          <a:blip r:embed="rId9"/>
          <a:srcRect l="41995" t="43257" r="9712" b="7480"/>
          <a:stretch>
            <a:fillRect/>
          </a:stretch>
        </p:blipFill>
        <p:spPr bwMode="auto">
          <a:xfrm>
            <a:off x="5330825" y="3917950"/>
            <a:ext cx="3629025" cy="2767013"/>
          </a:xfrm>
          <a:prstGeom prst="rect">
            <a:avLst/>
          </a:prstGeom>
          <a:noFill/>
          <a:ln w="19050" algn="ctr">
            <a:solidFill>
              <a:schemeClr val="tx1"/>
            </a:solidFill>
            <a:round/>
            <a:headEnd/>
            <a:tailEnd/>
          </a:ln>
        </p:spPr>
      </p:pic>
      <p:graphicFrame>
        <p:nvGraphicFramePr>
          <p:cNvPr id="891176" name="Object 296"/>
          <p:cNvGraphicFramePr>
            <a:graphicFrameLocks noChangeAspect="1"/>
          </p:cNvGraphicFramePr>
          <p:nvPr/>
        </p:nvGraphicFramePr>
        <p:xfrm>
          <a:off x="5368925" y="6184900"/>
          <a:ext cx="1576388" cy="415925"/>
        </p:xfrm>
        <a:graphic>
          <a:graphicData uri="http://schemas.openxmlformats.org/presentationml/2006/ole">
            <p:oleObj spid="_x0000_s891176" name="Equation" r:id="rId10" imgW="466200" imgH="118800" progId="Equation.3">
              <p:embed/>
            </p:oleObj>
          </a:graphicData>
        </a:graphic>
      </p:graphicFrame>
      <p:graphicFrame>
        <p:nvGraphicFramePr>
          <p:cNvPr id="891177" name="Object 297"/>
          <p:cNvGraphicFramePr>
            <a:graphicFrameLocks noChangeAspect="1"/>
          </p:cNvGraphicFramePr>
          <p:nvPr/>
        </p:nvGraphicFramePr>
        <p:xfrm>
          <a:off x="6932613" y="3862388"/>
          <a:ext cx="473075" cy="735012"/>
        </p:xfrm>
        <a:graphic>
          <a:graphicData uri="http://schemas.openxmlformats.org/presentationml/2006/ole">
            <p:oleObj spid="_x0000_s891177" name="Equation" r:id="rId11" imgW="113887" imgH="177708" progId="Equation.3">
              <p:embed/>
            </p:oleObj>
          </a:graphicData>
        </a:graphic>
      </p:graphicFrame>
      <p:sp>
        <p:nvSpPr>
          <p:cNvPr id="891185" name="Line 32"/>
          <p:cNvSpPr>
            <a:spLocks noChangeShapeType="1"/>
          </p:cNvSpPr>
          <p:nvPr/>
        </p:nvSpPr>
        <p:spPr bwMode="auto">
          <a:xfrm>
            <a:off x="5500688" y="4521200"/>
            <a:ext cx="3309937" cy="31750"/>
          </a:xfrm>
          <a:prstGeom prst="line">
            <a:avLst/>
          </a:prstGeom>
          <a:noFill/>
          <a:ln w="38100">
            <a:solidFill>
              <a:srgbClr val="000000"/>
            </a:solidFill>
            <a:round/>
            <a:headEnd type="triangle" w="med" len="med"/>
            <a:tailEnd type="triangle" w="med" len="med"/>
          </a:ln>
        </p:spPr>
        <p:txBody>
          <a:bodyPr/>
          <a:lstStyle/>
          <a:p>
            <a:endParaRPr lang="en-US"/>
          </a:p>
        </p:txBody>
      </p:sp>
      <p:sp>
        <p:nvSpPr>
          <p:cNvPr id="891186" name="Rectangle 20"/>
          <p:cNvSpPr>
            <a:spLocks noChangeArrowheads="1"/>
          </p:cNvSpPr>
          <p:nvPr/>
        </p:nvSpPr>
        <p:spPr bwMode="auto">
          <a:xfrm>
            <a:off x="0" y="3687763"/>
            <a:ext cx="9144000" cy="3170237"/>
          </a:xfrm>
          <a:prstGeom prst="rect">
            <a:avLst/>
          </a:prstGeom>
          <a:solidFill>
            <a:schemeClr val="bg1">
              <a:alpha val="85097"/>
            </a:schemeClr>
          </a:solidFill>
          <a:ln w="9525" algn="ctr">
            <a:noFill/>
            <a:round/>
            <a:headEnd/>
            <a:tailEnd/>
          </a:ln>
        </p:spPr>
        <p:txBody>
          <a:bodyPr/>
          <a:lstStyle/>
          <a:p>
            <a:pPr algn="ctr" defTabSz="914400"/>
            <a:endParaRPr lang="en-US"/>
          </a:p>
        </p:txBody>
      </p:sp>
      <p:graphicFrame>
        <p:nvGraphicFramePr>
          <p:cNvPr id="891178" name="Object 298"/>
          <p:cNvGraphicFramePr>
            <a:graphicFrameLocks noChangeAspect="1"/>
          </p:cNvGraphicFramePr>
          <p:nvPr/>
        </p:nvGraphicFramePr>
        <p:xfrm>
          <a:off x="2955925" y="5156200"/>
          <a:ext cx="952500" cy="323850"/>
        </p:xfrm>
        <a:graphic>
          <a:graphicData uri="http://schemas.openxmlformats.org/presentationml/2006/ole">
            <p:oleObj spid="_x0000_s891178" name="Equation" r:id="rId12" imgW="365400" imgH="118800" progId="Equation.3">
              <p:embed/>
            </p:oleObj>
          </a:graphicData>
        </a:graphic>
      </p:graphicFrame>
      <p:graphicFrame>
        <p:nvGraphicFramePr>
          <p:cNvPr id="891179" name="Object 299"/>
          <p:cNvGraphicFramePr>
            <a:graphicFrameLocks noChangeAspect="1"/>
          </p:cNvGraphicFramePr>
          <p:nvPr/>
        </p:nvGraphicFramePr>
        <p:xfrm>
          <a:off x="4860925" y="4610100"/>
          <a:ext cx="2011363" cy="1244600"/>
        </p:xfrm>
        <a:graphic>
          <a:graphicData uri="http://schemas.openxmlformats.org/presentationml/2006/ole">
            <p:oleObj spid="_x0000_s891179" name="Equation" r:id="rId13" imgW="786240" imgH="484560" progId="Equation.3">
              <p:embed/>
            </p:oleObj>
          </a:graphicData>
        </a:graphic>
      </p:graphicFrame>
      <p:sp>
        <p:nvSpPr>
          <p:cNvPr id="891187" name="Rectangle 23"/>
          <p:cNvSpPr>
            <a:spLocks noChangeArrowheads="1"/>
          </p:cNvSpPr>
          <p:nvPr/>
        </p:nvSpPr>
        <p:spPr bwMode="auto">
          <a:xfrm>
            <a:off x="4192588" y="5002213"/>
            <a:ext cx="587375" cy="585787"/>
          </a:xfrm>
          <a:prstGeom prst="rect">
            <a:avLst/>
          </a:prstGeom>
          <a:noFill/>
          <a:ln w="9525">
            <a:noFill/>
            <a:miter lim="800000"/>
            <a:headEnd/>
            <a:tailEnd/>
          </a:ln>
        </p:spPr>
        <p:txBody>
          <a:bodyPr wrap="none" anchor="ctr">
            <a:spAutoFit/>
          </a:bodyPr>
          <a:lstStyle/>
          <a:p>
            <a:r>
              <a:rPr lang="en-US" sz="3200">
                <a:latin typeface="Calibri" pitchFamily="34" charset="0"/>
                <a:cs typeface="Arial" charset="0"/>
                <a:sym typeface="Wingdings" pitchFamily="2" charset="2"/>
              </a:rPr>
              <a:t></a:t>
            </a:r>
            <a:endParaRPr lang="en-US" sz="32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505" name="Picture 15" descr="gabilanmesa39_120mm.tif"/>
          <p:cNvPicPr>
            <a:picLocks noChangeAspect="1"/>
          </p:cNvPicPr>
          <p:nvPr/>
        </p:nvPicPr>
        <p:blipFill>
          <a:blip r:embed="rId3"/>
          <a:srcRect l="11063"/>
          <a:stretch>
            <a:fillRect/>
          </a:stretch>
        </p:blipFill>
        <p:spPr bwMode="auto">
          <a:xfrm>
            <a:off x="4567238" y="0"/>
            <a:ext cx="4576762" cy="6858000"/>
          </a:xfrm>
          <a:prstGeom prst="rect">
            <a:avLst/>
          </a:prstGeom>
          <a:noFill/>
          <a:ln w="9525">
            <a:noFill/>
            <a:miter lim="800000"/>
            <a:headEnd/>
            <a:tailEnd/>
          </a:ln>
        </p:spPr>
      </p:pic>
      <p:pic>
        <p:nvPicPr>
          <p:cNvPr id="917506" name="Picture 14" descr="gabilanmesa25_35mm.tif"/>
          <p:cNvPicPr>
            <a:picLocks noChangeAspect="1"/>
          </p:cNvPicPr>
          <p:nvPr/>
        </p:nvPicPr>
        <p:blipFill>
          <a:blip r:embed="rId4"/>
          <a:srcRect l="12479"/>
          <a:stretch>
            <a:fillRect/>
          </a:stretch>
        </p:blipFill>
        <p:spPr bwMode="auto">
          <a:xfrm>
            <a:off x="0" y="0"/>
            <a:ext cx="4505325" cy="6858000"/>
          </a:xfrm>
          <a:prstGeom prst="rect">
            <a:avLst/>
          </a:prstGeom>
          <a:noFill/>
          <a:ln w="9525">
            <a:noFill/>
            <a:miter lim="800000"/>
            <a:headEnd/>
            <a:tailEnd/>
          </a:ln>
        </p:spPr>
      </p:pic>
      <p:sp>
        <p:nvSpPr>
          <p:cNvPr id="40967" name="Rectangle 7"/>
          <p:cNvSpPr>
            <a:spLocks noChangeArrowheads="1"/>
          </p:cNvSpPr>
          <p:nvPr/>
        </p:nvSpPr>
        <p:spPr bwMode="auto">
          <a:xfrm>
            <a:off x="984250" y="0"/>
            <a:ext cx="7175500" cy="1069975"/>
          </a:xfrm>
          <a:prstGeom prst="rect">
            <a:avLst/>
          </a:prstGeom>
          <a:solidFill>
            <a:schemeClr val="tx1">
              <a:alpha val="60001"/>
            </a:schemeClr>
          </a:solidFill>
          <a:ln w="9525">
            <a:noFill/>
            <a:miter lim="800000"/>
            <a:headEnd/>
            <a:tailEnd/>
          </a:ln>
          <a:effectLst/>
        </p:spPr>
        <p:txBody>
          <a:bodyPr anchor="ctr"/>
          <a:lstStyle/>
          <a:p>
            <a:pPr algn="ctr">
              <a:defRPr/>
            </a:pPr>
            <a:r>
              <a:rPr lang="en-US" sz="3200" dirty="0">
                <a:solidFill>
                  <a:schemeClr val="bg1"/>
                </a:solidFill>
                <a:latin typeface="+mj-lt"/>
                <a:ea typeface="ＭＳ Ｐゴシック" charset="-128"/>
                <a:cs typeface="+mn-cs"/>
              </a:rPr>
              <a:t>We can relate this framework to emergent length scales in landscapes</a:t>
            </a:r>
            <a:endParaRPr lang="en-US" sz="3200" dirty="0">
              <a:solidFill>
                <a:schemeClr val="bg1"/>
              </a:solidFill>
              <a:latin typeface="+mj-lt"/>
              <a:ea typeface="ＭＳ Ｐゴシック" charset="-128"/>
              <a:cs typeface="+mn-cs"/>
            </a:endParaRPr>
          </a:p>
        </p:txBody>
      </p:sp>
      <p:sp>
        <p:nvSpPr>
          <p:cNvPr id="917508" name="Rectangle 16"/>
          <p:cNvSpPr>
            <a:spLocks noChangeArrowheads="1"/>
          </p:cNvSpPr>
          <p:nvPr/>
        </p:nvSpPr>
        <p:spPr bwMode="auto">
          <a:xfrm>
            <a:off x="95250" y="5730875"/>
            <a:ext cx="739775" cy="112713"/>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40977" name="Text Box 17"/>
          <p:cNvSpPr txBox="1">
            <a:spLocks noChangeArrowheads="1"/>
          </p:cNvSpPr>
          <p:nvPr/>
        </p:nvSpPr>
        <p:spPr bwMode="auto">
          <a:xfrm>
            <a:off x="92141" y="5827143"/>
            <a:ext cx="1069975" cy="400110"/>
          </a:xfrm>
          <a:prstGeom prst="rect">
            <a:avLst/>
          </a:prstGeom>
          <a:noFill/>
          <a:ln w="9525">
            <a:noFill/>
            <a:miter lim="800000"/>
            <a:headEnd/>
            <a:tailEnd/>
          </a:ln>
          <a:effectLst>
            <a:glow rad="63500">
              <a:schemeClr val="accent2">
                <a:alpha val="75000"/>
              </a:schemeClr>
            </a:glow>
          </a:effectLst>
        </p:spPr>
        <p:txBody>
          <a:bodyPr>
            <a:spAutoFit/>
          </a:bodyPr>
          <a:lstStyle/>
          <a:p>
            <a:pPr eaLnBrk="0" hangingPunct="0">
              <a:spcBef>
                <a:spcPct val="50000"/>
              </a:spcBef>
              <a:defRPr/>
            </a:pPr>
            <a:r>
              <a:rPr lang="en-US" sz="2000" dirty="0">
                <a:solidFill>
                  <a:srgbClr val="FFFFFF"/>
                </a:solidFill>
                <a:effectLst>
                  <a:glow rad="101600">
                    <a:schemeClr val="tx1">
                      <a:alpha val="75000"/>
                    </a:schemeClr>
                  </a:glow>
                </a:effectLst>
                <a:ea typeface="ＭＳ Ｐゴシック" charset="-128"/>
                <a:cs typeface="+mn-cs"/>
              </a:rPr>
              <a:t>200m</a:t>
            </a:r>
            <a:endParaRPr lang="en-US" sz="2000" dirty="0">
              <a:solidFill>
                <a:srgbClr val="FFFFFF"/>
              </a:solidFill>
              <a:effectLst>
                <a:glow rad="101600">
                  <a:schemeClr val="tx1">
                    <a:alpha val="75000"/>
                  </a:schemeClr>
                </a:glow>
              </a:effectLst>
              <a:ea typeface="ＭＳ Ｐゴシック" charset="-128"/>
              <a:cs typeface="+mn-cs"/>
            </a:endParaRPr>
          </a:p>
        </p:txBody>
      </p:sp>
      <p:sp>
        <p:nvSpPr>
          <p:cNvPr id="14" name="Text Box 15"/>
          <p:cNvSpPr txBox="1">
            <a:spLocks noChangeArrowheads="1"/>
          </p:cNvSpPr>
          <p:nvPr/>
        </p:nvSpPr>
        <p:spPr bwMode="auto">
          <a:xfrm>
            <a:off x="0" y="6143972"/>
            <a:ext cx="4401528" cy="646331"/>
          </a:xfrm>
          <a:prstGeom prst="rect">
            <a:avLst/>
          </a:prstGeom>
          <a:noFill/>
          <a:ln w="9525">
            <a:noFill/>
            <a:miter lim="800000"/>
            <a:headEnd/>
            <a:tailEnd/>
          </a:ln>
          <a:effectLst>
            <a:glow rad="63500">
              <a:schemeClr val="accent1">
                <a:alpha val="75000"/>
              </a:schemeClr>
            </a:glow>
          </a:effectLst>
        </p:spPr>
        <p:txBody>
          <a:bodyPr wrap="none">
            <a:spAutoFit/>
          </a:bodyPr>
          <a:lstStyle/>
          <a:p>
            <a:pPr>
              <a:defRPr/>
            </a:pPr>
            <a:r>
              <a:rPr lang="en-US" dirty="0" err="1">
                <a:solidFill>
                  <a:srgbClr val="FFFFFF"/>
                </a:solidFill>
                <a:effectLst>
                  <a:glow rad="63500">
                    <a:schemeClr val="tx1">
                      <a:alpha val="75000"/>
                    </a:schemeClr>
                  </a:glow>
                </a:effectLst>
                <a:latin typeface="+mj-lt"/>
                <a:ea typeface="ＭＳ Ｐゴシック" charset="-128"/>
                <a:cs typeface="+mn-cs"/>
              </a:rPr>
              <a:t>Gabilan</a:t>
            </a:r>
            <a:r>
              <a:rPr lang="en-US" dirty="0">
                <a:solidFill>
                  <a:srgbClr val="FFFFFF"/>
                </a:solidFill>
                <a:effectLst>
                  <a:glow rad="63500">
                    <a:schemeClr val="tx1">
                      <a:alpha val="75000"/>
                    </a:schemeClr>
                  </a:glow>
                </a:effectLst>
                <a:latin typeface="+mj-lt"/>
                <a:ea typeface="ＭＳ Ｐゴシック" charset="-128"/>
                <a:cs typeface="+mn-cs"/>
              </a:rPr>
              <a:t> Mesa, </a:t>
            </a:r>
            <a:r>
              <a:rPr lang="en-US" dirty="0">
                <a:solidFill>
                  <a:srgbClr val="FFFFFF"/>
                </a:solidFill>
                <a:effectLst>
                  <a:glow rad="63500">
                    <a:schemeClr val="tx1">
                      <a:alpha val="75000"/>
                    </a:schemeClr>
                  </a:glow>
                </a:effectLst>
                <a:latin typeface="+mj-lt"/>
                <a:ea typeface="ＭＳ Ｐゴシック" charset="-128"/>
                <a:cs typeface="+mn-cs"/>
              </a:rPr>
              <a:t>CA </a:t>
            </a:r>
            <a:r>
              <a:rPr lang="en-US" dirty="0">
                <a:solidFill>
                  <a:srgbClr val="FFFFFF"/>
                </a:solidFill>
                <a:effectLst>
                  <a:glow rad="63500">
                    <a:schemeClr val="tx1">
                      <a:alpha val="75000"/>
                    </a:schemeClr>
                  </a:glow>
                </a:effectLst>
                <a:latin typeface="+mj-lt"/>
                <a:ea typeface="ＭＳ Ｐゴシック" charset="-128"/>
                <a:cs typeface="+mn-cs"/>
              </a:rPr>
              <a:t>– 1m </a:t>
            </a:r>
            <a:r>
              <a:rPr lang="en-US" dirty="0" err="1">
                <a:solidFill>
                  <a:srgbClr val="FFFFFF"/>
                </a:solidFill>
                <a:effectLst>
                  <a:glow rad="63500">
                    <a:schemeClr val="tx1">
                      <a:alpha val="75000"/>
                    </a:schemeClr>
                  </a:glow>
                </a:effectLst>
                <a:latin typeface="+mj-lt"/>
                <a:ea typeface="ＭＳ Ｐゴシック" charset="-128"/>
                <a:cs typeface="+mn-cs"/>
              </a:rPr>
              <a:t>LiDAR</a:t>
            </a:r>
            <a:r>
              <a:rPr lang="en-US" dirty="0">
                <a:solidFill>
                  <a:srgbClr val="FFFFFF"/>
                </a:solidFill>
                <a:effectLst>
                  <a:glow rad="63500">
                    <a:schemeClr val="tx1">
                      <a:alpha val="75000"/>
                    </a:schemeClr>
                  </a:glow>
                </a:effectLst>
                <a:latin typeface="+mj-lt"/>
                <a:ea typeface="ＭＳ Ｐゴシック" charset="-128"/>
                <a:cs typeface="+mn-cs"/>
              </a:rPr>
              <a:t> from </a:t>
            </a:r>
            <a:r>
              <a:rPr lang="en-US" dirty="0">
                <a:solidFill>
                  <a:srgbClr val="FFFFFF"/>
                </a:solidFill>
                <a:effectLst>
                  <a:glow rad="63500">
                    <a:schemeClr val="tx1">
                      <a:alpha val="75000"/>
                    </a:schemeClr>
                  </a:glow>
                </a:effectLst>
                <a:latin typeface="+mj-lt"/>
                <a:ea typeface="ＭＳ Ｐゴシック" charset="-128"/>
                <a:cs typeface="+mn-cs"/>
              </a:rPr>
              <a:t>NCALM</a:t>
            </a:r>
          </a:p>
          <a:p>
            <a:pPr>
              <a:defRPr/>
            </a:pPr>
            <a:r>
              <a:rPr lang="en-US" dirty="0">
                <a:solidFill>
                  <a:srgbClr val="FFFFFF"/>
                </a:solidFill>
                <a:effectLst>
                  <a:glow rad="63500">
                    <a:schemeClr val="tx1">
                      <a:alpha val="75000"/>
                    </a:schemeClr>
                  </a:glow>
                </a:effectLst>
                <a:latin typeface="+mj-lt"/>
                <a:ea typeface="ＭＳ Ｐゴシック" charset="-128"/>
                <a:cs typeface="+mn-cs"/>
              </a:rPr>
              <a:t>+ </a:t>
            </a:r>
            <a:r>
              <a:rPr lang="en-US" dirty="0" err="1">
                <a:solidFill>
                  <a:srgbClr val="FFFFFF"/>
                </a:solidFill>
                <a:effectLst>
                  <a:glow rad="63500">
                    <a:schemeClr val="tx1">
                      <a:alpha val="75000"/>
                    </a:schemeClr>
                  </a:glow>
                </a:effectLst>
                <a:latin typeface="+mj-lt"/>
                <a:ea typeface="ＭＳ Ｐゴシック" charset="-128"/>
                <a:cs typeface="+mn-cs"/>
              </a:rPr>
              <a:t>airphotos</a:t>
            </a:r>
            <a:r>
              <a:rPr lang="en-US" dirty="0">
                <a:solidFill>
                  <a:srgbClr val="FFFFFF"/>
                </a:solidFill>
                <a:effectLst>
                  <a:glow rad="63500">
                    <a:schemeClr val="tx1">
                      <a:alpha val="75000"/>
                    </a:schemeClr>
                  </a:glow>
                </a:effectLst>
                <a:latin typeface="+mj-lt"/>
                <a:ea typeface="ＭＳ Ｐゴシック" charset="-128"/>
                <a:cs typeface="+mn-cs"/>
              </a:rPr>
              <a:t> from NAIP. Credit: </a:t>
            </a:r>
            <a:r>
              <a:rPr lang="en-US" dirty="0" err="1">
                <a:solidFill>
                  <a:srgbClr val="FFFFFF"/>
                </a:solidFill>
                <a:effectLst>
                  <a:glow rad="63500">
                    <a:schemeClr val="tx1">
                      <a:alpha val="75000"/>
                    </a:schemeClr>
                  </a:glow>
                </a:effectLst>
                <a:latin typeface="+mj-lt"/>
                <a:ea typeface="ＭＳ Ｐゴシック" charset="-128"/>
                <a:cs typeface="+mn-cs"/>
              </a:rPr>
              <a:t>Ionut</a:t>
            </a:r>
            <a:r>
              <a:rPr lang="en-US" dirty="0">
                <a:solidFill>
                  <a:srgbClr val="FFFFFF"/>
                </a:solidFill>
                <a:effectLst>
                  <a:glow rad="63500">
                    <a:schemeClr val="tx1">
                      <a:alpha val="75000"/>
                    </a:schemeClr>
                  </a:glow>
                </a:effectLst>
                <a:latin typeface="+mj-lt"/>
                <a:ea typeface="ＭＳ Ｐゴシック" charset="-128"/>
                <a:cs typeface="+mn-cs"/>
              </a:rPr>
              <a:t> </a:t>
            </a:r>
            <a:r>
              <a:rPr lang="en-US" dirty="0" err="1">
                <a:solidFill>
                  <a:srgbClr val="FFFFFF"/>
                </a:solidFill>
                <a:effectLst>
                  <a:glow rad="63500">
                    <a:schemeClr val="tx1">
                      <a:alpha val="75000"/>
                    </a:schemeClr>
                  </a:glow>
                </a:effectLst>
                <a:latin typeface="+mj-lt"/>
                <a:ea typeface="ＭＳ Ｐゴシック" charset="-128"/>
                <a:cs typeface="+mn-cs"/>
              </a:rPr>
              <a:t>Iordache</a:t>
            </a:r>
            <a:endParaRPr lang="en-US" dirty="0">
              <a:solidFill>
                <a:srgbClr val="FFFFFF"/>
              </a:solidFill>
              <a:effectLst>
                <a:glow rad="63500">
                  <a:schemeClr val="tx1">
                    <a:alpha val="75000"/>
                  </a:schemeClr>
                </a:glow>
              </a:effectLst>
              <a:latin typeface="+mj-lt"/>
              <a:ea typeface="ＭＳ Ｐゴシック" charset="-128"/>
              <a:cs typeface="+mn-cs"/>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title"/>
          </p:nvPr>
        </p:nvSpPr>
        <p:spPr/>
        <p:txBody>
          <a:bodyPr/>
          <a:lstStyle/>
          <a:p>
            <a:pPr eaLnBrk="1" hangingPunct="1"/>
            <a:r>
              <a:rPr lang="en-US" sz="3600" smtClean="0"/>
              <a:t>Periodic valley spacing emerges from:</a:t>
            </a:r>
          </a:p>
        </p:txBody>
      </p:sp>
      <p:sp>
        <p:nvSpPr>
          <p:cNvPr id="919554" name="Rectangle 8"/>
          <p:cNvSpPr>
            <a:spLocks noGrp="1" noChangeArrowheads="1"/>
          </p:cNvSpPr>
          <p:nvPr>
            <p:ph type="body" idx="1"/>
          </p:nvPr>
        </p:nvSpPr>
        <p:spPr>
          <a:xfrm>
            <a:off x="1371600" y="1414463"/>
            <a:ext cx="6354763" cy="1385887"/>
          </a:xfrm>
        </p:spPr>
        <p:txBody>
          <a:bodyPr/>
          <a:lstStyle/>
          <a:p>
            <a:pPr marL="609600" indent="-609600" eaLnBrk="1" hangingPunct="1">
              <a:buFontTx/>
              <a:buAutoNum type="arabicPeriod"/>
            </a:pPr>
            <a:r>
              <a:rPr lang="en-US" smtClean="0"/>
              <a:t>Competition for drainage area</a:t>
            </a:r>
          </a:p>
          <a:p>
            <a:pPr marL="609600" indent="-609600" eaLnBrk="1" hangingPunct="1">
              <a:buFontTx/>
              <a:buAutoNum type="arabicPeriod"/>
            </a:pPr>
            <a:r>
              <a:rPr lang="en-US" smtClean="0"/>
              <a:t>Lateral migration of valleys</a:t>
            </a:r>
          </a:p>
        </p:txBody>
      </p:sp>
      <p:pic>
        <p:nvPicPr>
          <p:cNvPr id="919555" name="Picture 14" descr="gab_ridgeline"/>
          <p:cNvPicPr>
            <a:picLocks noChangeAspect="1" noChangeArrowheads="1"/>
          </p:cNvPicPr>
          <p:nvPr/>
        </p:nvPicPr>
        <p:blipFill>
          <a:blip r:embed="rId4"/>
          <a:srcRect l="17532" r="5910" b="18849"/>
          <a:stretch>
            <a:fillRect/>
          </a:stretch>
        </p:blipFill>
        <p:spPr bwMode="auto">
          <a:xfrm>
            <a:off x="155575" y="3275013"/>
            <a:ext cx="3887788" cy="2914650"/>
          </a:xfrm>
          <a:prstGeom prst="rect">
            <a:avLst/>
          </a:prstGeom>
          <a:noFill/>
          <a:ln w="9525">
            <a:noFill/>
            <a:miter lim="800000"/>
            <a:headEnd/>
            <a:tailEnd/>
          </a:ln>
        </p:spPr>
      </p:pic>
      <p:sp>
        <p:nvSpPr>
          <p:cNvPr id="919556" name="Freeform 15"/>
          <p:cNvSpPr>
            <a:spLocks/>
          </p:cNvSpPr>
          <p:nvPr/>
        </p:nvSpPr>
        <p:spPr bwMode="auto">
          <a:xfrm>
            <a:off x="92075" y="3627438"/>
            <a:ext cx="3535363" cy="2574925"/>
          </a:xfrm>
          <a:custGeom>
            <a:avLst/>
            <a:gdLst>
              <a:gd name="T0" fmla="*/ 0 w 2338"/>
              <a:gd name="T1" fmla="*/ 1703 h 1703"/>
              <a:gd name="T2" fmla="*/ 276 w 2338"/>
              <a:gd name="T3" fmla="*/ 676 h 1703"/>
              <a:gd name="T4" fmla="*/ 2213 w 2338"/>
              <a:gd name="T5" fmla="*/ 0 h 1703"/>
              <a:gd name="T6" fmla="*/ 2338 w 2338"/>
              <a:gd name="T7" fmla="*/ 642 h 1703"/>
              <a:gd name="T8" fmla="*/ 0 w 2338"/>
              <a:gd name="T9" fmla="*/ 1703 h 1703"/>
              <a:gd name="T10" fmla="*/ 0 60000 65536"/>
              <a:gd name="T11" fmla="*/ 0 60000 65536"/>
              <a:gd name="T12" fmla="*/ 0 60000 65536"/>
              <a:gd name="T13" fmla="*/ 0 60000 65536"/>
              <a:gd name="T14" fmla="*/ 0 60000 65536"/>
              <a:gd name="T15" fmla="*/ 0 w 2338"/>
              <a:gd name="T16" fmla="*/ 0 h 1703"/>
              <a:gd name="T17" fmla="*/ 2338 w 2338"/>
              <a:gd name="T18" fmla="*/ 1703 h 1703"/>
            </a:gdLst>
            <a:ahLst/>
            <a:cxnLst>
              <a:cxn ang="T10">
                <a:pos x="T0" y="T1"/>
              </a:cxn>
              <a:cxn ang="T11">
                <a:pos x="T2" y="T3"/>
              </a:cxn>
              <a:cxn ang="T12">
                <a:pos x="T4" y="T5"/>
              </a:cxn>
              <a:cxn ang="T13">
                <a:pos x="T6" y="T7"/>
              </a:cxn>
              <a:cxn ang="T14">
                <a:pos x="T8" y="T9"/>
              </a:cxn>
            </a:cxnLst>
            <a:rect l="T15" t="T16" r="T17" b="T18"/>
            <a:pathLst>
              <a:path w="2338" h="1703">
                <a:moveTo>
                  <a:pt x="0" y="1703"/>
                </a:moveTo>
                <a:lnTo>
                  <a:pt x="276" y="676"/>
                </a:lnTo>
                <a:lnTo>
                  <a:pt x="2213" y="0"/>
                </a:lnTo>
                <a:lnTo>
                  <a:pt x="2338" y="642"/>
                </a:lnTo>
                <a:lnTo>
                  <a:pt x="0" y="1703"/>
                </a:lnTo>
                <a:close/>
              </a:path>
            </a:pathLst>
          </a:custGeom>
          <a:noFill/>
          <a:ln w="28575" cap="flat" cmpd="sng">
            <a:solidFill>
              <a:srgbClr val="0066FF"/>
            </a:solidFill>
            <a:prstDash val="solid"/>
            <a:round/>
            <a:headEnd type="none" w="med" len="med"/>
            <a:tailEnd type="none" w="med" len="med"/>
          </a:ln>
        </p:spPr>
        <p:txBody>
          <a:bodyPr/>
          <a:lstStyle/>
          <a:p>
            <a:endParaRPr lang="en-US"/>
          </a:p>
        </p:txBody>
      </p:sp>
      <p:pic>
        <p:nvPicPr>
          <p:cNvPr id="7" name="Movie1_model_perspective.mov">
            <a:hlinkClick r:id="" action="ppaction://media"/>
          </p:cNvPr>
          <p:cNvPicPr>
            <a:picLocks noRot="1" noChangeAspect="1" noChangeArrowheads="1"/>
          </p:cNvPicPr>
          <p:nvPr>
            <a:videoFile r:link="rId1"/>
          </p:nvPr>
        </p:nvPicPr>
        <p:blipFill>
          <a:blip r:embed="rId5"/>
          <a:srcRect/>
          <a:stretch>
            <a:fillRect/>
          </a:stretch>
        </p:blipFill>
        <p:spPr bwMode="auto">
          <a:xfrm>
            <a:off x="3910013" y="2540000"/>
            <a:ext cx="5757862" cy="431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709" name="Text Box 18"/>
          <p:cNvSpPr txBox="1">
            <a:spLocks noChangeArrowheads="1"/>
          </p:cNvSpPr>
          <p:nvPr/>
        </p:nvSpPr>
        <p:spPr bwMode="auto">
          <a:xfrm>
            <a:off x="1406525" y="382588"/>
            <a:ext cx="4721225" cy="1570037"/>
          </a:xfrm>
          <a:prstGeom prst="rect">
            <a:avLst/>
          </a:prstGeom>
          <a:noFill/>
          <a:ln w="9525">
            <a:noFill/>
            <a:miter lim="800000"/>
            <a:headEnd/>
            <a:tailEnd/>
          </a:ln>
        </p:spPr>
        <p:txBody>
          <a:bodyPr>
            <a:spAutoFit/>
          </a:bodyPr>
          <a:lstStyle/>
          <a:p>
            <a:pPr algn="ctr">
              <a:spcBef>
                <a:spcPct val="50000"/>
              </a:spcBef>
            </a:pPr>
            <a:r>
              <a:rPr lang="en-US" sz="3200">
                <a:latin typeface="Calibri" pitchFamily="34" charset="0"/>
              </a:rPr>
              <a:t>Valley spacing in numerical experiments is directly proportional to      .</a:t>
            </a:r>
          </a:p>
        </p:txBody>
      </p:sp>
      <p:graphicFrame>
        <p:nvGraphicFramePr>
          <p:cNvPr id="326708" name="Object 52"/>
          <p:cNvGraphicFramePr>
            <a:graphicFrameLocks noChangeAspect="1"/>
          </p:cNvGraphicFramePr>
          <p:nvPr/>
        </p:nvGraphicFramePr>
        <p:xfrm>
          <a:off x="4779963" y="1495425"/>
          <a:ext cx="415925" cy="447675"/>
        </p:xfrm>
        <a:graphic>
          <a:graphicData uri="http://schemas.openxmlformats.org/presentationml/2006/ole">
            <p:oleObj spid="_x0000_s326708" name="Equation" r:id="rId3" imgW="155160" imgH="164520" progId="Equation.3">
              <p:embed/>
            </p:oleObj>
          </a:graphicData>
        </a:graphic>
      </p:graphicFrame>
      <p:pic>
        <p:nvPicPr>
          <p:cNvPr id="326710" name="Picture 9" descr="fig2-bluetrend.png"/>
          <p:cNvPicPr>
            <a:picLocks noChangeAspect="1"/>
          </p:cNvPicPr>
          <p:nvPr/>
        </p:nvPicPr>
        <p:blipFill>
          <a:blip r:embed="rId4"/>
          <a:srcRect/>
          <a:stretch>
            <a:fillRect/>
          </a:stretch>
        </p:blipFill>
        <p:spPr bwMode="auto">
          <a:xfrm>
            <a:off x="130175" y="725488"/>
            <a:ext cx="8542338" cy="6002337"/>
          </a:xfrm>
          <a:prstGeom prst="rect">
            <a:avLst/>
          </a:prstGeom>
          <a:noFill/>
          <a:ln w="9525">
            <a:noFill/>
            <a:miter lim="800000"/>
            <a:headEnd/>
            <a:tailEnd/>
          </a:ln>
        </p:spPr>
      </p:pic>
      <p:sp>
        <p:nvSpPr>
          <p:cNvPr id="326711" name="Text Box 7"/>
          <p:cNvSpPr txBox="1">
            <a:spLocks noChangeArrowheads="1"/>
          </p:cNvSpPr>
          <p:nvPr/>
        </p:nvSpPr>
        <p:spPr bwMode="auto">
          <a:xfrm>
            <a:off x="6718300" y="6457950"/>
            <a:ext cx="2212975" cy="369888"/>
          </a:xfrm>
          <a:prstGeom prst="rect">
            <a:avLst/>
          </a:prstGeom>
          <a:noFill/>
          <a:ln w="9525">
            <a:noFill/>
            <a:miter lim="800000"/>
            <a:headEnd/>
            <a:tailEnd/>
          </a:ln>
        </p:spPr>
        <p:txBody>
          <a:bodyPr>
            <a:spAutoFit/>
          </a:bodyPr>
          <a:lstStyle/>
          <a:p>
            <a:r>
              <a:rPr lang="en-US">
                <a:latin typeface="Calibri" pitchFamily="34" charset="0"/>
              </a:rPr>
              <a:t>Perron et al. [2009]</a:t>
            </a:r>
          </a:p>
        </p:txBody>
      </p:sp>
      <p:grpSp>
        <p:nvGrpSpPr>
          <p:cNvPr id="326712" name="Group 27"/>
          <p:cNvGrpSpPr>
            <a:grpSpLocks/>
          </p:cNvGrpSpPr>
          <p:nvPr/>
        </p:nvGrpSpPr>
        <p:grpSpPr bwMode="auto">
          <a:xfrm>
            <a:off x="5784850" y="3606800"/>
            <a:ext cx="3063875" cy="2154238"/>
            <a:chOff x="5215000" y="2962615"/>
            <a:chExt cx="2609629" cy="1834649"/>
          </a:xfrm>
        </p:grpSpPr>
        <p:pic>
          <p:nvPicPr>
            <p:cNvPr id="326713" name="Picture 30" descr="longprofiles_perspective"/>
            <p:cNvPicPr>
              <a:picLocks noChangeAspect="1" noChangeArrowheads="1"/>
            </p:cNvPicPr>
            <p:nvPr/>
          </p:nvPicPr>
          <p:blipFill>
            <a:blip r:embed="rId5"/>
            <a:srcRect l="26071" t="14159" r="39143" b="49126"/>
            <a:stretch>
              <a:fillRect/>
            </a:stretch>
          </p:blipFill>
          <p:spPr bwMode="auto">
            <a:xfrm>
              <a:off x="5215000" y="2962615"/>
              <a:ext cx="2609629" cy="1834649"/>
            </a:xfrm>
            <a:prstGeom prst="rect">
              <a:avLst/>
            </a:prstGeom>
            <a:noFill/>
            <a:ln w="9525">
              <a:solidFill>
                <a:schemeClr val="tx1"/>
              </a:solidFill>
              <a:miter lim="800000"/>
              <a:headEnd/>
              <a:tailEnd/>
            </a:ln>
          </p:spPr>
        </p:pic>
        <p:cxnSp>
          <p:nvCxnSpPr>
            <p:cNvPr id="18" name="Straight Arrow Connector 17"/>
            <p:cNvCxnSpPr/>
            <p:nvPr/>
          </p:nvCxnSpPr>
          <p:spPr>
            <a:xfrm rot="5400000">
              <a:off x="6590153" y="3877897"/>
              <a:ext cx="481308" cy="270428"/>
            </a:xfrm>
            <a:prstGeom prst="straightConnector1">
              <a:avLst/>
            </a:prstGeom>
            <a:ln w="50800">
              <a:solidFill>
                <a:schemeClr val="bg1"/>
              </a:solidFill>
              <a:headEnd type="arrow" w="lg" len="sm"/>
              <a:tailEnd type="arrow" w="lg" len="sm"/>
            </a:ln>
          </p:spPr>
          <p:style>
            <a:lnRef idx="2">
              <a:schemeClr val="accent1"/>
            </a:lnRef>
            <a:fillRef idx="0">
              <a:schemeClr val="accent1"/>
            </a:fillRef>
            <a:effectRef idx="1">
              <a:schemeClr val="accent1"/>
            </a:effectRef>
            <a:fontRef idx="minor">
              <a:schemeClr val="tx1"/>
            </a:fontRef>
          </p:style>
        </p:cxnSp>
        <p:sp>
          <p:nvSpPr>
            <p:cNvPr id="326715" name="Text Box 18"/>
            <p:cNvSpPr txBox="1">
              <a:spLocks noChangeArrowheads="1"/>
            </p:cNvSpPr>
            <p:nvPr/>
          </p:nvSpPr>
          <p:spPr bwMode="auto">
            <a:xfrm>
              <a:off x="6305704" y="3506318"/>
              <a:ext cx="537272" cy="603045"/>
            </a:xfrm>
            <a:prstGeom prst="rect">
              <a:avLst/>
            </a:prstGeom>
            <a:noFill/>
            <a:ln w="9525">
              <a:noFill/>
              <a:miter lim="800000"/>
              <a:headEnd/>
              <a:tailEnd/>
            </a:ln>
          </p:spPr>
          <p:txBody>
            <a:bodyPr>
              <a:spAutoFit/>
            </a:bodyPr>
            <a:lstStyle/>
            <a:p>
              <a:pPr algn="ctr">
                <a:spcBef>
                  <a:spcPct val="50000"/>
                </a:spcBef>
              </a:pPr>
              <a:r>
                <a:rPr lang="en-US" sz="4000" i="1">
                  <a:latin typeface="Symbol" pitchFamily="18" charset="2"/>
                </a:rPr>
                <a:t>l</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descr="PA_elev.jpg"/>
          <p:cNvPicPr>
            <a:picLocks noChangeAspect="1"/>
          </p:cNvPicPr>
          <p:nvPr/>
        </p:nvPicPr>
        <p:blipFill>
          <a:blip r:embed="rId3"/>
          <a:srcRect l="13092" t="48879" r="37157" b="9857"/>
          <a:stretch>
            <a:fillRect/>
          </a:stretch>
        </p:blipFill>
        <p:spPr bwMode="auto">
          <a:xfrm>
            <a:off x="0" y="-12700"/>
            <a:ext cx="3048000" cy="2130425"/>
          </a:xfrm>
          <a:prstGeom prst="rect">
            <a:avLst/>
          </a:prstGeom>
          <a:noFill/>
          <a:ln w="9525">
            <a:noFill/>
            <a:miter lim="800000"/>
            <a:headEnd/>
            <a:tailEnd/>
          </a:ln>
          <a:effectLst>
            <a:outerShdw blurRad="50800" dist="38100" dir="2700000">
              <a:srgbClr val="000000">
                <a:alpha val="43000"/>
              </a:srgbClr>
            </a:outerShdw>
          </a:effectLst>
        </p:spPr>
      </p:pic>
      <p:pic>
        <p:nvPicPr>
          <p:cNvPr id="11" name="Picture 2" descr="OCRridges"/>
          <p:cNvPicPr preferRelativeResize="0">
            <a:picLocks noChangeAspect="1" noChangeArrowheads="1"/>
          </p:cNvPicPr>
          <p:nvPr/>
        </p:nvPicPr>
        <p:blipFill>
          <a:blip r:embed="rId4"/>
          <a:srcRect l="9135" t="13141" r="31452" b="25042"/>
          <a:stretch>
            <a:fillRect/>
          </a:stretch>
        </p:blipFill>
        <p:spPr bwMode="auto">
          <a:xfrm>
            <a:off x="0" y="4757738"/>
            <a:ext cx="3065463" cy="2125662"/>
          </a:xfrm>
          <a:prstGeom prst="rect">
            <a:avLst/>
          </a:prstGeom>
          <a:noFill/>
          <a:ln>
            <a:noFill/>
          </a:ln>
          <a:effectLst>
            <a:outerShdw blurRad="50800" dist="38100" dir="18900000" algn="tr">
              <a:srgbClr val="000000">
                <a:alpha val="43000"/>
              </a:srgbClr>
            </a:outerShdw>
          </a:effectLst>
        </p:spPr>
      </p:pic>
      <p:pic>
        <p:nvPicPr>
          <p:cNvPr id="6" name="Picture 392" descr="2to1_dt1000-500-surf-500mticks.png"/>
          <p:cNvPicPr>
            <a:picLocks noChangeAspect="1"/>
          </p:cNvPicPr>
          <p:nvPr/>
        </p:nvPicPr>
        <p:blipFill>
          <a:blip r:embed="rId5"/>
          <a:srcRect l="22137" t="41839" r="52424" b="28057"/>
          <a:stretch>
            <a:fillRect/>
          </a:stretch>
        </p:blipFill>
        <p:spPr bwMode="auto">
          <a:xfrm>
            <a:off x="3044825" y="-12700"/>
            <a:ext cx="3052763" cy="2138363"/>
          </a:xfrm>
          <a:prstGeom prst="rect">
            <a:avLst/>
          </a:prstGeom>
          <a:noFill/>
          <a:ln w="9525">
            <a:noFill/>
            <a:miter lim="800000"/>
            <a:headEnd/>
            <a:tailEnd/>
          </a:ln>
          <a:effectLst>
            <a:outerShdw blurRad="50800" dist="38100" dir="2700000" algn="br">
              <a:srgbClr val="000000">
                <a:alpha val="43000"/>
              </a:srgbClr>
            </a:outerShdw>
          </a:effectLst>
        </p:spPr>
      </p:pic>
      <p:pic>
        <p:nvPicPr>
          <p:cNvPr id="13" name="Picture 2" descr="Orland_fan"/>
          <p:cNvPicPr>
            <a:picLocks noChangeAspect="1" noChangeArrowheads="1"/>
          </p:cNvPicPr>
          <p:nvPr/>
        </p:nvPicPr>
        <p:blipFill>
          <a:blip r:embed="rId6"/>
          <a:srcRect l="6549" t="13260"/>
          <a:stretch>
            <a:fillRect/>
          </a:stretch>
        </p:blipFill>
        <p:spPr bwMode="auto">
          <a:xfrm>
            <a:off x="6091238" y="0"/>
            <a:ext cx="3052762" cy="2125663"/>
          </a:xfrm>
          <a:prstGeom prst="rect">
            <a:avLst/>
          </a:prstGeom>
          <a:noFill/>
          <a:effectLst>
            <a:outerShdw blurRad="50800" dist="38100" dir="2700000" algn="tl" rotWithShape="0">
              <a:prstClr val="black">
                <a:alpha val="40000"/>
              </a:prstClr>
            </a:outerShdw>
          </a:effectLst>
        </p:spPr>
      </p:pic>
      <p:pic>
        <p:nvPicPr>
          <p:cNvPr id="14" name="Picture 5" descr="2to1_dt1000-500-log10A.png"/>
          <p:cNvPicPr preferRelativeResize="0">
            <a:picLocks noChangeAspect="1"/>
          </p:cNvPicPr>
          <p:nvPr/>
        </p:nvPicPr>
        <p:blipFill>
          <a:blip r:embed="rId7"/>
          <a:srcRect l="14234" t="48255" r="54824" b="22316"/>
          <a:stretch>
            <a:fillRect/>
          </a:stretch>
        </p:blipFill>
        <p:spPr bwMode="auto">
          <a:xfrm>
            <a:off x="3044825" y="4757738"/>
            <a:ext cx="3046413" cy="2116137"/>
          </a:xfrm>
          <a:prstGeom prst="rect">
            <a:avLst/>
          </a:prstGeom>
          <a:noFill/>
          <a:ln w="9525">
            <a:noFill/>
            <a:miter lim="800000"/>
            <a:headEnd/>
            <a:tailEnd/>
          </a:ln>
          <a:effectLst>
            <a:outerShdw blurRad="50800" dist="38100" dir="18900000" algn="tr">
              <a:srgbClr val="000000">
                <a:alpha val="43000"/>
              </a:srgbClr>
            </a:outerShdw>
          </a:effectLst>
        </p:spPr>
      </p:pic>
      <p:pic>
        <p:nvPicPr>
          <p:cNvPr id="12" name="Picture 2" descr="zabriskie"/>
          <p:cNvPicPr preferRelativeResize="0">
            <a:picLocks noChangeAspect="1" noChangeArrowheads="1"/>
          </p:cNvPicPr>
          <p:nvPr/>
        </p:nvPicPr>
        <p:blipFill>
          <a:blip r:embed="rId8"/>
          <a:srcRect l="-4" t="28294" r="34074" b="3261"/>
          <a:stretch>
            <a:fillRect/>
          </a:stretch>
        </p:blipFill>
        <p:spPr bwMode="auto">
          <a:xfrm>
            <a:off x="6088063" y="4757738"/>
            <a:ext cx="3055937" cy="2114550"/>
          </a:xfrm>
          <a:prstGeom prst="rect">
            <a:avLst/>
          </a:prstGeom>
          <a:noFill/>
          <a:effectLst>
            <a:outerShdw blurRad="50800" dist="38100" dir="18900000" algn="tr">
              <a:srgbClr val="000000">
                <a:alpha val="43000"/>
              </a:srgbClr>
            </a:outerShdw>
          </a:effectLst>
        </p:spPr>
      </p:pic>
      <p:sp>
        <p:nvSpPr>
          <p:cNvPr id="17" name="TextBox 16"/>
          <p:cNvSpPr txBox="1"/>
          <p:nvPr/>
        </p:nvSpPr>
        <p:spPr>
          <a:xfrm>
            <a:off x="457200" y="2655888"/>
            <a:ext cx="8285163" cy="1570037"/>
          </a:xfrm>
          <a:prstGeom prst="rect">
            <a:avLst/>
          </a:prstGeom>
          <a:noFill/>
        </p:spPr>
        <p:txBody>
          <a:bodyPr>
            <a:spAutoFit/>
          </a:bodyPr>
          <a:lstStyle/>
          <a:p>
            <a:pPr algn="ctr">
              <a:defRPr/>
            </a:pPr>
            <a:r>
              <a:rPr lang="en-US" sz="3200" dirty="0">
                <a:latin typeface="+mj-lt"/>
                <a:ea typeface="ＭＳ Ｐゴシック" charset="-128"/>
                <a:cs typeface="+mn-cs"/>
              </a:rPr>
              <a:t>Erosion </a:t>
            </a:r>
            <a:r>
              <a:rPr lang="en-US" sz="3200" dirty="0">
                <a:latin typeface="+mj-lt"/>
                <a:ea typeface="ＭＳ Ｐゴシック" charset="-128"/>
                <a:cs typeface="+mn-cs"/>
              </a:rPr>
              <a:t>by river networks drives landscape evolution</a:t>
            </a:r>
            <a:r>
              <a:rPr lang="en-US" sz="3200" dirty="0">
                <a:latin typeface="+mj-lt"/>
                <a:ea typeface="ＭＳ Ｐゴシック" charset="-128"/>
                <a:cs typeface="+mn-cs"/>
              </a:rPr>
              <a:t>, but </a:t>
            </a:r>
            <a:r>
              <a:rPr lang="en-US" sz="3200" dirty="0">
                <a:latin typeface="+mj-lt"/>
                <a:ea typeface="ＭＳ Ｐゴシック" charset="-128"/>
                <a:cs typeface="+mn-cs"/>
              </a:rPr>
              <a:t>most of the </a:t>
            </a:r>
            <a:r>
              <a:rPr lang="en-US" sz="3200" dirty="0">
                <a:latin typeface="+mj-lt"/>
                <a:ea typeface="ＭＳ Ｐゴシック" charset="-128"/>
                <a:cs typeface="+mn-cs"/>
              </a:rPr>
              <a:t>land surface consists of </a:t>
            </a:r>
            <a:r>
              <a:rPr lang="en-US" sz="3200" dirty="0" err="1">
                <a:latin typeface="+mj-lt"/>
                <a:ea typeface="ＭＳ Ｐゴシック" charset="-128"/>
                <a:cs typeface="+mn-cs"/>
              </a:rPr>
              <a:t>hillslopes</a:t>
            </a:r>
            <a:r>
              <a:rPr lang="en-US" sz="3200" dirty="0">
                <a:latin typeface="+mj-lt"/>
                <a:ea typeface="ＭＳ Ｐゴシック" charset="-128"/>
                <a:cs typeface="+mn-cs"/>
              </a:rPr>
              <a:t>. How do the two interact?</a:t>
            </a:r>
            <a:endParaRPr lang="en-US" sz="3200" dirty="0">
              <a:latin typeface="+mj-lt"/>
              <a:ea typeface="ＭＳ Ｐゴシック" charset="-128"/>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2625" name="Picture 3" descr="fig2-3dbasins.png"/>
          <p:cNvPicPr>
            <a:picLocks noChangeAspect="1"/>
          </p:cNvPicPr>
          <p:nvPr/>
        </p:nvPicPr>
        <p:blipFill>
          <a:blip r:embed="rId3"/>
          <a:srcRect/>
          <a:stretch>
            <a:fillRect/>
          </a:stretch>
        </p:blipFill>
        <p:spPr bwMode="auto">
          <a:xfrm>
            <a:off x="130175" y="727075"/>
            <a:ext cx="8542338" cy="6000750"/>
          </a:xfrm>
          <a:prstGeom prst="rect">
            <a:avLst/>
          </a:prstGeom>
          <a:noFill/>
          <a:ln w="9525">
            <a:noFill/>
            <a:miter lim="800000"/>
            <a:headEnd/>
            <a:tailEnd/>
          </a:ln>
        </p:spPr>
      </p:pic>
      <p:sp>
        <p:nvSpPr>
          <p:cNvPr id="6" name="Rectangle 20"/>
          <p:cNvSpPr>
            <a:spLocks noChangeArrowheads="1"/>
          </p:cNvSpPr>
          <p:nvPr/>
        </p:nvSpPr>
        <p:spPr bwMode="auto">
          <a:xfrm>
            <a:off x="2084388" y="85725"/>
            <a:ext cx="5578475" cy="830263"/>
          </a:xfrm>
          <a:prstGeom prst="rect">
            <a:avLst/>
          </a:prstGeom>
          <a:noFill/>
          <a:ln w="9525">
            <a:noFill/>
            <a:miter lim="800000"/>
            <a:headEnd/>
            <a:tailEnd/>
          </a:ln>
        </p:spPr>
        <p:txBody>
          <a:bodyPr anchor="ctr">
            <a:spAutoFit/>
          </a:bodyPr>
          <a:lstStyle/>
          <a:p>
            <a:pPr algn="ctr">
              <a:defRPr/>
            </a:pPr>
            <a:r>
              <a:rPr lang="en-US" sz="2400" dirty="0">
                <a:latin typeface="Calibri" charset="0"/>
                <a:ea typeface="+mn-ea"/>
                <a:cs typeface="Arial" charset="0"/>
              </a:rPr>
              <a:t>Different slope lengths lead to a 2× range in spacing of first-order valleys</a:t>
            </a:r>
            <a:endParaRPr lang="en-US" sz="2400" baseline="30000" dirty="0">
              <a:latin typeface="Calibri" charset="0"/>
              <a:ea typeface="+mn-ea"/>
              <a:cs typeface="Arial" charset="0"/>
            </a:endParaRPr>
          </a:p>
        </p:txBody>
      </p:sp>
      <p:sp>
        <p:nvSpPr>
          <p:cNvPr id="922627" name="Text Box 7"/>
          <p:cNvSpPr txBox="1">
            <a:spLocks noChangeArrowheads="1"/>
          </p:cNvSpPr>
          <p:nvPr/>
        </p:nvSpPr>
        <p:spPr bwMode="auto">
          <a:xfrm>
            <a:off x="6718300" y="6457950"/>
            <a:ext cx="2212975" cy="369888"/>
          </a:xfrm>
          <a:prstGeom prst="rect">
            <a:avLst/>
          </a:prstGeom>
          <a:noFill/>
          <a:ln w="9525">
            <a:noFill/>
            <a:miter lim="800000"/>
            <a:headEnd/>
            <a:tailEnd/>
          </a:ln>
        </p:spPr>
        <p:txBody>
          <a:bodyPr>
            <a:spAutoFit/>
          </a:bodyPr>
          <a:lstStyle/>
          <a:p>
            <a:r>
              <a:rPr lang="en-US">
                <a:latin typeface="Calibri" pitchFamily="34" charset="0"/>
              </a:rPr>
              <a:t>Perron et al. [2009]</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4673" name="Picture 9" descr="fig2-bluetrend.png"/>
          <p:cNvPicPr>
            <a:picLocks noChangeAspect="1"/>
          </p:cNvPicPr>
          <p:nvPr/>
        </p:nvPicPr>
        <p:blipFill>
          <a:blip r:embed="rId2"/>
          <a:srcRect/>
          <a:stretch>
            <a:fillRect/>
          </a:stretch>
        </p:blipFill>
        <p:spPr bwMode="auto">
          <a:xfrm>
            <a:off x="130175" y="725488"/>
            <a:ext cx="8542338" cy="6002337"/>
          </a:xfrm>
          <a:prstGeom prst="rect">
            <a:avLst/>
          </a:prstGeom>
          <a:noFill/>
          <a:ln w="9525">
            <a:noFill/>
            <a:miter lim="800000"/>
            <a:headEnd/>
            <a:tailEnd/>
          </a:ln>
        </p:spPr>
      </p:pic>
      <p:sp>
        <p:nvSpPr>
          <p:cNvPr id="924674" name="Text Box 18"/>
          <p:cNvSpPr txBox="1">
            <a:spLocks noChangeArrowheads="1"/>
          </p:cNvSpPr>
          <p:nvPr/>
        </p:nvSpPr>
        <p:spPr bwMode="auto">
          <a:xfrm>
            <a:off x="1420813" y="125413"/>
            <a:ext cx="7127875" cy="585787"/>
          </a:xfrm>
          <a:prstGeom prst="rect">
            <a:avLst/>
          </a:prstGeom>
          <a:noFill/>
          <a:ln w="9525">
            <a:noFill/>
            <a:miter lim="800000"/>
            <a:headEnd/>
            <a:tailEnd/>
          </a:ln>
        </p:spPr>
        <p:txBody>
          <a:bodyPr>
            <a:spAutoFit/>
          </a:bodyPr>
          <a:lstStyle/>
          <a:p>
            <a:pPr algn="ctr">
              <a:spcBef>
                <a:spcPct val="50000"/>
              </a:spcBef>
            </a:pPr>
            <a:r>
              <a:rPr lang="en-US" sz="3200">
                <a:latin typeface="Calibri" pitchFamily="34" charset="0"/>
              </a:rPr>
              <a:t>Do field sites follow this trend?</a:t>
            </a:r>
          </a:p>
        </p:txBody>
      </p:sp>
      <p:sp>
        <p:nvSpPr>
          <p:cNvPr id="924675" name="Rectangle 6"/>
          <p:cNvSpPr>
            <a:spLocks noChangeArrowheads="1"/>
          </p:cNvSpPr>
          <p:nvPr/>
        </p:nvSpPr>
        <p:spPr bwMode="auto">
          <a:xfrm>
            <a:off x="833438" y="2446338"/>
            <a:ext cx="1625600" cy="1200150"/>
          </a:xfrm>
          <a:prstGeom prst="rect">
            <a:avLst/>
          </a:prstGeom>
          <a:solidFill>
            <a:schemeClr val="bg1"/>
          </a:solidFill>
          <a:ln w="9525">
            <a:noFill/>
            <a:miter lim="800000"/>
            <a:headEnd/>
            <a:tailEnd/>
          </a:ln>
        </p:spPr>
        <p:txBody>
          <a:bodyPr>
            <a:spAutoFit/>
          </a:bodyPr>
          <a:lstStyle/>
          <a:p>
            <a:pPr algn="ctr">
              <a:spcBef>
                <a:spcPct val="50000"/>
              </a:spcBef>
            </a:pPr>
            <a:r>
              <a:rPr lang="en-US">
                <a:latin typeface="Calibri" pitchFamily="34" charset="0"/>
              </a:rPr>
              <a:t>Measure with spectral analysis of LiDAR </a:t>
            </a:r>
          </a:p>
        </p:txBody>
      </p:sp>
      <p:sp>
        <p:nvSpPr>
          <p:cNvPr id="11" name="Oval 10"/>
          <p:cNvSpPr/>
          <p:nvPr/>
        </p:nvSpPr>
        <p:spPr>
          <a:xfrm>
            <a:off x="0" y="2740025"/>
            <a:ext cx="941388" cy="125571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24677" name="Rectangle 11"/>
          <p:cNvSpPr>
            <a:spLocks noChangeArrowheads="1"/>
          </p:cNvSpPr>
          <p:nvPr/>
        </p:nvSpPr>
        <p:spPr bwMode="auto">
          <a:xfrm>
            <a:off x="2814638" y="5435600"/>
            <a:ext cx="2022475" cy="923925"/>
          </a:xfrm>
          <a:prstGeom prst="rect">
            <a:avLst/>
          </a:prstGeom>
          <a:solidFill>
            <a:schemeClr val="bg1"/>
          </a:solidFill>
          <a:ln w="9525">
            <a:noFill/>
            <a:miter lim="800000"/>
            <a:headEnd/>
            <a:tailEnd/>
          </a:ln>
        </p:spPr>
        <p:txBody>
          <a:bodyPr>
            <a:spAutoFit/>
          </a:bodyPr>
          <a:lstStyle/>
          <a:p>
            <a:pPr algn="ctr">
              <a:spcBef>
                <a:spcPct val="50000"/>
              </a:spcBef>
            </a:pPr>
            <a:r>
              <a:rPr lang="en-US">
                <a:latin typeface="Calibri" pitchFamily="34" charset="0"/>
              </a:rPr>
              <a:t>Measure from hillslope &amp; stream profiles</a:t>
            </a:r>
          </a:p>
        </p:txBody>
      </p:sp>
      <p:sp>
        <p:nvSpPr>
          <p:cNvPr id="13" name="Oval 12"/>
          <p:cNvSpPr/>
          <p:nvPr/>
        </p:nvSpPr>
        <p:spPr>
          <a:xfrm>
            <a:off x="3452813" y="6307138"/>
            <a:ext cx="2992437" cy="550862"/>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24679" name="Text Box 7"/>
          <p:cNvSpPr txBox="1">
            <a:spLocks noChangeArrowheads="1"/>
          </p:cNvSpPr>
          <p:nvPr/>
        </p:nvSpPr>
        <p:spPr bwMode="auto">
          <a:xfrm>
            <a:off x="6718300" y="6457950"/>
            <a:ext cx="2212975" cy="369888"/>
          </a:xfrm>
          <a:prstGeom prst="rect">
            <a:avLst/>
          </a:prstGeom>
          <a:noFill/>
          <a:ln w="9525">
            <a:noFill/>
            <a:miter lim="800000"/>
            <a:headEnd/>
            <a:tailEnd/>
          </a:ln>
        </p:spPr>
        <p:txBody>
          <a:bodyPr>
            <a:spAutoFit/>
          </a:bodyPr>
          <a:lstStyle/>
          <a:p>
            <a:r>
              <a:rPr lang="en-US">
                <a:latin typeface="Calibri" pitchFamily="34" charset="0"/>
              </a:rPr>
              <a:t>Perron et al. [2009]</a:t>
            </a:r>
          </a:p>
        </p:txBody>
      </p:sp>
      <p:grpSp>
        <p:nvGrpSpPr>
          <p:cNvPr id="924680" name="Group 27"/>
          <p:cNvGrpSpPr>
            <a:grpSpLocks/>
          </p:cNvGrpSpPr>
          <p:nvPr/>
        </p:nvGrpSpPr>
        <p:grpSpPr bwMode="auto">
          <a:xfrm>
            <a:off x="5784850" y="3606800"/>
            <a:ext cx="3063875" cy="2154238"/>
            <a:chOff x="5215000" y="2962615"/>
            <a:chExt cx="2609629" cy="1834649"/>
          </a:xfrm>
        </p:grpSpPr>
        <p:pic>
          <p:nvPicPr>
            <p:cNvPr id="924681" name="Picture 30" descr="longprofiles_perspective"/>
            <p:cNvPicPr>
              <a:picLocks noChangeAspect="1" noChangeArrowheads="1"/>
            </p:cNvPicPr>
            <p:nvPr/>
          </p:nvPicPr>
          <p:blipFill>
            <a:blip r:embed="rId3"/>
            <a:srcRect l="26071" t="14159" r="39143" b="49126"/>
            <a:stretch>
              <a:fillRect/>
            </a:stretch>
          </p:blipFill>
          <p:spPr bwMode="auto">
            <a:xfrm>
              <a:off x="5215000" y="2962615"/>
              <a:ext cx="2609629" cy="1834649"/>
            </a:xfrm>
            <a:prstGeom prst="rect">
              <a:avLst/>
            </a:prstGeom>
            <a:noFill/>
            <a:ln w="9525">
              <a:solidFill>
                <a:schemeClr val="tx1"/>
              </a:solidFill>
              <a:miter lim="800000"/>
              <a:headEnd/>
              <a:tailEnd/>
            </a:ln>
          </p:spPr>
        </p:pic>
        <p:cxnSp>
          <p:nvCxnSpPr>
            <p:cNvPr id="16" name="Straight Arrow Connector 15"/>
            <p:cNvCxnSpPr/>
            <p:nvPr/>
          </p:nvCxnSpPr>
          <p:spPr>
            <a:xfrm rot="5400000">
              <a:off x="6590153" y="3877897"/>
              <a:ext cx="481308" cy="270428"/>
            </a:xfrm>
            <a:prstGeom prst="straightConnector1">
              <a:avLst/>
            </a:prstGeom>
            <a:ln w="50800">
              <a:solidFill>
                <a:schemeClr val="bg1"/>
              </a:solidFill>
              <a:headEnd type="arrow" w="lg" len="sm"/>
              <a:tailEnd type="arrow" w="lg" len="sm"/>
            </a:ln>
          </p:spPr>
          <p:style>
            <a:lnRef idx="2">
              <a:schemeClr val="accent1"/>
            </a:lnRef>
            <a:fillRef idx="0">
              <a:schemeClr val="accent1"/>
            </a:fillRef>
            <a:effectRef idx="1">
              <a:schemeClr val="accent1"/>
            </a:effectRef>
            <a:fontRef idx="minor">
              <a:schemeClr val="tx1"/>
            </a:fontRef>
          </p:style>
        </p:cxnSp>
        <p:sp>
          <p:nvSpPr>
            <p:cNvPr id="924683" name="Text Box 18"/>
            <p:cNvSpPr txBox="1">
              <a:spLocks noChangeArrowheads="1"/>
            </p:cNvSpPr>
            <p:nvPr/>
          </p:nvSpPr>
          <p:spPr bwMode="auto">
            <a:xfrm>
              <a:off x="6305704" y="3506318"/>
              <a:ext cx="537272" cy="603045"/>
            </a:xfrm>
            <a:prstGeom prst="rect">
              <a:avLst/>
            </a:prstGeom>
            <a:noFill/>
            <a:ln w="9525">
              <a:noFill/>
              <a:miter lim="800000"/>
              <a:headEnd/>
              <a:tailEnd/>
            </a:ln>
          </p:spPr>
          <p:txBody>
            <a:bodyPr>
              <a:spAutoFit/>
            </a:bodyPr>
            <a:lstStyle/>
            <a:p>
              <a:pPr algn="ctr">
                <a:spcBef>
                  <a:spcPct val="50000"/>
                </a:spcBef>
              </a:pPr>
              <a:r>
                <a:rPr lang="en-US" sz="4000" i="1">
                  <a:latin typeface="Symbol" pitchFamily="18" charset="2"/>
                </a:rPr>
                <a:t>l</a:t>
              </a:r>
            </a:p>
          </p:txBody>
        </p:sp>
      </p:gr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96179" name="Object 179"/>
          <p:cNvGraphicFramePr>
            <a:graphicFrameLocks noChangeAspect="1"/>
          </p:cNvGraphicFramePr>
          <p:nvPr/>
        </p:nvGraphicFramePr>
        <p:xfrm>
          <a:off x="3605213" y="1077913"/>
          <a:ext cx="1746250" cy="457200"/>
        </p:xfrm>
        <a:graphic>
          <a:graphicData uri="http://schemas.openxmlformats.org/presentationml/2006/ole">
            <p:oleObj spid="_x0000_s896179" name="Equation" r:id="rId4" imgW="776880" imgH="191880" progId="Equation.3">
              <p:embed/>
            </p:oleObj>
          </a:graphicData>
        </a:graphic>
      </p:graphicFrame>
      <p:graphicFrame>
        <p:nvGraphicFramePr>
          <p:cNvPr id="896180" name="Object 180"/>
          <p:cNvGraphicFramePr>
            <a:graphicFrameLocks noChangeAspect="1"/>
          </p:cNvGraphicFramePr>
          <p:nvPr/>
        </p:nvGraphicFramePr>
        <p:xfrm>
          <a:off x="7253288" y="1354138"/>
          <a:ext cx="1752600" cy="655637"/>
        </p:xfrm>
        <a:graphic>
          <a:graphicData uri="http://schemas.openxmlformats.org/presentationml/2006/ole">
            <p:oleObj spid="_x0000_s896180" name="Equation" r:id="rId5" imgW="1142640" imgH="420480" progId="Equation.3">
              <p:embed/>
            </p:oleObj>
          </a:graphicData>
        </a:graphic>
      </p:graphicFrame>
      <p:sp>
        <p:nvSpPr>
          <p:cNvPr id="896184" name="Rectangle 8"/>
          <p:cNvSpPr>
            <a:spLocks noGrp="1" noChangeArrowheads="1"/>
          </p:cNvSpPr>
          <p:nvPr>
            <p:ph type="title"/>
          </p:nvPr>
        </p:nvSpPr>
        <p:spPr>
          <a:xfrm>
            <a:off x="0" y="0"/>
            <a:ext cx="3040063" cy="1593850"/>
          </a:xfrm>
        </p:spPr>
        <p:txBody>
          <a:bodyPr/>
          <a:lstStyle/>
          <a:p>
            <a:pPr eaLnBrk="1" hangingPunct="1"/>
            <a:r>
              <a:rPr lang="en-US" sz="3700" smtClean="0">
                <a:latin typeface="Calibri" pitchFamily="34" charset="0"/>
                <a:ea typeface="ＭＳ Ｐゴシック"/>
                <a:cs typeface="ＭＳ Ｐゴシック"/>
              </a:rPr>
              <a:t>Measuring Pe with LiDAR</a:t>
            </a:r>
          </a:p>
        </p:txBody>
      </p:sp>
      <p:graphicFrame>
        <p:nvGraphicFramePr>
          <p:cNvPr id="896181" name="Object 181"/>
          <p:cNvGraphicFramePr>
            <a:graphicFrameLocks noChangeAspect="1"/>
          </p:cNvGraphicFramePr>
          <p:nvPr/>
        </p:nvGraphicFramePr>
        <p:xfrm>
          <a:off x="3422650" y="280988"/>
          <a:ext cx="3116263" cy="501650"/>
        </p:xfrm>
        <a:graphic>
          <a:graphicData uri="http://schemas.openxmlformats.org/presentationml/2006/ole">
            <p:oleObj spid="_x0000_s896181" name="Equation" r:id="rId6" imgW="1334520" imgH="200880" progId="Equation.3">
              <p:embed/>
            </p:oleObj>
          </a:graphicData>
        </a:graphic>
      </p:graphicFrame>
      <p:sp>
        <p:nvSpPr>
          <p:cNvPr id="896185" name="Rectangle 13" descr="Light upward diagonal"/>
          <p:cNvSpPr>
            <a:spLocks noChangeArrowheads="1"/>
          </p:cNvSpPr>
          <p:nvPr/>
        </p:nvSpPr>
        <p:spPr bwMode="auto">
          <a:xfrm>
            <a:off x="5108575" y="269875"/>
            <a:ext cx="1512888" cy="533400"/>
          </a:xfrm>
          <a:prstGeom prst="rect">
            <a:avLst/>
          </a:prstGeom>
          <a:pattFill prst="ltUpDiag">
            <a:fgClr>
              <a:schemeClr val="bg2">
                <a:alpha val="50195"/>
              </a:schemeClr>
            </a:fgClr>
            <a:bgClr>
              <a:schemeClr val="bg1">
                <a:alpha val="50195"/>
              </a:schemeClr>
            </a:bgClr>
          </a:pattFill>
          <a:ln w="9525">
            <a:noFill/>
            <a:miter lim="800000"/>
            <a:headEnd/>
            <a:tailEnd/>
          </a:ln>
        </p:spPr>
        <p:txBody>
          <a:bodyPr wrap="none" anchor="ctr"/>
          <a:lstStyle/>
          <a:p>
            <a:pPr algn="ctr" defTabSz="914400"/>
            <a:endParaRPr lang="en-US">
              <a:solidFill>
                <a:srgbClr val="000000"/>
              </a:solidFill>
              <a:cs typeface="Arial" charset="0"/>
            </a:endParaRPr>
          </a:p>
        </p:txBody>
      </p:sp>
      <p:pic>
        <p:nvPicPr>
          <p:cNvPr id="896186" name="Picture 7" descr="ridgetop-curvature.png"/>
          <p:cNvPicPr>
            <a:picLocks noChangeAspect="1"/>
          </p:cNvPicPr>
          <p:nvPr/>
        </p:nvPicPr>
        <p:blipFill>
          <a:blip r:embed="rId7"/>
          <a:srcRect/>
          <a:stretch>
            <a:fillRect/>
          </a:stretch>
        </p:blipFill>
        <p:spPr bwMode="auto">
          <a:xfrm>
            <a:off x="665163" y="2036763"/>
            <a:ext cx="7167562" cy="4821237"/>
          </a:xfrm>
          <a:prstGeom prst="rect">
            <a:avLst/>
          </a:prstGeom>
          <a:noFill/>
          <a:ln w="9525">
            <a:noFill/>
            <a:miter lim="800000"/>
            <a:headEnd/>
            <a:tailEnd/>
          </a:ln>
        </p:spPr>
      </p:pic>
      <p:graphicFrame>
        <p:nvGraphicFramePr>
          <p:cNvPr id="896182" name="Object 182"/>
          <p:cNvGraphicFramePr>
            <a:graphicFrameLocks noChangeAspect="1"/>
          </p:cNvGraphicFramePr>
          <p:nvPr/>
        </p:nvGraphicFramePr>
        <p:xfrm>
          <a:off x="7742238" y="593725"/>
          <a:ext cx="703262" cy="663575"/>
        </p:xfrm>
        <a:graphic>
          <a:graphicData uri="http://schemas.openxmlformats.org/presentationml/2006/ole">
            <p:oleObj spid="_x0000_s896182" name="Equation" r:id="rId8" imgW="393120" imgH="356400" progId="Equation.3">
              <p:embed/>
            </p:oleObj>
          </a:graphicData>
        </a:graphic>
      </p:graphicFrame>
      <p:sp>
        <p:nvSpPr>
          <p:cNvPr id="896187" name="Text Box 17"/>
          <p:cNvSpPr txBox="1">
            <a:spLocks noChangeArrowheads="1"/>
          </p:cNvSpPr>
          <p:nvPr/>
        </p:nvSpPr>
        <p:spPr bwMode="auto">
          <a:xfrm>
            <a:off x="7416800" y="87313"/>
            <a:ext cx="1274763" cy="457200"/>
          </a:xfrm>
          <a:prstGeom prst="rect">
            <a:avLst/>
          </a:prstGeom>
          <a:noFill/>
          <a:ln w="9525">
            <a:noFill/>
            <a:miter lim="800000"/>
            <a:headEnd/>
            <a:tailEnd/>
          </a:ln>
        </p:spPr>
        <p:txBody>
          <a:bodyPr>
            <a:spAutoFit/>
          </a:bodyPr>
          <a:lstStyle/>
          <a:p>
            <a:pPr algn="ctr" defTabSz="914400">
              <a:spcBef>
                <a:spcPct val="50000"/>
              </a:spcBef>
            </a:pPr>
            <a:r>
              <a:rPr lang="en-US" sz="2400">
                <a:solidFill>
                  <a:srgbClr val="808080"/>
                </a:solidFill>
                <a:latin typeface="Calibri" pitchFamily="34" charset="0"/>
              </a:rPr>
              <a:t>Assume:</a:t>
            </a:r>
          </a:p>
        </p:txBody>
      </p:sp>
      <p:sp>
        <p:nvSpPr>
          <p:cNvPr id="896188" name="Rectangle 1"/>
          <p:cNvSpPr>
            <a:spLocks noChangeArrowheads="1"/>
          </p:cNvSpPr>
          <p:nvPr/>
        </p:nvSpPr>
        <p:spPr bwMode="auto">
          <a:xfrm>
            <a:off x="2349500" y="4319588"/>
            <a:ext cx="1193800" cy="307975"/>
          </a:xfrm>
          <a:prstGeom prst="rect">
            <a:avLst/>
          </a:prstGeom>
          <a:noFill/>
          <a:ln w="9525">
            <a:noFill/>
            <a:miter lim="800000"/>
            <a:headEnd/>
            <a:tailEnd/>
          </a:ln>
        </p:spPr>
        <p:txBody>
          <a:bodyPr>
            <a:spAutoFit/>
          </a:bodyPr>
          <a:lstStyle/>
          <a:p>
            <a:pPr algn="ctr" defTabSz="914400"/>
            <a:r>
              <a:rPr lang="en-US" sz="1400">
                <a:solidFill>
                  <a:srgbClr val="000000"/>
                </a:solidFill>
                <a:latin typeface="Calibri" pitchFamily="34" charset="0"/>
                <a:cs typeface="Arial" charset="0"/>
              </a:rPr>
              <a:t>Gabilan Mesa</a:t>
            </a:r>
          </a:p>
        </p:txBody>
      </p:sp>
      <p:sp>
        <p:nvSpPr>
          <p:cNvPr id="896189" name="Rectangle 11"/>
          <p:cNvSpPr>
            <a:spLocks noChangeArrowheads="1"/>
          </p:cNvSpPr>
          <p:nvPr/>
        </p:nvSpPr>
        <p:spPr bwMode="auto">
          <a:xfrm>
            <a:off x="566738" y="3562350"/>
            <a:ext cx="1196975" cy="1049338"/>
          </a:xfrm>
          <a:prstGeom prst="rect">
            <a:avLst/>
          </a:prstGeom>
          <a:solidFill>
            <a:schemeClr val="bg1"/>
          </a:solidFill>
          <a:ln w="9525" algn="ctr">
            <a:solidFill>
              <a:schemeClr val="bg1"/>
            </a:solidFill>
            <a:round/>
            <a:headEnd/>
            <a:tailEnd/>
          </a:ln>
        </p:spPr>
        <p:txBody>
          <a:bodyPr/>
          <a:lstStyle/>
          <a:p>
            <a:pPr algn="ctr" defTabSz="914400"/>
            <a:endParaRPr lang="en-US">
              <a:solidFill>
                <a:srgbClr val="000000"/>
              </a:solidFill>
              <a:cs typeface="Arial" charset="0"/>
            </a:endParaRPr>
          </a:p>
        </p:txBody>
      </p:sp>
      <p:pic>
        <p:nvPicPr>
          <p:cNvPr id="896190" name="Picture 10" descr="mod-regression-gab-CvsSA.png"/>
          <p:cNvPicPr>
            <a:picLocks noChangeAspect="1"/>
          </p:cNvPicPr>
          <p:nvPr/>
        </p:nvPicPr>
        <p:blipFill>
          <a:blip r:embed="rId9"/>
          <a:srcRect t="29269" r="84106" b="46448"/>
          <a:stretch>
            <a:fillRect/>
          </a:stretch>
        </p:blipFill>
        <p:spPr bwMode="auto">
          <a:xfrm>
            <a:off x="720725" y="3525838"/>
            <a:ext cx="1066800" cy="1085850"/>
          </a:xfrm>
          <a:prstGeom prst="rect">
            <a:avLst/>
          </a:prstGeom>
          <a:noFill/>
          <a:ln w="9525">
            <a:noFill/>
            <a:miter lim="800000"/>
            <a:headEnd/>
            <a:tailEnd/>
          </a:ln>
        </p:spPr>
      </p:pic>
      <p:graphicFrame>
        <p:nvGraphicFramePr>
          <p:cNvPr id="896183" name="Object 183"/>
          <p:cNvGraphicFramePr>
            <a:graphicFrameLocks noChangeAspect="1"/>
          </p:cNvGraphicFramePr>
          <p:nvPr/>
        </p:nvGraphicFramePr>
        <p:xfrm>
          <a:off x="690563" y="5102225"/>
          <a:ext cx="704850" cy="457200"/>
        </p:xfrm>
        <a:graphic>
          <a:graphicData uri="http://schemas.openxmlformats.org/presentationml/2006/ole">
            <p:oleObj spid="_x0000_s896183" name="Equation" r:id="rId10" imgW="301680" imgH="191880" progId="Equation.3">
              <p:embed/>
            </p:oleObj>
          </a:graphicData>
        </a:graphic>
      </p:graphicFrame>
      <p:cxnSp>
        <p:nvCxnSpPr>
          <p:cNvPr id="896191" name="Straight Arrow Connector 16"/>
          <p:cNvCxnSpPr>
            <a:cxnSpLocks noChangeShapeType="1"/>
          </p:cNvCxnSpPr>
          <p:nvPr/>
        </p:nvCxnSpPr>
        <p:spPr bwMode="auto">
          <a:xfrm>
            <a:off x="1381125" y="5326063"/>
            <a:ext cx="763588" cy="1587"/>
          </a:xfrm>
          <a:prstGeom prst="straightConnector1">
            <a:avLst/>
          </a:prstGeom>
          <a:noFill/>
          <a:ln w="44450" algn="ctr">
            <a:solidFill>
              <a:srgbClr val="008000"/>
            </a:solidFill>
            <a:round/>
            <a:headEnd/>
            <a:tailEnd type="arrow" w="med" len="med"/>
          </a:ln>
        </p:spPr>
      </p:cxnSp>
      <p:sp>
        <p:nvSpPr>
          <p:cNvPr id="896192" name="Text Box 7"/>
          <p:cNvSpPr txBox="1">
            <a:spLocks noChangeArrowheads="1"/>
          </p:cNvSpPr>
          <p:nvPr/>
        </p:nvSpPr>
        <p:spPr bwMode="auto">
          <a:xfrm>
            <a:off x="6792913" y="6457950"/>
            <a:ext cx="2625725" cy="369888"/>
          </a:xfrm>
          <a:prstGeom prst="rect">
            <a:avLst/>
          </a:prstGeom>
          <a:noFill/>
          <a:ln w="9525">
            <a:noFill/>
            <a:miter lim="800000"/>
            <a:headEnd/>
            <a:tailEnd/>
          </a:ln>
        </p:spPr>
        <p:txBody>
          <a:bodyPr>
            <a:spAutoFit/>
          </a:bodyPr>
          <a:lstStyle/>
          <a:p>
            <a:pPr defTabSz="914400"/>
            <a:r>
              <a:rPr lang="en-US">
                <a:solidFill>
                  <a:srgbClr val="000000"/>
                </a:solidFill>
                <a:latin typeface="Calibri" pitchFamily="34" charset="0"/>
                <a:cs typeface="Arial" charset="0"/>
              </a:rPr>
              <a:t>Perron et al., 2009</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8160" name="Picture 5" descr="mod-regression-gab-SfvsA.png"/>
          <p:cNvPicPr>
            <a:picLocks noChangeAspect="1"/>
          </p:cNvPicPr>
          <p:nvPr/>
        </p:nvPicPr>
        <p:blipFill>
          <a:blip r:embed="rId4"/>
          <a:srcRect/>
          <a:stretch>
            <a:fillRect/>
          </a:stretch>
        </p:blipFill>
        <p:spPr bwMode="auto">
          <a:xfrm>
            <a:off x="111125" y="2281238"/>
            <a:ext cx="6884988" cy="4465637"/>
          </a:xfrm>
          <a:prstGeom prst="rect">
            <a:avLst/>
          </a:prstGeom>
          <a:noFill/>
          <a:ln w="9525">
            <a:noFill/>
            <a:miter lim="800000"/>
            <a:headEnd/>
            <a:tailEnd/>
          </a:ln>
        </p:spPr>
      </p:pic>
      <p:graphicFrame>
        <p:nvGraphicFramePr>
          <p:cNvPr id="898157" name="Object 109"/>
          <p:cNvGraphicFramePr>
            <a:graphicFrameLocks noChangeAspect="1"/>
          </p:cNvGraphicFramePr>
          <p:nvPr/>
        </p:nvGraphicFramePr>
        <p:xfrm>
          <a:off x="3148013" y="915988"/>
          <a:ext cx="3824287" cy="1593850"/>
        </p:xfrm>
        <a:graphic>
          <a:graphicData uri="http://schemas.openxmlformats.org/presentationml/2006/ole">
            <p:oleObj spid="_x0000_s898157" name="Equation" r:id="rId5" imgW="1636560" imgH="676440" progId="Equation.3">
              <p:embed/>
            </p:oleObj>
          </a:graphicData>
        </a:graphic>
      </p:graphicFrame>
      <p:sp>
        <p:nvSpPr>
          <p:cNvPr id="898161" name="Text Box 7"/>
          <p:cNvSpPr txBox="1">
            <a:spLocks noChangeArrowheads="1"/>
          </p:cNvSpPr>
          <p:nvPr/>
        </p:nvSpPr>
        <p:spPr bwMode="auto">
          <a:xfrm>
            <a:off x="6718300" y="6457950"/>
            <a:ext cx="2624138" cy="369888"/>
          </a:xfrm>
          <a:prstGeom prst="rect">
            <a:avLst/>
          </a:prstGeom>
          <a:noFill/>
          <a:ln w="9525">
            <a:noFill/>
            <a:miter lim="800000"/>
            <a:headEnd/>
            <a:tailEnd/>
          </a:ln>
        </p:spPr>
        <p:txBody>
          <a:bodyPr>
            <a:spAutoFit/>
          </a:bodyPr>
          <a:lstStyle/>
          <a:p>
            <a:pPr defTabSz="914400"/>
            <a:r>
              <a:rPr lang="en-US">
                <a:solidFill>
                  <a:srgbClr val="000000"/>
                </a:solidFill>
                <a:latin typeface="Calibri" pitchFamily="34" charset="0"/>
                <a:cs typeface="Arial" charset="0"/>
              </a:rPr>
              <a:t>Perron et al., 2009</a:t>
            </a:r>
          </a:p>
        </p:txBody>
      </p:sp>
      <p:graphicFrame>
        <p:nvGraphicFramePr>
          <p:cNvPr id="898158" name="Object 110"/>
          <p:cNvGraphicFramePr>
            <a:graphicFrameLocks noChangeAspect="1"/>
          </p:cNvGraphicFramePr>
          <p:nvPr/>
        </p:nvGraphicFramePr>
        <p:xfrm>
          <a:off x="6989763" y="890588"/>
          <a:ext cx="1971675" cy="571500"/>
        </p:xfrm>
        <a:graphic>
          <a:graphicData uri="http://schemas.openxmlformats.org/presentationml/2006/ole">
            <p:oleObj spid="_x0000_s898158" name="Equation" r:id="rId6" imgW="877680" imgH="237600" progId="Equation.3">
              <p:embed/>
            </p:oleObj>
          </a:graphicData>
        </a:graphic>
      </p:graphicFrame>
      <p:sp>
        <p:nvSpPr>
          <p:cNvPr id="898162" name="Rectangle 8"/>
          <p:cNvSpPr txBox="1">
            <a:spLocks noChangeArrowheads="1"/>
          </p:cNvSpPr>
          <p:nvPr/>
        </p:nvSpPr>
        <p:spPr bwMode="auto">
          <a:xfrm>
            <a:off x="0" y="0"/>
            <a:ext cx="3040063" cy="1593850"/>
          </a:xfrm>
          <a:prstGeom prst="rect">
            <a:avLst/>
          </a:prstGeom>
          <a:noFill/>
          <a:ln w="9525">
            <a:noFill/>
            <a:miter lim="800000"/>
            <a:headEnd/>
            <a:tailEnd/>
          </a:ln>
        </p:spPr>
        <p:txBody>
          <a:bodyPr anchor="ctr"/>
          <a:lstStyle/>
          <a:p>
            <a:pPr algn="ctr" defTabSz="914400"/>
            <a:r>
              <a:rPr lang="en-US" sz="3700">
                <a:latin typeface="Calibri" pitchFamily="34" charset="0"/>
              </a:rPr>
              <a:t>Measuring Pe with LiDAR</a:t>
            </a:r>
          </a:p>
        </p:txBody>
      </p:sp>
      <p:cxnSp>
        <p:nvCxnSpPr>
          <p:cNvPr id="15" name="Straight Arrow Connector 14"/>
          <p:cNvCxnSpPr/>
          <p:nvPr/>
        </p:nvCxnSpPr>
        <p:spPr>
          <a:xfrm rot="16200000" flipH="1">
            <a:off x="6443662" y="2674938"/>
            <a:ext cx="771525" cy="635000"/>
          </a:xfrm>
          <a:prstGeom prst="straightConnector1">
            <a:avLst/>
          </a:prstGeom>
          <a:ln w="508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aphicFrame>
        <p:nvGraphicFramePr>
          <p:cNvPr id="898159" name="Object 111"/>
          <p:cNvGraphicFramePr>
            <a:graphicFrameLocks noChangeAspect="1"/>
          </p:cNvGraphicFramePr>
          <p:nvPr/>
        </p:nvGraphicFramePr>
        <p:xfrm>
          <a:off x="6816725" y="3471863"/>
          <a:ext cx="2011363" cy="1244600"/>
        </p:xfrm>
        <a:graphic>
          <a:graphicData uri="http://schemas.openxmlformats.org/presentationml/2006/ole">
            <p:oleObj spid="_x0000_s898159" name="Equation" r:id="rId7" imgW="786240" imgH="484560" progId="Equation.3">
              <p:embed/>
            </p:oleObj>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9793" name="Picture 7" descr="fig2-sitepoints.png"/>
          <p:cNvPicPr>
            <a:picLocks noChangeAspect="1"/>
          </p:cNvPicPr>
          <p:nvPr/>
        </p:nvPicPr>
        <p:blipFill>
          <a:blip r:embed="rId2"/>
          <a:srcRect/>
          <a:stretch>
            <a:fillRect/>
          </a:stretch>
        </p:blipFill>
        <p:spPr bwMode="auto">
          <a:xfrm>
            <a:off x="130175" y="725488"/>
            <a:ext cx="8542338" cy="6002337"/>
          </a:xfrm>
          <a:prstGeom prst="rect">
            <a:avLst/>
          </a:prstGeom>
          <a:noFill/>
          <a:ln w="9525">
            <a:noFill/>
            <a:miter lim="800000"/>
            <a:headEnd/>
            <a:tailEnd/>
          </a:ln>
        </p:spPr>
      </p:pic>
      <p:pic>
        <p:nvPicPr>
          <p:cNvPr id="929794" name="Picture 3" descr="db_shadedrelief.jpg"/>
          <p:cNvPicPr>
            <a:picLocks noChangeAspect="1"/>
          </p:cNvPicPr>
          <p:nvPr/>
        </p:nvPicPr>
        <p:blipFill>
          <a:blip r:embed="rId3"/>
          <a:srcRect l="8409" t="8376" r="8156" b="8784"/>
          <a:stretch>
            <a:fillRect/>
          </a:stretch>
        </p:blipFill>
        <p:spPr bwMode="auto">
          <a:xfrm>
            <a:off x="3198813" y="5094288"/>
            <a:ext cx="519112" cy="533400"/>
          </a:xfrm>
          <a:prstGeom prst="rect">
            <a:avLst/>
          </a:prstGeom>
          <a:noFill/>
          <a:ln w="9525">
            <a:solidFill>
              <a:srgbClr val="000000"/>
            </a:solidFill>
            <a:miter lim="800000"/>
            <a:headEnd/>
            <a:tailEnd/>
          </a:ln>
        </p:spPr>
      </p:pic>
      <p:pic>
        <p:nvPicPr>
          <p:cNvPr id="929795" name="Picture 4" descr="pom_shadedrelief.jpg"/>
          <p:cNvPicPr>
            <a:picLocks noChangeAspect="1"/>
          </p:cNvPicPr>
          <p:nvPr/>
        </p:nvPicPr>
        <p:blipFill>
          <a:blip r:embed="rId4"/>
          <a:srcRect l="5563" t="8011" r="12663" b="8830"/>
          <a:stretch>
            <a:fillRect/>
          </a:stretch>
        </p:blipFill>
        <p:spPr bwMode="auto">
          <a:xfrm>
            <a:off x="4851400" y="4402138"/>
            <a:ext cx="769938" cy="601662"/>
          </a:xfrm>
          <a:prstGeom prst="rect">
            <a:avLst/>
          </a:prstGeom>
          <a:noFill/>
          <a:ln w="9525">
            <a:solidFill>
              <a:srgbClr val="000000"/>
            </a:solidFill>
            <a:miter lim="800000"/>
            <a:headEnd/>
            <a:tailEnd/>
          </a:ln>
        </p:spPr>
      </p:pic>
      <p:pic>
        <p:nvPicPr>
          <p:cNvPr id="929796" name="Picture 5" descr="napa_shadedrelief.jpg"/>
          <p:cNvPicPr>
            <a:picLocks noChangeAspect="1"/>
          </p:cNvPicPr>
          <p:nvPr/>
        </p:nvPicPr>
        <p:blipFill>
          <a:blip r:embed="rId5"/>
          <a:srcRect l="7646" t="11055" r="26431" b="13095"/>
          <a:stretch>
            <a:fillRect/>
          </a:stretch>
        </p:blipFill>
        <p:spPr bwMode="auto">
          <a:xfrm>
            <a:off x="3905250" y="2589213"/>
            <a:ext cx="1130300" cy="685800"/>
          </a:xfrm>
          <a:prstGeom prst="rect">
            <a:avLst/>
          </a:prstGeom>
          <a:noFill/>
          <a:ln w="9525">
            <a:solidFill>
              <a:srgbClr val="000000"/>
            </a:solidFill>
            <a:miter lim="800000"/>
            <a:headEnd/>
            <a:tailEnd/>
          </a:ln>
        </p:spPr>
      </p:pic>
      <p:pic>
        <p:nvPicPr>
          <p:cNvPr id="929797" name="Picture 8" descr="gab_shadedrelief.jpg"/>
          <p:cNvPicPr>
            <a:picLocks noChangeAspect="1"/>
          </p:cNvPicPr>
          <p:nvPr/>
        </p:nvPicPr>
        <p:blipFill>
          <a:blip r:embed="rId6"/>
          <a:srcRect l="20181" t="4523" r="5820" b="40707"/>
          <a:stretch>
            <a:fillRect/>
          </a:stretch>
        </p:blipFill>
        <p:spPr bwMode="auto">
          <a:xfrm>
            <a:off x="4800600" y="1090613"/>
            <a:ext cx="1387475" cy="1249362"/>
          </a:xfrm>
          <a:prstGeom prst="rect">
            <a:avLst/>
          </a:prstGeom>
          <a:noFill/>
          <a:ln w="9525">
            <a:solidFill>
              <a:schemeClr val="tx1"/>
            </a:solidFill>
            <a:miter lim="800000"/>
            <a:headEnd/>
            <a:tailEnd/>
          </a:ln>
        </p:spPr>
      </p:pic>
      <p:pic>
        <p:nvPicPr>
          <p:cNvPr id="929798" name="Picture 9" descr="eaton_shadedrelief.jpg"/>
          <p:cNvPicPr>
            <a:picLocks noChangeAspect="1"/>
          </p:cNvPicPr>
          <p:nvPr/>
        </p:nvPicPr>
        <p:blipFill>
          <a:blip r:embed="rId7"/>
          <a:srcRect l="6421" t="22833" r="50360" b="26271"/>
          <a:stretch>
            <a:fillRect/>
          </a:stretch>
        </p:blipFill>
        <p:spPr bwMode="auto">
          <a:xfrm>
            <a:off x="7026275" y="1876425"/>
            <a:ext cx="1541463" cy="1814513"/>
          </a:xfrm>
          <a:prstGeom prst="rect">
            <a:avLst/>
          </a:prstGeom>
          <a:noFill/>
          <a:ln w="9525">
            <a:solidFill>
              <a:schemeClr val="tx1"/>
            </a:solidFill>
            <a:miter lim="800000"/>
            <a:headEnd/>
            <a:tailEnd/>
          </a:ln>
        </p:spPr>
      </p:pic>
      <p:sp>
        <p:nvSpPr>
          <p:cNvPr id="929799" name="Text Box 7"/>
          <p:cNvSpPr txBox="1">
            <a:spLocks noChangeArrowheads="1"/>
          </p:cNvSpPr>
          <p:nvPr/>
        </p:nvSpPr>
        <p:spPr bwMode="auto">
          <a:xfrm>
            <a:off x="2935288" y="5588000"/>
            <a:ext cx="1022350" cy="261938"/>
          </a:xfrm>
          <a:prstGeom prst="rect">
            <a:avLst/>
          </a:prstGeom>
          <a:noFill/>
          <a:ln w="9525">
            <a:noFill/>
            <a:miter lim="800000"/>
            <a:headEnd/>
            <a:tailEnd/>
          </a:ln>
        </p:spPr>
        <p:txBody>
          <a:bodyPr>
            <a:spAutoFit/>
          </a:bodyPr>
          <a:lstStyle/>
          <a:p>
            <a:pPr algn="ctr"/>
            <a:r>
              <a:rPr lang="en-US" sz="1100">
                <a:latin typeface="Calibri" pitchFamily="34" charset="0"/>
              </a:rPr>
              <a:t>(2x scale)</a:t>
            </a:r>
          </a:p>
        </p:txBody>
      </p:sp>
      <p:sp>
        <p:nvSpPr>
          <p:cNvPr id="929800" name="Text Box 7"/>
          <p:cNvSpPr txBox="1">
            <a:spLocks noChangeArrowheads="1"/>
          </p:cNvSpPr>
          <p:nvPr/>
        </p:nvSpPr>
        <p:spPr bwMode="auto">
          <a:xfrm>
            <a:off x="6792913" y="6457950"/>
            <a:ext cx="2351087" cy="369888"/>
          </a:xfrm>
          <a:prstGeom prst="rect">
            <a:avLst/>
          </a:prstGeom>
          <a:noFill/>
          <a:ln w="9525">
            <a:noFill/>
            <a:miter lim="800000"/>
            <a:headEnd/>
            <a:tailEnd/>
          </a:ln>
        </p:spPr>
        <p:txBody>
          <a:bodyPr>
            <a:spAutoFit/>
          </a:bodyPr>
          <a:lstStyle/>
          <a:p>
            <a:r>
              <a:rPr lang="en-US">
                <a:latin typeface="Calibri" pitchFamily="34" charset="0"/>
              </a:rPr>
              <a:t>Perron et al. [2009]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7" descr="fig2-sitepoints.png"/>
          <p:cNvPicPr>
            <a:picLocks noChangeAspect="1"/>
          </p:cNvPicPr>
          <p:nvPr/>
        </p:nvPicPr>
        <p:blipFill>
          <a:blip r:embed="rId3"/>
          <a:srcRect/>
          <a:stretch>
            <a:fillRect/>
          </a:stretch>
        </p:blipFill>
        <p:spPr bwMode="auto">
          <a:xfrm>
            <a:off x="130175" y="725488"/>
            <a:ext cx="8542338" cy="6002337"/>
          </a:xfrm>
          <a:prstGeom prst="rect">
            <a:avLst/>
          </a:prstGeom>
          <a:noFill/>
          <a:ln w="9525">
            <a:noFill/>
            <a:miter lim="800000"/>
            <a:headEnd/>
            <a:tailEnd/>
          </a:ln>
        </p:spPr>
      </p:pic>
      <p:pic>
        <p:nvPicPr>
          <p:cNvPr id="930818" name="Picture 3" descr="db_shadedrelief.jpg"/>
          <p:cNvPicPr>
            <a:picLocks noChangeAspect="1"/>
          </p:cNvPicPr>
          <p:nvPr/>
        </p:nvPicPr>
        <p:blipFill>
          <a:blip r:embed="rId4"/>
          <a:srcRect l="8409" t="8376" r="8156" b="8784"/>
          <a:stretch>
            <a:fillRect/>
          </a:stretch>
        </p:blipFill>
        <p:spPr bwMode="auto">
          <a:xfrm>
            <a:off x="3198813" y="5094288"/>
            <a:ext cx="519112" cy="533400"/>
          </a:xfrm>
          <a:prstGeom prst="rect">
            <a:avLst/>
          </a:prstGeom>
          <a:noFill/>
          <a:ln w="9525">
            <a:solidFill>
              <a:srgbClr val="000000"/>
            </a:solidFill>
            <a:miter lim="800000"/>
            <a:headEnd/>
            <a:tailEnd/>
          </a:ln>
        </p:spPr>
      </p:pic>
      <p:pic>
        <p:nvPicPr>
          <p:cNvPr id="930819" name="Picture 4" descr="pom_shadedrelief.jpg"/>
          <p:cNvPicPr>
            <a:picLocks noChangeAspect="1"/>
          </p:cNvPicPr>
          <p:nvPr/>
        </p:nvPicPr>
        <p:blipFill>
          <a:blip r:embed="rId5"/>
          <a:srcRect l="5563" t="8011" r="12663" b="8830"/>
          <a:stretch>
            <a:fillRect/>
          </a:stretch>
        </p:blipFill>
        <p:spPr bwMode="auto">
          <a:xfrm>
            <a:off x="4851400" y="4402138"/>
            <a:ext cx="769938" cy="601662"/>
          </a:xfrm>
          <a:prstGeom prst="rect">
            <a:avLst/>
          </a:prstGeom>
          <a:noFill/>
          <a:ln w="9525">
            <a:solidFill>
              <a:srgbClr val="000000"/>
            </a:solidFill>
            <a:miter lim="800000"/>
            <a:headEnd/>
            <a:tailEnd/>
          </a:ln>
        </p:spPr>
      </p:pic>
      <p:pic>
        <p:nvPicPr>
          <p:cNvPr id="930820" name="Picture 5" descr="napa_shadedrelief.jpg"/>
          <p:cNvPicPr>
            <a:picLocks noChangeAspect="1"/>
          </p:cNvPicPr>
          <p:nvPr/>
        </p:nvPicPr>
        <p:blipFill>
          <a:blip r:embed="rId6"/>
          <a:srcRect l="7646" t="11055" r="26431" b="13095"/>
          <a:stretch>
            <a:fillRect/>
          </a:stretch>
        </p:blipFill>
        <p:spPr bwMode="auto">
          <a:xfrm>
            <a:off x="3905250" y="2589213"/>
            <a:ext cx="1130300" cy="685800"/>
          </a:xfrm>
          <a:prstGeom prst="rect">
            <a:avLst/>
          </a:prstGeom>
          <a:noFill/>
          <a:ln w="9525">
            <a:solidFill>
              <a:srgbClr val="000000"/>
            </a:solidFill>
            <a:miter lim="800000"/>
            <a:headEnd/>
            <a:tailEnd/>
          </a:ln>
        </p:spPr>
      </p:pic>
      <p:pic>
        <p:nvPicPr>
          <p:cNvPr id="930821" name="Picture 8" descr="gab_shadedrelief.jpg"/>
          <p:cNvPicPr>
            <a:picLocks noChangeAspect="1"/>
          </p:cNvPicPr>
          <p:nvPr/>
        </p:nvPicPr>
        <p:blipFill>
          <a:blip r:embed="rId7"/>
          <a:srcRect l="20181" t="4523" r="5820" b="40707"/>
          <a:stretch>
            <a:fillRect/>
          </a:stretch>
        </p:blipFill>
        <p:spPr bwMode="auto">
          <a:xfrm>
            <a:off x="4800600" y="1090613"/>
            <a:ext cx="1387475" cy="1249362"/>
          </a:xfrm>
          <a:prstGeom prst="rect">
            <a:avLst/>
          </a:prstGeom>
          <a:noFill/>
          <a:ln w="9525">
            <a:solidFill>
              <a:schemeClr val="tx1"/>
            </a:solidFill>
            <a:miter lim="800000"/>
            <a:headEnd/>
            <a:tailEnd/>
          </a:ln>
        </p:spPr>
      </p:pic>
      <p:pic>
        <p:nvPicPr>
          <p:cNvPr id="930822" name="Picture 9" descr="eaton_shadedrelief.jpg"/>
          <p:cNvPicPr>
            <a:picLocks noChangeAspect="1"/>
          </p:cNvPicPr>
          <p:nvPr/>
        </p:nvPicPr>
        <p:blipFill>
          <a:blip r:embed="rId8"/>
          <a:srcRect l="6421" t="22833" r="50360" b="26271"/>
          <a:stretch>
            <a:fillRect/>
          </a:stretch>
        </p:blipFill>
        <p:spPr bwMode="auto">
          <a:xfrm>
            <a:off x="7026275" y="1876425"/>
            <a:ext cx="1541463" cy="1814513"/>
          </a:xfrm>
          <a:prstGeom prst="rect">
            <a:avLst/>
          </a:prstGeom>
          <a:noFill/>
          <a:ln w="9525">
            <a:solidFill>
              <a:schemeClr val="tx1"/>
            </a:solidFill>
            <a:miter lim="800000"/>
            <a:headEnd/>
            <a:tailEnd/>
          </a:ln>
        </p:spPr>
      </p:pic>
      <p:sp>
        <p:nvSpPr>
          <p:cNvPr id="930823" name="Text Box 7"/>
          <p:cNvSpPr txBox="1">
            <a:spLocks noChangeArrowheads="1"/>
          </p:cNvSpPr>
          <p:nvPr/>
        </p:nvSpPr>
        <p:spPr bwMode="auto">
          <a:xfrm>
            <a:off x="2935288" y="5588000"/>
            <a:ext cx="1022350" cy="261938"/>
          </a:xfrm>
          <a:prstGeom prst="rect">
            <a:avLst/>
          </a:prstGeom>
          <a:noFill/>
          <a:ln w="9525">
            <a:noFill/>
            <a:miter lim="800000"/>
            <a:headEnd/>
            <a:tailEnd/>
          </a:ln>
        </p:spPr>
        <p:txBody>
          <a:bodyPr>
            <a:spAutoFit/>
          </a:bodyPr>
          <a:lstStyle/>
          <a:p>
            <a:pPr algn="ctr"/>
            <a:r>
              <a:rPr lang="en-US" sz="1100">
                <a:latin typeface="Calibri" pitchFamily="34" charset="0"/>
              </a:rPr>
              <a:t>(2x scale)</a:t>
            </a:r>
          </a:p>
        </p:txBody>
      </p:sp>
      <p:sp>
        <p:nvSpPr>
          <p:cNvPr id="930824" name="Text Box 7"/>
          <p:cNvSpPr txBox="1">
            <a:spLocks noChangeArrowheads="1"/>
          </p:cNvSpPr>
          <p:nvPr/>
        </p:nvSpPr>
        <p:spPr bwMode="auto">
          <a:xfrm>
            <a:off x="6792913" y="6457950"/>
            <a:ext cx="2351087" cy="369888"/>
          </a:xfrm>
          <a:prstGeom prst="rect">
            <a:avLst/>
          </a:prstGeom>
          <a:noFill/>
          <a:ln w="9525">
            <a:noFill/>
            <a:miter lim="800000"/>
            <a:headEnd/>
            <a:tailEnd/>
          </a:ln>
        </p:spPr>
        <p:txBody>
          <a:bodyPr>
            <a:spAutoFit/>
          </a:bodyPr>
          <a:lstStyle/>
          <a:p>
            <a:r>
              <a:rPr lang="en-US">
                <a:latin typeface="Calibri" pitchFamily="34" charset="0"/>
              </a:rPr>
              <a:t>Perron et al. [2009] </a:t>
            </a:r>
          </a:p>
        </p:txBody>
      </p:sp>
      <p:cxnSp>
        <p:nvCxnSpPr>
          <p:cNvPr id="12" name="Straight Arrow Connector 11"/>
          <p:cNvCxnSpPr/>
          <p:nvPr/>
        </p:nvCxnSpPr>
        <p:spPr>
          <a:xfrm flipV="1">
            <a:off x="2189163" y="1670050"/>
            <a:ext cx="2043112" cy="1203325"/>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30826" name="Text Box 7"/>
          <p:cNvSpPr txBox="1">
            <a:spLocks noChangeArrowheads="1"/>
          </p:cNvSpPr>
          <p:nvPr/>
        </p:nvSpPr>
        <p:spPr bwMode="auto">
          <a:xfrm>
            <a:off x="2066925" y="1341438"/>
            <a:ext cx="1716088" cy="923925"/>
          </a:xfrm>
          <a:prstGeom prst="rect">
            <a:avLst/>
          </a:prstGeom>
          <a:noFill/>
          <a:ln w="9525">
            <a:noFill/>
            <a:miter lim="800000"/>
            <a:headEnd/>
            <a:tailEnd/>
          </a:ln>
        </p:spPr>
        <p:txBody>
          <a:bodyPr>
            <a:spAutoFit/>
          </a:bodyPr>
          <a:lstStyle/>
          <a:p>
            <a:r>
              <a:rPr lang="en-US">
                <a:latin typeface="Calibri" pitchFamily="34" charset="0"/>
              </a:rPr>
              <a:t>Increasing </a:t>
            </a:r>
          </a:p>
          <a:p>
            <a:r>
              <a:rPr lang="en-US">
                <a:latin typeface="Calibri" pitchFamily="34" charset="0"/>
              </a:rPr>
              <a:t>Rock strength,</a:t>
            </a:r>
          </a:p>
          <a:p>
            <a:r>
              <a:rPr lang="en-US">
                <a:latin typeface="Calibri" pitchFamily="34" charset="0"/>
              </a:rPr>
              <a:t>Rainfall</a:t>
            </a:r>
          </a:p>
        </p:txBody>
      </p:sp>
      <p:sp>
        <p:nvSpPr>
          <p:cNvPr id="930827" name="Text Box 7"/>
          <p:cNvSpPr txBox="1">
            <a:spLocks noChangeArrowheads="1"/>
          </p:cNvSpPr>
          <p:nvPr/>
        </p:nvSpPr>
        <p:spPr bwMode="auto">
          <a:xfrm>
            <a:off x="0" y="100013"/>
            <a:ext cx="9144000" cy="461962"/>
          </a:xfrm>
          <a:prstGeom prst="rect">
            <a:avLst/>
          </a:prstGeom>
          <a:noFill/>
          <a:ln w="9525">
            <a:noFill/>
            <a:miter lim="800000"/>
            <a:headEnd/>
            <a:tailEnd/>
          </a:ln>
        </p:spPr>
        <p:txBody>
          <a:bodyPr>
            <a:spAutoFit/>
          </a:bodyPr>
          <a:lstStyle/>
          <a:p>
            <a:pPr algn="ctr"/>
            <a:r>
              <a:rPr lang="en-US" sz="2400">
                <a:latin typeface="Calibri" pitchFamily="34" charset="0"/>
              </a:rPr>
              <a:t> Valley spacing is a signature of rock strength, climate, and life</a:t>
            </a:r>
          </a:p>
        </p:txBody>
      </p:sp>
      <p:sp>
        <p:nvSpPr>
          <p:cNvPr id="930828" name="Text Box 7"/>
          <p:cNvSpPr txBox="1">
            <a:spLocks noChangeArrowheads="1"/>
          </p:cNvSpPr>
          <p:nvPr/>
        </p:nvSpPr>
        <p:spPr bwMode="auto">
          <a:xfrm>
            <a:off x="6827838" y="3776663"/>
            <a:ext cx="2127250" cy="2032000"/>
          </a:xfrm>
          <a:prstGeom prst="rect">
            <a:avLst/>
          </a:prstGeom>
          <a:solidFill>
            <a:srgbClr val="FFFFFF"/>
          </a:solidFill>
          <a:ln w="9525">
            <a:solidFill>
              <a:srgbClr val="000000"/>
            </a:solidFill>
            <a:miter lim="800000"/>
            <a:headEnd/>
            <a:tailEnd/>
          </a:ln>
        </p:spPr>
        <p:txBody>
          <a:bodyPr>
            <a:spAutoFit/>
          </a:bodyPr>
          <a:lstStyle/>
          <a:p>
            <a:pPr>
              <a:buFont typeface="Arial" charset="0"/>
              <a:buChar char="•"/>
            </a:pPr>
            <a:r>
              <a:rPr lang="en-US">
                <a:latin typeface="Calibri" pitchFamily="34" charset="0"/>
              </a:rPr>
              <a:t> Stronger rock resists river incision</a:t>
            </a:r>
          </a:p>
          <a:p>
            <a:pPr>
              <a:buFont typeface="Arial" charset="0"/>
              <a:buChar char="•"/>
            </a:pPr>
            <a:r>
              <a:rPr lang="en-US">
                <a:latin typeface="Calibri" pitchFamily="34" charset="0"/>
              </a:rPr>
              <a:t> Rain promotes bioturbation </a:t>
            </a:r>
          </a:p>
          <a:p>
            <a:pPr>
              <a:buFont typeface="Wingdings" pitchFamily="2" charset="2"/>
              <a:buChar char="à"/>
            </a:pPr>
            <a:r>
              <a:rPr lang="en-US">
                <a:latin typeface="Calibri" pitchFamily="34" charset="0"/>
              </a:rPr>
              <a:t> Faster soil creep</a:t>
            </a:r>
          </a:p>
          <a:p>
            <a:pPr>
              <a:buFont typeface="Wingdings" pitchFamily="2" charset="2"/>
              <a:buChar char="à"/>
            </a:pPr>
            <a:r>
              <a:rPr lang="en-US">
                <a:latin typeface="Calibri" pitchFamily="34" charset="0"/>
              </a:rPr>
              <a:t> Infiltration rather than surface runoff</a:t>
            </a:r>
          </a:p>
        </p:txBody>
      </p:sp>
      <p:sp>
        <p:nvSpPr>
          <p:cNvPr id="930829" name="Text Box 7"/>
          <p:cNvSpPr txBox="1">
            <a:spLocks noChangeArrowheads="1"/>
          </p:cNvSpPr>
          <p:nvPr/>
        </p:nvSpPr>
        <p:spPr bwMode="auto">
          <a:xfrm>
            <a:off x="469900" y="4686300"/>
            <a:ext cx="2084388" cy="1754188"/>
          </a:xfrm>
          <a:prstGeom prst="rect">
            <a:avLst/>
          </a:prstGeom>
          <a:solidFill>
            <a:srgbClr val="FFFFFF"/>
          </a:solidFill>
          <a:ln w="9525">
            <a:solidFill>
              <a:srgbClr val="000000"/>
            </a:solidFill>
            <a:miter lim="800000"/>
            <a:headEnd/>
            <a:tailEnd/>
          </a:ln>
        </p:spPr>
        <p:txBody>
          <a:bodyPr>
            <a:spAutoFit/>
          </a:bodyPr>
          <a:lstStyle/>
          <a:p>
            <a:pPr>
              <a:buFont typeface="Arial" charset="0"/>
              <a:buChar char="•"/>
            </a:pPr>
            <a:r>
              <a:rPr lang="en-US">
                <a:latin typeface="Calibri" pitchFamily="34" charset="0"/>
              </a:rPr>
              <a:t> Weak sediments erode easily</a:t>
            </a:r>
          </a:p>
          <a:p>
            <a:pPr>
              <a:buFont typeface="Arial" charset="0"/>
              <a:buChar char="•"/>
            </a:pPr>
            <a:r>
              <a:rPr lang="en-US">
                <a:latin typeface="Calibri" pitchFamily="34" charset="0"/>
              </a:rPr>
              <a:t> Dry climate with less bioturbation </a:t>
            </a:r>
          </a:p>
          <a:p>
            <a:pPr>
              <a:buFont typeface="Wingdings" pitchFamily="2" charset="2"/>
              <a:buChar char="à"/>
            </a:pPr>
            <a:r>
              <a:rPr lang="en-US">
                <a:latin typeface="Calibri" pitchFamily="34" charset="0"/>
              </a:rPr>
              <a:t> Slower soil creep</a:t>
            </a:r>
          </a:p>
          <a:p>
            <a:pPr>
              <a:buFont typeface="Wingdings" pitchFamily="2" charset="2"/>
              <a:buChar char="à"/>
            </a:pPr>
            <a:r>
              <a:rPr lang="en-US">
                <a:latin typeface="Calibri" pitchFamily="34" charset="0"/>
              </a:rPr>
              <a:t> More runoff</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137" name="Picture 11" descr="db_google.jpg"/>
          <p:cNvPicPr>
            <a:picLocks noChangeAspect="1"/>
          </p:cNvPicPr>
          <p:nvPr/>
        </p:nvPicPr>
        <p:blipFill>
          <a:blip r:embed="rId4"/>
          <a:srcRect t="17097"/>
          <a:stretch>
            <a:fillRect/>
          </a:stretch>
        </p:blipFill>
        <p:spPr bwMode="auto">
          <a:xfrm>
            <a:off x="0" y="0"/>
            <a:ext cx="9144000" cy="6858000"/>
          </a:xfrm>
          <a:prstGeom prst="rect">
            <a:avLst/>
          </a:prstGeom>
          <a:noFill/>
          <a:ln w="9525">
            <a:noFill/>
            <a:miter lim="800000"/>
            <a:headEnd/>
            <a:tailEnd/>
          </a:ln>
        </p:spPr>
      </p:pic>
      <p:sp>
        <p:nvSpPr>
          <p:cNvPr id="345138" name="Title 1"/>
          <p:cNvSpPr txBox="1">
            <a:spLocks/>
          </p:cNvSpPr>
          <p:nvPr/>
        </p:nvSpPr>
        <p:spPr bwMode="auto">
          <a:xfrm>
            <a:off x="76200" y="88900"/>
            <a:ext cx="4389438" cy="1136650"/>
          </a:xfrm>
          <a:prstGeom prst="rect">
            <a:avLst/>
          </a:prstGeom>
          <a:noFill/>
          <a:ln w="9525">
            <a:noFill/>
            <a:miter lim="800000"/>
            <a:headEnd/>
            <a:tailEnd/>
          </a:ln>
        </p:spPr>
        <p:txBody>
          <a:bodyPr/>
          <a:lstStyle/>
          <a:p>
            <a:pPr eaLnBrk="0" hangingPunct="0"/>
            <a:r>
              <a:rPr lang="en-US" sz="3200">
                <a:latin typeface="Calibri" pitchFamily="34" charset="0"/>
              </a:rPr>
              <a:t>Dragon’s Back Ridge</a:t>
            </a:r>
          </a:p>
          <a:p>
            <a:pPr eaLnBrk="0" hangingPunct="0"/>
            <a:r>
              <a:rPr lang="en-US" sz="3200">
                <a:latin typeface="Calibri" pitchFamily="34" charset="0"/>
              </a:rPr>
              <a:t>Carrizo Plain, CA</a:t>
            </a:r>
          </a:p>
        </p:txBody>
      </p:sp>
      <p:sp>
        <p:nvSpPr>
          <p:cNvPr id="14" name="5-Point Star 13"/>
          <p:cNvSpPr/>
          <p:nvPr/>
        </p:nvSpPr>
        <p:spPr bwMode="auto">
          <a:xfrm>
            <a:off x="7416800" y="998538"/>
            <a:ext cx="155575" cy="142875"/>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Arial" charset="0"/>
              <a:cs typeface="Arial" charset="0"/>
            </a:endParaRPr>
          </a:p>
        </p:txBody>
      </p:sp>
      <p:pic>
        <p:nvPicPr>
          <p:cNvPr id="9" name="Picture 8" descr="US_Map.gif"/>
          <p:cNvPicPr>
            <a:picLocks noChangeAspect="1"/>
          </p:cNvPicPr>
          <p:nvPr/>
        </p:nvPicPr>
        <p:blipFill>
          <a:blip r:embed="rId5"/>
          <a:stretch>
            <a:fillRect/>
          </a:stretch>
        </p:blipFill>
        <p:spPr>
          <a:xfrm>
            <a:off x="6535738" y="0"/>
            <a:ext cx="2608262" cy="1806575"/>
          </a:xfrm>
          <a:prstGeom prst="rect">
            <a:avLst/>
          </a:prstGeom>
          <a:ln>
            <a:solidFill>
              <a:schemeClr val="tx1"/>
            </a:solidFill>
          </a:ln>
          <a:effectLst>
            <a:outerShdw blurRad="50800" dist="63500" dir="2700000" algn="tl" rotWithShape="0">
              <a:srgbClr val="000000">
                <a:alpha val="43000"/>
              </a:srgbClr>
            </a:outerShdw>
          </a:effectLst>
        </p:spPr>
      </p:pic>
      <p:pic>
        <p:nvPicPr>
          <p:cNvPr id="13" name="Picture 12" descr="db2_shadedrelief-50mticks.jpg"/>
          <p:cNvPicPr>
            <a:picLocks noChangeAspect="1"/>
          </p:cNvPicPr>
          <p:nvPr/>
        </p:nvPicPr>
        <p:blipFill>
          <a:blip r:embed="rId6"/>
          <a:srcRect l="1987" t="1487" r="1656" b="1615"/>
          <a:stretch>
            <a:fillRect/>
          </a:stretch>
        </p:blipFill>
        <p:spPr>
          <a:xfrm>
            <a:off x="0" y="2339975"/>
            <a:ext cx="3810000" cy="4518025"/>
          </a:xfrm>
          <a:prstGeom prst="rect">
            <a:avLst/>
          </a:prstGeom>
          <a:ln>
            <a:solidFill>
              <a:schemeClr val="tx1"/>
            </a:solidFill>
          </a:ln>
          <a:effectLst>
            <a:outerShdw blurRad="50800" dist="63500" dir="2700000" algn="tl" rotWithShape="0">
              <a:srgbClr val="000000">
                <a:alpha val="43000"/>
              </a:srgbClr>
            </a:outerShdw>
          </a:effectLst>
        </p:spPr>
      </p:pic>
      <p:sp>
        <p:nvSpPr>
          <p:cNvPr id="345142" name="Rectangle 1"/>
          <p:cNvSpPr>
            <a:spLocks noChangeArrowheads="1"/>
          </p:cNvSpPr>
          <p:nvPr/>
        </p:nvSpPr>
        <p:spPr bwMode="auto">
          <a:xfrm>
            <a:off x="166688" y="6365875"/>
            <a:ext cx="1149350" cy="460375"/>
          </a:xfrm>
          <a:prstGeom prst="rect">
            <a:avLst/>
          </a:prstGeom>
          <a:noFill/>
          <a:ln w="9525">
            <a:noFill/>
            <a:miter lim="800000"/>
            <a:headEnd/>
            <a:tailEnd/>
          </a:ln>
        </p:spPr>
        <p:txBody>
          <a:bodyPr>
            <a:spAutoFit/>
          </a:bodyPr>
          <a:lstStyle/>
          <a:p>
            <a:pPr algn="ctr"/>
            <a:r>
              <a:rPr lang="en-US" sz="2400">
                <a:solidFill>
                  <a:srgbClr val="000000"/>
                </a:solidFill>
                <a:latin typeface="Calibri" pitchFamily="34" charset="0"/>
              </a:rPr>
              <a:t>100m</a:t>
            </a:r>
          </a:p>
        </p:txBody>
      </p:sp>
      <p:sp>
        <p:nvSpPr>
          <p:cNvPr id="345143" name="Parallelogram 14"/>
          <p:cNvSpPr>
            <a:spLocks noChangeArrowheads="1"/>
          </p:cNvSpPr>
          <p:nvPr/>
        </p:nvSpPr>
        <p:spPr bwMode="auto">
          <a:xfrm rot="2486521">
            <a:off x="4129088" y="1490663"/>
            <a:ext cx="414337" cy="384175"/>
          </a:xfrm>
          <a:prstGeom prst="parallelogram">
            <a:avLst>
              <a:gd name="adj" fmla="val 25000"/>
            </a:avLst>
          </a:prstGeom>
          <a:solidFill>
            <a:schemeClr val="bg1">
              <a:alpha val="25098"/>
            </a:schemeClr>
          </a:solidFill>
          <a:ln w="9525" algn="ctr">
            <a:solidFill>
              <a:schemeClr val="tx1"/>
            </a:solidFill>
            <a:round/>
            <a:headEnd/>
            <a:tailEnd/>
          </a:ln>
        </p:spPr>
        <p:txBody>
          <a:bodyPr/>
          <a:lstStyle/>
          <a:p>
            <a:pPr algn="ctr" defTabSz="914400"/>
            <a:endParaRPr lang="en-US"/>
          </a:p>
        </p:txBody>
      </p:sp>
      <p:sp>
        <p:nvSpPr>
          <p:cNvPr id="345144" name="Rectangle 15"/>
          <p:cNvSpPr>
            <a:spLocks noChangeArrowheads="1"/>
          </p:cNvSpPr>
          <p:nvPr/>
        </p:nvSpPr>
        <p:spPr bwMode="auto">
          <a:xfrm>
            <a:off x="234950" y="6300788"/>
            <a:ext cx="1047750" cy="104775"/>
          </a:xfrm>
          <a:prstGeom prst="rect">
            <a:avLst/>
          </a:prstGeom>
          <a:solidFill>
            <a:srgbClr val="FFFFFF"/>
          </a:solidFill>
          <a:ln w="12700" algn="ctr">
            <a:solidFill>
              <a:srgbClr val="000000"/>
            </a:solidFill>
            <a:round/>
            <a:headEnd/>
            <a:tailEnd/>
          </a:ln>
        </p:spPr>
        <p:txBody>
          <a:bodyPr/>
          <a:lstStyle/>
          <a:p>
            <a:pPr algn="ctr" defTabSz="914400"/>
            <a:endParaRPr lang="en-US"/>
          </a:p>
        </p:txBody>
      </p:sp>
      <p:graphicFrame>
        <p:nvGraphicFramePr>
          <p:cNvPr id="345136" name="Object 48"/>
          <p:cNvGraphicFramePr>
            <a:graphicFrameLocks noChangeAspect="1"/>
          </p:cNvGraphicFramePr>
          <p:nvPr/>
        </p:nvGraphicFramePr>
        <p:xfrm>
          <a:off x="161925" y="5559425"/>
          <a:ext cx="1198563" cy="306388"/>
        </p:xfrm>
        <a:graphic>
          <a:graphicData uri="http://schemas.openxmlformats.org/presentationml/2006/ole">
            <p:oleObj spid="_x0000_s345136" name="Equation" r:id="rId7" imgW="530280" imgH="127800" progId="Equation.3">
              <p:embed/>
            </p:oleObj>
          </a:graphicData>
        </a:graphic>
      </p:graphicFrame>
      <p:sp>
        <p:nvSpPr>
          <p:cNvPr id="17" name="5-Point Star 16"/>
          <p:cNvSpPr/>
          <p:nvPr/>
        </p:nvSpPr>
        <p:spPr bwMode="auto">
          <a:xfrm>
            <a:off x="6629400" y="903288"/>
            <a:ext cx="155575" cy="142875"/>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Arial" charset="0"/>
              <a:cs typeface="Arial"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7858" name="Picture 5" descr="The image “file:///C:/Documents%20and%20Settings/Taylor/My%20Documents/My%20Webs/EPS/photos/gabilan/s36.jpg” cannot be displayed, because it contains errors."/>
          <p:cNvPicPr>
            <a:picLocks noChangeAspect="1" noChangeArrowheads="1"/>
          </p:cNvPicPr>
          <p:nvPr/>
        </p:nvPicPr>
        <p:blipFill>
          <a:blip r:embed="rId4"/>
          <a:srcRect r="11041"/>
          <a:stretch>
            <a:fillRect/>
          </a:stretch>
        </p:blipFill>
        <p:spPr bwMode="auto">
          <a:xfrm>
            <a:off x="0" y="0"/>
            <a:ext cx="9144000" cy="6858000"/>
          </a:xfrm>
          <a:prstGeom prst="rect">
            <a:avLst/>
          </a:prstGeom>
          <a:noFill/>
          <a:ln w="9525">
            <a:noFill/>
            <a:miter lim="800000"/>
            <a:headEnd/>
            <a:tailEnd/>
          </a:ln>
        </p:spPr>
      </p:pic>
      <p:sp>
        <p:nvSpPr>
          <p:cNvPr id="3" name="Rectangle 9"/>
          <p:cNvSpPr txBox="1">
            <a:spLocks noChangeArrowheads="1"/>
          </p:cNvSpPr>
          <p:nvPr/>
        </p:nvSpPr>
        <p:spPr bwMode="auto">
          <a:xfrm>
            <a:off x="0" y="5930900"/>
            <a:ext cx="9144000" cy="927100"/>
          </a:xfrm>
          <a:prstGeom prst="rect">
            <a:avLst/>
          </a:prstGeom>
          <a:solidFill>
            <a:schemeClr val="tx1">
              <a:alpha val="49001"/>
            </a:schemeClr>
          </a:solidFill>
          <a:ln w="9525">
            <a:noFill/>
            <a:miter lim="800000"/>
            <a:headEnd/>
            <a:tailEnd/>
          </a:ln>
          <a:effectLst/>
        </p:spPr>
        <p:txBody>
          <a:bodyPr/>
          <a:lstStyle/>
          <a:p>
            <a:pPr marL="342900" indent="-342900" defTabSz="914400">
              <a:lnSpc>
                <a:spcPct val="90000"/>
              </a:lnSpc>
              <a:spcBef>
                <a:spcPct val="20000"/>
              </a:spcBef>
              <a:buFontTx/>
              <a:buChar char="•"/>
              <a:defRPr/>
            </a:pPr>
            <a:r>
              <a:rPr lang="en-US" sz="2000" kern="0" dirty="0">
                <a:solidFill>
                  <a:schemeClr val="bg1"/>
                </a:solidFill>
                <a:latin typeface="+mn-lt"/>
                <a:ea typeface="+mn-ea"/>
                <a:cs typeface="+mn-cs"/>
              </a:rPr>
              <a:t>Weakly </a:t>
            </a:r>
            <a:r>
              <a:rPr lang="en-US" sz="2000" kern="0" dirty="0" err="1">
                <a:solidFill>
                  <a:schemeClr val="bg1"/>
                </a:solidFill>
                <a:latin typeface="+mn-lt"/>
                <a:ea typeface="+mn-ea"/>
                <a:cs typeface="+mn-cs"/>
              </a:rPr>
              <a:t>lithified</a:t>
            </a:r>
            <a:r>
              <a:rPr lang="en-US" sz="2000" kern="0" dirty="0">
                <a:solidFill>
                  <a:schemeClr val="bg1"/>
                </a:solidFill>
                <a:latin typeface="+mn-lt"/>
                <a:ea typeface="+mn-ea"/>
                <a:cs typeface="+mn-cs"/>
              </a:rPr>
              <a:t> sediments</a:t>
            </a:r>
          </a:p>
          <a:p>
            <a:pPr marL="342900" indent="-342900" defTabSz="914400">
              <a:lnSpc>
                <a:spcPct val="90000"/>
              </a:lnSpc>
              <a:spcBef>
                <a:spcPct val="20000"/>
              </a:spcBef>
              <a:buFontTx/>
              <a:buChar char="•"/>
              <a:defRPr/>
            </a:pPr>
            <a:r>
              <a:rPr lang="en-US" sz="2000" kern="0" dirty="0">
                <a:solidFill>
                  <a:schemeClr val="bg1"/>
                </a:solidFill>
                <a:latin typeface="+mn-lt"/>
                <a:ea typeface="+mn-ea"/>
                <a:cs typeface="+mn-cs"/>
              </a:rPr>
              <a:t>Dominant erosion processes: </a:t>
            </a:r>
            <a:r>
              <a:rPr lang="en-US" sz="2000" kern="0" dirty="0" err="1">
                <a:solidFill>
                  <a:schemeClr val="bg1"/>
                </a:solidFill>
                <a:latin typeface="+mn-lt"/>
                <a:ea typeface="+mn-ea"/>
                <a:cs typeface="+mn-cs"/>
              </a:rPr>
              <a:t>bioturbation</a:t>
            </a:r>
            <a:r>
              <a:rPr lang="en-US" sz="2000" kern="0" dirty="0">
                <a:solidFill>
                  <a:schemeClr val="bg1"/>
                </a:solidFill>
                <a:latin typeface="+mn-lt"/>
                <a:ea typeface="+mn-ea"/>
                <a:cs typeface="+mn-cs"/>
              </a:rPr>
              <a:t> creep, episodic stream incision</a:t>
            </a:r>
          </a:p>
        </p:txBody>
      </p:sp>
      <p:pic>
        <p:nvPicPr>
          <p:cNvPr id="6" name="Picture 5" descr="gab2-200m-ticks.jpg"/>
          <p:cNvPicPr>
            <a:picLocks noChangeAspect="1"/>
          </p:cNvPicPr>
          <p:nvPr/>
        </p:nvPicPr>
        <p:blipFill>
          <a:blip r:embed="rId5"/>
          <a:srcRect l="3419" t="2954" r="2958" b="2528"/>
          <a:stretch>
            <a:fillRect/>
          </a:stretch>
        </p:blipFill>
        <p:spPr>
          <a:xfrm>
            <a:off x="6546850" y="0"/>
            <a:ext cx="2597150" cy="3195638"/>
          </a:xfrm>
          <a:prstGeom prst="rect">
            <a:avLst/>
          </a:prstGeom>
          <a:ln>
            <a:solidFill>
              <a:schemeClr val="tx1"/>
            </a:solidFill>
          </a:ln>
          <a:effectLst>
            <a:outerShdw blurRad="50800" dist="38100" dir="8100000" algn="bl">
              <a:srgbClr val="000000">
                <a:alpha val="43000"/>
              </a:srgbClr>
            </a:outerShdw>
          </a:effectLst>
        </p:spPr>
      </p:pic>
      <p:graphicFrame>
        <p:nvGraphicFramePr>
          <p:cNvPr id="887857" name="Object 49"/>
          <p:cNvGraphicFramePr>
            <a:graphicFrameLocks noChangeAspect="1"/>
          </p:cNvGraphicFramePr>
          <p:nvPr/>
        </p:nvGraphicFramePr>
        <p:xfrm>
          <a:off x="7289800" y="3313113"/>
          <a:ext cx="1309688" cy="306387"/>
        </p:xfrm>
        <a:graphic>
          <a:graphicData uri="http://schemas.openxmlformats.org/presentationml/2006/ole">
            <p:oleObj spid="_x0000_s887857" name="Equation" r:id="rId6" imgW="585000" imgH="127800" progId="Equation.3">
              <p:embed/>
            </p:oleObj>
          </a:graphicData>
        </a:graphic>
      </p:graphicFrame>
      <p:sp>
        <p:nvSpPr>
          <p:cNvPr id="887861" name="Title 1"/>
          <p:cNvSpPr txBox="1">
            <a:spLocks/>
          </p:cNvSpPr>
          <p:nvPr/>
        </p:nvSpPr>
        <p:spPr bwMode="auto">
          <a:xfrm>
            <a:off x="76200" y="-9525"/>
            <a:ext cx="3465513" cy="1039813"/>
          </a:xfrm>
          <a:prstGeom prst="rect">
            <a:avLst/>
          </a:prstGeom>
          <a:noFill/>
          <a:ln w="9525">
            <a:noFill/>
            <a:miter lim="800000"/>
            <a:headEnd/>
            <a:tailEnd/>
          </a:ln>
        </p:spPr>
        <p:txBody>
          <a:bodyPr/>
          <a:lstStyle/>
          <a:p>
            <a:pPr eaLnBrk="0" hangingPunct="0"/>
            <a:r>
              <a:rPr lang="en-US" sz="3200">
                <a:latin typeface="Calibri" pitchFamily="34" charset="0"/>
              </a:rPr>
              <a:t>Gabilan Mesa</a:t>
            </a:r>
          </a:p>
          <a:p>
            <a:pPr eaLnBrk="0" hangingPunct="0"/>
            <a:r>
              <a:rPr lang="en-US" sz="3200">
                <a:latin typeface="Calibri" pitchFamily="34" charset="0"/>
              </a:rPr>
              <a:t>Salinas Valley, CA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4" descr="Asymmetry-green.JPG"/>
          <p:cNvPicPr>
            <a:picLocks noChangeAspect="1"/>
          </p:cNvPicPr>
          <p:nvPr/>
        </p:nvPicPr>
        <p:blipFill>
          <a:blip r:embed="rId2"/>
          <a:srcRect l="4446" r="6294"/>
          <a:stretch>
            <a:fillRect/>
          </a:stretch>
        </p:blipFill>
        <p:spPr bwMode="auto">
          <a:xfrm>
            <a:off x="0" y="0"/>
            <a:ext cx="9144000" cy="6858000"/>
          </a:xfrm>
          <a:prstGeom prst="rect">
            <a:avLst/>
          </a:prstGeom>
          <a:noFill/>
          <a:ln w="9525">
            <a:noFill/>
            <a:miter lim="800000"/>
            <a:headEnd/>
            <a:tailEnd/>
          </a:ln>
        </p:spPr>
      </p:pic>
      <p:pic>
        <p:nvPicPr>
          <p:cNvPr id="8" name="Picture 7" descr="IMGP3045.JPG"/>
          <p:cNvPicPr>
            <a:picLocks noChangeAspect="1"/>
          </p:cNvPicPr>
          <p:nvPr/>
        </p:nvPicPr>
        <p:blipFill>
          <a:blip r:embed="rId3"/>
          <a:stretch>
            <a:fillRect/>
          </a:stretch>
        </p:blipFill>
        <p:spPr>
          <a:xfrm>
            <a:off x="0" y="0"/>
            <a:ext cx="4575175" cy="3062288"/>
          </a:xfrm>
          <a:prstGeom prst="rect">
            <a:avLst/>
          </a:prstGeom>
          <a:ln>
            <a:solidFill>
              <a:schemeClr val="tx1"/>
            </a:solidFill>
          </a:ln>
          <a:effectLst>
            <a:outerShdw blurRad="50800" dist="38100" dir="2700000">
              <a:srgbClr val="000000">
                <a:alpha val="43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7985" name="Picture 5" descr="IMGP3016.JPG"/>
          <p:cNvPicPr>
            <a:picLocks noChangeAspect="1"/>
          </p:cNvPicPr>
          <p:nvPr/>
        </p:nvPicPr>
        <p:blipFill>
          <a:blip r:embed="rId2"/>
          <a:srcRect/>
          <a:stretch>
            <a:fillRect/>
          </a:stretch>
        </p:blipFill>
        <p:spPr bwMode="auto">
          <a:xfrm>
            <a:off x="0" y="0"/>
            <a:ext cx="4591050" cy="6858000"/>
          </a:xfrm>
          <a:prstGeom prst="rect">
            <a:avLst/>
          </a:prstGeom>
          <a:noFill/>
          <a:ln w="9525">
            <a:noFill/>
            <a:miter lim="800000"/>
            <a:headEnd/>
            <a:tailEnd/>
          </a:ln>
        </p:spPr>
      </p:pic>
      <p:pic>
        <p:nvPicPr>
          <p:cNvPr id="937986" name="Picture 6" descr="p7190025-diffusing-gully.jpg"/>
          <p:cNvPicPr>
            <a:picLocks noChangeAspect="1"/>
          </p:cNvPicPr>
          <p:nvPr/>
        </p:nvPicPr>
        <p:blipFill>
          <a:blip r:embed="rId3"/>
          <a:srcRect l="32678" r="18912"/>
          <a:stretch>
            <a:fillRect/>
          </a:stretch>
        </p:blipFill>
        <p:spPr bwMode="auto">
          <a:xfrm>
            <a:off x="4575175" y="0"/>
            <a:ext cx="45688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descr="PA_elev.jpg"/>
          <p:cNvPicPr>
            <a:picLocks noChangeAspect="1"/>
          </p:cNvPicPr>
          <p:nvPr/>
        </p:nvPicPr>
        <p:blipFill>
          <a:blip r:embed="rId3"/>
          <a:srcRect l="13092" t="48879" r="37157" b="9857"/>
          <a:stretch>
            <a:fillRect/>
          </a:stretch>
        </p:blipFill>
        <p:spPr bwMode="auto">
          <a:xfrm>
            <a:off x="0" y="-12700"/>
            <a:ext cx="3048000" cy="2130425"/>
          </a:xfrm>
          <a:prstGeom prst="rect">
            <a:avLst/>
          </a:prstGeom>
          <a:noFill/>
          <a:ln w="9525">
            <a:noFill/>
            <a:miter lim="800000"/>
            <a:headEnd/>
            <a:tailEnd/>
          </a:ln>
          <a:effectLst>
            <a:outerShdw blurRad="50800" dist="38100" dir="2700000">
              <a:srgbClr val="000000">
                <a:alpha val="43000"/>
              </a:srgbClr>
            </a:outerShdw>
          </a:effectLst>
        </p:spPr>
      </p:pic>
      <p:pic>
        <p:nvPicPr>
          <p:cNvPr id="11" name="Picture 2" descr="OCRridges"/>
          <p:cNvPicPr preferRelativeResize="0">
            <a:picLocks noChangeAspect="1" noChangeArrowheads="1"/>
          </p:cNvPicPr>
          <p:nvPr/>
        </p:nvPicPr>
        <p:blipFill>
          <a:blip r:embed="rId4"/>
          <a:srcRect l="9135" t="13141" r="31452" b="25042"/>
          <a:stretch>
            <a:fillRect/>
          </a:stretch>
        </p:blipFill>
        <p:spPr bwMode="auto">
          <a:xfrm>
            <a:off x="0" y="4757738"/>
            <a:ext cx="3065463" cy="2125662"/>
          </a:xfrm>
          <a:prstGeom prst="rect">
            <a:avLst/>
          </a:prstGeom>
          <a:noFill/>
          <a:ln>
            <a:noFill/>
          </a:ln>
          <a:effectLst>
            <a:outerShdw blurRad="50800" dist="38100" dir="18900000" algn="tr">
              <a:srgbClr val="000000">
                <a:alpha val="43000"/>
              </a:srgbClr>
            </a:outerShdw>
          </a:effectLst>
        </p:spPr>
      </p:pic>
      <p:pic>
        <p:nvPicPr>
          <p:cNvPr id="6" name="Picture 392" descr="2to1_dt1000-500-surf-500mticks.png"/>
          <p:cNvPicPr>
            <a:picLocks noChangeAspect="1"/>
          </p:cNvPicPr>
          <p:nvPr/>
        </p:nvPicPr>
        <p:blipFill>
          <a:blip r:embed="rId5"/>
          <a:srcRect l="22137" t="41839" r="52424" b="28057"/>
          <a:stretch>
            <a:fillRect/>
          </a:stretch>
        </p:blipFill>
        <p:spPr bwMode="auto">
          <a:xfrm>
            <a:off x="3044825" y="-12700"/>
            <a:ext cx="3052763" cy="2138363"/>
          </a:xfrm>
          <a:prstGeom prst="rect">
            <a:avLst/>
          </a:prstGeom>
          <a:noFill/>
          <a:ln w="9525">
            <a:noFill/>
            <a:miter lim="800000"/>
            <a:headEnd/>
            <a:tailEnd/>
          </a:ln>
          <a:effectLst>
            <a:outerShdw blurRad="50800" dist="38100" dir="2700000" algn="br">
              <a:srgbClr val="000000">
                <a:alpha val="43000"/>
              </a:srgbClr>
            </a:outerShdw>
          </a:effectLst>
        </p:spPr>
      </p:pic>
      <p:pic>
        <p:nvPicPr>
          <p:cNvPr id="13" name="Picture 2" descr="Orland_fan"/>
          <p:cNvPicPr>
            <a:picLocks noChangeAspect="1" noChangeArrowheads="1"/>
          </p:cNvPicPr>
          <p:nvPr/>
        </p:nvPicPr>
        <p:blipFill>
          <a:blip r:embed="rId6"/>
          <a:srcRect l="6549" t="13260"/>
          <a:stretch>
            <a:fillRect/>
          </a:stretch>
        </p:blipFill>
        <p:spPr bwMode="auto">
          <a:xfrm>
            <a:off x="6091238" y="0"/>
            <a:ext cx="3052762" cy="2125663"/>
          </a:xfrm>
          <a:prstGeom prst="rect">
            <a:avLst/>
          </a:prstGeom>
          <a:noFill/>
          <a:effectLst>
            <a:outerShdw blurRad="50800" dist="38100" dir="2700000" algn="tl" rotWithShape="0">
              <a:prstClr val="black">
                <a:alpha val="40000"/>
              </a:prstClr>
            </a:outerShdw>
          </a:effectLst>
        </p:spPr>
      </p:pic>
      <p:pic>
        <p:nvPicPr>
          <p:cNvPr id="14" name="Picture 5" descr="2to1_dt1000-500-log10A.png"/>
          <p:cNvPicPr preferRelativeResize="0">
            <a:picLocks noChangeAspect="1"/>
          </p:cNvPicPr>
          <p:nvPr/>
        </p:nvPicPr>
        <p:blipFill>
          <a:blip r:embed="rId7"/>
          <a:srcRect l="14234" t="48255" r="54824" b="22316"/>
          <a:stretch>
            <a:fillRect/>
          </a:stretch>
        </p:blipFill>
        <p:spPr bwMode="auto">
          <a:xfrm>
            <a:off x="3044825" y="4757738"/>
            <a:ext cx="3046413" cy="2116137"/>
          </a:xfrm>
          <a:prstGeom prst="rect">
            <a:avLst/>
          </a:prstGeom>
          <a:noFill/>
          <a:ln w="9525">
            <a:noFill/>
            <a:miter lim="800000"/>
            <a:headEnd/>
            <a:tailEnd/>
          </a:ln>
          <a:effectLst>
            <a:outerShdw blurRad="50800" dist="38100" dir="18900000" algn="tr">
              <a:srgbClr val="000000">
                <a:alpha val="43000"/>
              </a:srgbClr>
            </a:outerShdw>
          </a:effectLst>
        </p:spPr>
      </p:pic>
      <p:pic>
        <p:nvPicPr>
          <p:cNvPr id="12" name="Picture 2" descr="zabriskie"/>
          <p:cNvPicPr preferRelativeResize="0">
            <a:picLocks noChangeAspect="1" noChangeArrowheads="1"/>
          </p:cNvPicPr>
          <p:nvPr/>
        </p:nvPicPr>
        <p:blipFill>
          <a:blip r:embed="rId8"/>
          <a:srcRect l="-4" t="28294" r="34074" b="3261"/>
          <a:stretch>
            <a:fillRect/>
          </a:stretch>
        </p:blipFill>
        <p:spPr bwMode="auto">
          <a:xfrm>
            <a:off x="6088063" y="4757738"/>
            <a:ext cx="3055937" cy="2114550"/>
          </a:xfrm>
          <a:prstGeom prst="rect">
            <a:avLst/>
          </a:prstGeom>
          <a:noFill/>
          <a:effectLst>
            <a:outerShdw blurRad="50800" dist="38100" dir="18900000" algn="tr">
              <a:srgbClr val="000000">
                <a:alpha val="43000"/>
              </a:srgbClr>
            </a:outerShdw>
          </a:effectLst>
        </p:spPr>
      </p:pic>
      <p:sp>
        <p:nvSpPr>
          <p:cNvPr id="17" name="TextBox 16"/>
          <p:cNvSpPr txBox="1"/>
          <p:nvPr/>
        </p:nvSpPr>
        <p:spPr>
          <a:xfrm>
            <a:off x="457200" y="2878138"/>
            <a:ext cx="8285163" cy="1076325"/>
          </a:xfrm>
          <a:prstGeom prst="rect">
            <a:avLst/>
          </a:prstGeom>
          <a:noFill/>
        </p:spPr>
        <p:txBody>
          <a:bodyPr>
            <a:spAutoFit/>
          </a:bodyPr>
          <a:lstStyle/>
          <a:p>
            <a:pPr algn="ctr">
              <a:defRPr/>
            </a:pPr>
            <a:r>
              <a:rPr lang="en-US" sz="3200" dirty="0">
                <a:latin typeface="+mj-lt"/>
                <a:ea typeface="ＭＳ Ｐゴシック" charset="-128"/>
                <a:cs typeface="+mn-cs"/>
              </a:rPr>
              <a:t>Today: controls on the form of river networks close to the </a:t>
            </a:r>
            <a:r>
              <a:rPr lang="en-US" sz="3200" dirty="0" err="1">
                <a:latin typeface="+mj-lt"/>
                <a:ea typeface="ＭＳ Ｐゴシック" charset="-128"/>
                <a:cs typeface="+mn-cs"/>
              </a:rPr>
              <a:t>hillslope</a:t>
            </a:r>
            <a:r>
              <a:rPr lang="en-US" sz="3200" dirty="0">
                <a:latin typeface="+mj-lt"/>
                <a:ea typeface="ＭＳ Ｐゴシック" charset="-128"/>
                <a:cs typeface="+mn-cs"/>
              </a:rPr>
              <a:t>-channel transition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79" name="Picture 18" descr="napa_google.jpg"/>
          <p:cNvPicPr>
            <a:picLocks noChangeAspect="1"/>
          </p:cNvPicPr>
          <p:nvPr/>
        </p:nvPicPr>
        <p:blipFill>
          <a:blip r:embed="rId4"/>
          <a:srcRect b="17097"/>
          <a:stretch>
            <a:fillRect/>
          </a:stretch>
        </p:blipFill>
        <p:spPr bwMode="auto">
          <a:xfrm>
            <a:off x="0" y="0"/>
            <a:ext cx="9144000" cy="6858000"/>
          </a:xfrm>
          <a:prstGeom prst="rect">
            <a:avLst/>
          </a:prstGeom>
          <a:noFill/>
          <a:ln w="9525">
            <a:noFill/>
            <a:miter lim="800000"/>
            <a:headEnd/>
            <a:tailEnd/>
          </a:ln>
        </p:spPr>
      </p:pic>
      <p:sp>
        <p:nvSpPr>
          <p:cNvPr id="611380" name="Title 1"/>
          <p:cNvSpPr txBox="1">
            <a:spLocks/>
          </p:cNvSpPr>
          <p:nvPr/>
        </p:nvSpPr>
        <p:spPr bwMode="auto">
          <a:xfrm>
            <a:off x="123825" y="82550"/>
            <a:ext cx="6199188" cy="719138"/>
          </a:xfrm>
          <a:prstGeom prst="rect">
            <a:avLst/>
          </a:prstGeom>
          <a:noFill/>
          <a:ln w="9525">
            <a:noFill/>
            <a:miter lim="800000"/>
            <a:headEnd/>
            <a:tailEnd/>
          </a:ln>
        </p:spPr>
        <p:txBody>
          <a:bodyPr/>
          <a:lstStyle/>
          <a:p>
            <a:pPr eaLnBrk="0" hangingPunct="0"/>
            <a:r>
              <a:rPr lang="en-US" sz="3200">
                <a:solidFill>
                  <a:schemeClr val="bg1"/>
                </a:solidFill>
                <a:latin typeface="Calibri" pitchFamily="34" charset="0"/>
              </a:rPr>
              <a:t>Allegheny Plateau, PA</a:t>
            </a:r>
          </a:p>
        </p:txBody>
      </p:sp>
      <p:pic>
        <p:nvPicPr>
          <p:cNvPr id="9" name="Picture 8" descr="US_Map.gif"/>
          <p:cNvPicPr>
            <a:picLocks noChangeAspect="1"/>
          </p:cNvPicPr>
          <p:nvPr/>
        </p:nvPicPr>
        <p:blipFill>
          <a:blip r:embed="rId5"/>
          <a:stretch>
            <a:fillRect/>
          </a:stretch>
        </p:blipFill>
        <p:spPr>
          <a:xfrm>
            <a:off x="6535738" y="0"/>
            <a:ext cx="2608262" cy="1806575"/>
          </a:xfrm>
          <a:prstGeom prst="rect">
            <a:avLst/>
          </a:prstGeom>
          <a:ln>
            <a:solidFill>
              <a:schemeClr val="tx1"/>
            </a:solidFill>
          </a:ln>
          <a:effectLst>
            <a:outerShdw blurRad="50800" dist="63500" dir="7980000" algn="tl" rotWithShape="0">
              <a:srgbClr val="000000">
                <a:alpha val="43000"/>
              </a:srgbClr>
            </a:outerShdw>
          </a:effectLst>
        </p:spPr>
      </p:pic>
      <p:pic>
        <p:nvPicPr>
          <p:cNvPr id="13" name="Picture 12" descr="db2_shadedrelief-50mticks.jpg"/>
          <p:cNvPicPr>
            <a:picLocks noChangeAspect="1"/>
          </p:cNvPicPr>
          <p:nvPr/>
        </p:nvPicPr>
        <p:blipFill>
          <a:blip r:embed="rId6"/>
          <a:srcRect l="2199" t="2064" r="1849" b="1978"/>
          <a:stretch>
            <a:fillRect/>
          </a:stretch>
        </p:blipFill>
        <p:spPr>
          <a:xfrm>
            <a:off x="5292725" y="3006725"/>
            <a:ext cx="3851275" cy="3851275"/>
          </a:xfrm>
          <a:prstGeom prst="rect">
            <a:avLst/>
          </a:prstGeom>
          <a:ln>
            <a:solidFill>
              <a:schemeClr val="tx1"/>
            </a:solidFill>
          </a:ln>
          <a:effectLst>
            <a:outerShdw blurRad="50800" dist="63500" dir="8160000" algn="tl" rotWithShape="0">
              <a:srgbClr val="000000">
                <a:alpha val="43000"/>
              </a:srgbClr>
            </a:outerShdw>
          </a:effectLst>
        </p:spPr>
      </p:pic>
      <p:sp>
        <p:nvSpPr>
          <p:cNvPr id="611383" name="Rectangle 1"/>
          <p:cNvSpPr>
            <a:spLocks noChangeArrowheads="1"/>
          </p:cNvSpPr>
          <p:nvPr/>
        </p:nvSpPr>
        <p:spPr bwMode="auto">
          <a:xfrm>
            <a:off x="3887788" y="6369050"/>
            <a:ext cx="1149350" cy="461963"/>
          </a:xfrm>
          <a:prstGeom prst="rect">
            <a:avLst/>
          </a:prstGeom>
          <a:noFill/>
          <a:ln w="9525">
            <a:noFill/>
            <a:miter lim="800000"/>
            <a:headEnd/>
            <a:tailEnd/>
          </a:ln>
        </p:spPr>
        <p:txBody>
          <a:bodyPr>
            <a:spAutoFit/>
          </a:bodyPr>
          <a:lstStyle/>
          <a:p>
            <a:pPr algn="ctr"/>
            <a:r>
              <a:rPr lang="en-US" sz="2400">
                <a:solidFill>
                  <a:srgbClr val="FFFFFF"/>
                </a:solidFill>
                <a:latin typeface="Calibri" pitchFamily="34" charset="0"/>
              </a:rPr>
              <a:t>1 km</a:t>
            </a:r>
          </a:p>
        </p:txBody>
      </p:sp>
      <p:sp>
        <p:nvSpPr>
          <p:cNvPr id="611384" name="Parallelogram 14"/>
          <p:cNvSpPr>
            <a:spLocks noChangeArrowheads="1"/>
          </p:cNvSpPr>
          <p:nvPr/>
        </p:nvSpPr>
        <p:spPr bwMode="auto">
          <a:xfrm rot="8079361" flipH="1">
            <a:off x="1702594" y="1096169"/>
            <a:ext cx="3814762" cy="2667000"/>
          </a:xfrm>
          <a:prstGeom prst="parallelogram">
            <a:avLst>
              <a:gd name="adj" fmla="val 33468"/>
            </a:avLst>
          </a:prstGeom>
          <a:solidFill>
            <a:schemeClr val="bg1">
              <a:alpha val="25098"/>
            </a:schemeClr>
          </a:solidFill>
          <a:ln w="9525" algn="ctr">
            <a:solidFill>
              <a:schemeClr val="tx1"/>
            </a:solidFill>
            <a:round/>
            <a:headEnd/>
            <a:tailEnd/>
          </a:ln>
        </p:spPr>
        <p:txBody>
          <a:bodyPr/>
          <a:lstStyle/>
          <a:p>
            <a:pPr algn="ctr" defTabSz="914400"/>
            <a:endParaRPr lang="en-US"/>
          </a:p>
        </p:txBody>
      </p:sp>
      <p:sp>
        <p:nvSpPr>
          <p:cNvPr id="611385" name="Rectangle 15"/>
          <p:cNvSpPr>
            <a:spLocks noChangeArrowheads="1"/>
          </p:cNvSpPr>
          <p:nvPr/>
        </p:nvSpPr>
        <p:spPr bwMode="auto">
          <a:xfrm>
            <a:off x="3949700" y="6329363"/>
            <a:ext cx="1062038" cy="90487"/>
          </a:xfrm>
          <a:prstGeom prst="rect">
            <a:avLst/>
          </a:prstGeom>
          <a:solidFill>
            <a:srgbClr val="FFFFFF"/>
          </a:solidFill>
          <a:ln w="12700" algn="ctr">
            <a:solidFill>
              <a:srgbClr val="000000"/>
            </a:solidFill>
            <a:round/>
            <a:headEnd/>
            <a:tailEnd/>
          </a:ln>
        </p:spPr>
        <p:txBody>
          <a:bodyPr/>
          <a:lstStyle/>
          <a:p>
            <a:pPr algn="ctr" defTabSz="914400"/>
            <a:endParaRPr lang="en-US"/>
          </a:p>
        </p:txBody>
      </p:sp>
      <p:graphicFrame>
        <p:nvGraphicFramePr>
          <p:cNvPr id="611378" name="Object 50"/>
          <p:cNvGraphicFramePr>
            <a:graphicFrameLocks noChangeAspect="1"/>
          </p:cNvGraphicFramePr>
          <p:nvPr/>
        </p:nvGraphicFramePr>
        <p:xfrm>
          <a:off x="6532563" y="2608263"/>
          <a:ext cx="1309687" cy="306387"/>
        </p:xfrm>
        <a:graphic>
          <a:graphicData uri="http://schemas.openxmlformats.org/presentationml/2006/ole">
            <p:oleObj spid="_x0000_s611378" name="Equation" r:id="rId7" imgW="585000" imgH="127800" progId="Equation.3">
              <p:embed/>
            </p:oleObj>
          </a:graphicData>
        </a:graphic>
      </p:graphicFrame>
      <p:sp>
        <p:nvSpPr>
          <p:cNvPr id="17" name="5-Point Star 16"/>
          <p:cNvSpPr/>
          <p:nvPr/>
        </p:nvSpPr>
        <p:spPr bwMode="auto">
          <a:xfrm>
            <a:off x="8582025" y="614363"/>
            <a:ext cx="155575" cy="142875"/>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Arial" charset="0"/>
              <a:cs typeface="Arial" charset="0"/>
            </a:endParaRPr>
          </a:p>
        </p:txBody>
      </p:sp>
      <p:sp>
        <p:nvSpPr>
          <p:cNvPr id="611387" name="Title 1"/>
          <p:cNvSpPr txBox="1">
            <a:spLocks/>
          </p:cNvSpPr>
          <p:nvPr/>
        </p:nvSpPr>
        <p:spPr bwMode="auto">
          <a:xfrm>
            <a:off x="0" y="6480175"/>
            <a:ext cx="1476375" cy="617538"/>
          </a:xfrm>
          <a:prstGeom prst="rect">
            <a:avLst/>
          </a:prstGeom>
          <a:noFill/>
          <a:ln w="9525">
            <a:noFill/>
            <a:miter lim="800000"/>
            <a:headEnd/>
            <a:tailEnd/>
          </a:ln>
        </p:spPr>
        <p:txBody>
          <a:bodyPr/>
          <a:lstStyle/>
          <a:p>
            <a:pPr eaLnBrk="0" hangingPunct="0"/>
            <a:r>
              <a:rPr lang="en-US">
                <a:solidFill>
                  <a:schemeClr val="bg1"/>
                </a:solidFill>
                <a:latin typeface="Calibri" pitchFamily="34" charset="0"/>
              </a:rPr>
              <a:t>Google</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1057" name="Picture 10" descr="IMG_0590.JPG"/>
          <p:cNvPicPr>
            <a:picLocks noChangeAspect="1"/>
          </p:cNvPicPr>
          <p:nvPr/>
        </p:nvPicPr>
        <p:blipFill>
          <a:blip r:embed="rId3"/>
          <a:srcRect/>
          <a:stretch>
            <a:fillRect/>
          </a:stretch>
        </p:blipFill>
        <p:spPr bwMode="auto">
          <a:xfrm>
            <a:off x="0" y="0"/>
            <a:ext cx="5143500" cy="6858000"/>
          </a:xfrm>
          <a:prstGeom prst="rect">
            <a:avLst/>
          </a:prstGeom>
          <a:noFill/>
          <a:ln w="9525">
            <a:noFill/>
            <a:miter lim="800000"/>
            <a:headEnd/>
            <a:tailEnd/>
          </a:ln>
        </p:spPr>
      </p:pic>
      <p:pic>
        <p:nvPicPr>
          <p:cNvPr id="941058" name="Picture 11" descr="IMGP2416.JPG"/>
          <p:cNvPicPr>
            <a:picLocks noChangeAspect="1"/>
          </p:cNvPicPr>
          <p:nvPr/>
        </p:nvPicPr>
        <p:blipFill>
          <a:blip r:embed="rId4"/>
          <a:srcRect l="12820"/>
          <a:stretch>
            <a:fillRect/>
          </a:stretch>
        </p:blipFill>
        <p:spPr bwMode="auto">
          <a:xfrm>
            <a:off x="5138738" y="0"/>
            <a:ext cx="4005262" cy="3074988"/>
          </a:xfrm>
          <a:prstGeom prst="rect">
            <a:avLst/>
          </a:prstGeom>
          <a:noFill/>
          <a:ln w="9525">
            <a:noFill/>
            <a:miter lim="800000"/>
            <a:headEnd/>
            <a:tailEnd/>
          </a:ln>
        </p:spPr>
      </p:pic>
      <p:pic>
        <p:nvPicPr>
          <p:cNvPr id="941059" name="Picture 17" descr="IMGP2493.JPG"/>
          <p:cNvPicPr>
            <a:picLocks noChangeAspect="1"/>
          </p:cNvPicPr>
          <p:nvPr/>
        </p:nvPicPr>
        <p:blipFill>
          <a:blip r:embed="rId5"/>
          <a:srcRect/>
          <a:stretch>
            <a:fillRect/>
          </a:stretch>
        </p:blipFill>
        <p:spPr bwMode="auto">
          <a:xfrm>
            <a:off x="3498850" y="3078163"/>
            <a:ext cx="5645150" cy="37798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3203" name="Picture 17" descr="pom_google.jpg"/>
          <p:cNvPicPr>
            <a:picLocks noChangeAspect="1"/>
          </p:cNvPicPr>
          <p:nvPr/>
        </p:nvPicPr>
        <p:blipFill>
          <a:blip r:embed="rId4"/>
          <a:srcRect b="17097"/>
          <a:stretch>
            <a:fillRect/>
          </a:stretch>
        </p:blipFill>
        <p:spPr bwMode="auto">
          <a:xfrm>
            <a:off x="0" y="0"/>
            <a:ext cx="9144000" cy="6858000"/>
          </a:xfrm>
          <a:prstGeom prst="rect">
            <a:avLst/>
          </a:prstGeom>
          <a:noFill/>
          <a:ln w="9525">
            <a:noFill/>
            <a:miter lim="800000"/>
            <a:headEnd/>
            <a:tailEnd/>
          </a:ln>
        </p:spPr>
      </p:pic>
      <p:sp>
        <p:nvSpPr>
          <p:cNvPr id="433204" name="Title 1"/>
          <p:cNvSpPr txBox="1">
            <a:spLocks/>
          </p:cNvSpPr>
          <p:nvPr/>
        </p:nvSpPr>
        <p:spPr bwMode="auto">
          <a:xfrm>
            <a:off x="76200" y="-41275"/>
            <a:ext cx="4389438" cy="1136650"/>
          </a:xfrm>
          <a:prstGeom prst="rect">
            <a:avLst/>
          </a:prstGeom>
          <a:noFill/>
          <a:ln w="9525">
            <a:noFill/>
            <a:miter lim="800000"/>
            <a:headEnd/>
            <a:tailEnd/>
          </a:ln>
        </p:spPr>
        <p:txBody>
          <a:bodyPr/>
          <a:lstStyle/>
          <a:p>
            <a:pPr eaLnBrk="0" hangingPunct="0"/>
            <a:r>
              <a:rPr lang="en-US" sz="3200">
                <a:solidFill>
                  <a:schemeClr val="bg1"/>
                </a:solidFill>
                <a:latin typeface="Calibri" pitchFamily="34" charset="0"/>
              </a:rPr>
              <a:t>Point of the Mountain</a:t>
            </a:r>
          </a:p>
          <a:p>
            <a:pPr eaLnBrk="0" hangingPunct="0"/>
            <a:r>
              <a:rPr lang="en-US" sz="3200">
                <a:solidFill>
                  <a:schemeClr val="bg1"/>
                </a:solidFill>
                <a:latin typeface="Calibri" pitchFamily="34" charset="0"/>
              </a:rPr>
              <a:t>Salt Lake Valley, UT</a:t>
            </a:r>
          </a:p>
        </p:txBody>
      </p:sp>
      <p:pic>
        <p:nvPicPr>
          <p:cNvPr id="9" name="Picture 8" descr="US_Map.gif"/>
          <p:cNvPicPr>
            <a:picLocks noChangeAspect="1"/>
          </p:cNvPicPr>
          <p:nvPr/>
        </p:nvPicPr>
        <p:blipFill>
          <a:blip r:embed="rId5"/>
          <a:stretch>
            <a:fillRect/>
          </a:stretch>
        </p:blipFill>
        <p:spPr>
          <a:xfrm>
            <a:off x="6535738" y="0"/>
            <a:ext cx="2608262" cy="1806575"/>
          </a:xfrm>
          <a:prstGeom prst="rect">
            <a:avLst/>
          </a:prstGeom>
          <a:ln>
            <a:solidFill>
              <a:schemeClr val="tx1"/>
            </a:solidFill>
          </a:ln>
          <a:effectLst>
            <a:outerShdw blurRad="50800" dist="63500" dir="8100000" algn="tl" rotWithShape="0">
              <a:srgbClr val="000000">
                <a:alpha val="43000"/>
              </a:srgbClr>
            </a:outerShdw>
          </a:effectLst>
        </p:spPr>
      </p:pic>
      <p:pic>
        <p:nvPicPr>
          <p:cNvPr id="13" name="Picture 12" descr="db2_shadedrelief-50mticks.jpg"/>
          <p:cNvPicPr>
            <a:picLocks noChangeAspect="1"/>
          </p:cNvPicPr>
          <p:nvPr/>
        </p:nvPicPr>
        <p:blipFill>
          <a:blip r:embed="rId6"/>
          <a:srcRect l="4919" t="6621" r="5505" b="6134"/>
          <a:stretch>
            <a:fillRect/>
          </a:stretch>
        </p:blipFill>
        <p:spPr>
          <a:xfrm>
            <a:off x="5229225" y="3924300"/>
            <a:ext cx="3914775" cy="2933700"/>
          </a:xfrm>
          <a:prstGeom prst="rect">
            <a:avLst/>
          </a:prstGeom>
          <a:ln>
            <a:solidFill>
              <a:schemeClr val="tx1"/>
            </a:solidFill>
          </a:ln>
          <a:effectLst>
            <a:outerShdw blurRad="50800" dist="63500" dir="8820000" algn="tl" rotWithShape="0">
              <a:srgbClr val="000000">
                <a:alpha val="43000"/>
              </a:srgbClr>
            </a:outerShdw>
          </a:effectLst>
        </p:spPr>
      </p:pic>
      <p:sp>
        <p:nvSpPr>
          <p:cNvPr id="433207" name="Rectangle 1"/>
          <p:cNvSpPr>
            <a:spLocks noChangeArrowheads="1"/>
          </p:cNvSpPr>
          <p:nvPr/>
        </p:nvSpPr>
        <p:spPr bwMode="auto">
          <a:xfrm>
            <a:off x="5418138" y="6221413"/>
            <a:ext cx="1149350" cy="461962"/>
          </a:xfrm>
          <a:prstGeom prst="rect">
            <a:avLst/>
          </a:prstGeom>
          <a:noFill/>
          <a:ln w="9525">
            <a:noFill/>
            <a:miter lim="800000"/>
            <a:headEnd/>
            <a:tailEnd/>
          </a:ln>
        </p:spPr>
        <p:txBody>
          <a:bodyPr>
            <a:spAutoFit/>
          </a:bodyPr>
          <a:lstStyle/>
          <a:p>
            <a:pPr algn="ctr"/>
            <a:r>
              <a:rPr lang="en-US" sz="2400">
                <a:solidFill>
                  <a:srgbClr val="000000"/>
                </a:solidFill>
                <a:latin typeface="Calibri" pitchFamily="34" charset="0"/>
              </a:rPr>
              <a:t>250m</a:t>
            </a:r>
          </a:p>
        </p:txBody>
      </p:sp>
      <p:sp>
        <p:nvSpPr>
          <p:cNvPr id="433208" name="Parallelogram 14"/>
          <p:cNvSpPr>
            <a:spLocks noChangeArrowheads="1"/>
          </p:cNvSpPr>
          <p:nvPr/>
        </p:nvSpPr>
        <p:spPr bwMode="auto">
          <a:xfrm rot="-7271616">
            <a:off x="1321593" y="2434432"/>
            <a:ext cx="1287463" cy="1511300"/>
          </a:xfrm>
          <a:prstGeom prst="parallelogram">
            <a:avLst>
              <a:gd name="adj" fmla="val 23190"/>
            </a:avLst>
          </a:prstGeom>
          <a:solidFill>
            <a:schemeClr val="bg1">
              <a:alpha val="25098"/>
            </a:schemeClr>
          </a:solidFill>
          <a:ln w="9525" algn="ctr">
            <a:solidFill>
              <a:schemeClr val="tx1"/>
            </a:solidFill>
            <a:round/>
            <a:headEnd/>
            <a:tailEnd/>
          </a:ln>
        </p:spPr>
        <p:txBody>
          <a:bodyPr/>
          <a:lstStyle/>
          <a:p>
            <a:pPr algn="ctr" defTabSz="914400"/>
            <a:endParaRPr lang="en-US"/>
          </a:p>
        </p:txBody>
      </p:sp>
      <p:sp>
        <p:nvSpPr>
          <p:cNvPr id="433209" name="Rectangle 15"/>
          <p:cNvSpPr>
            <a:spLocks noChangeArrowheads="1"/>
          </p:cNvSpPr>
          <p:nvPr/>
        </p:nvSpPr>
        <p:spPr bwMode="auto">
          <a:xfrm>
            <a:off x="5434013" y="6167438"/>
            <a:ext cx="1177925" cy="95250"/>
          </a:xfrm>
          <a:prstGeom prst="rect">
            <a:avLst/>
          </a:prstGeom>
          <a:solidFill>
            <a:srgbClr val="FFFFFF"/>
          </a:solidFill>
          <a:ln w="12700" algn="ctr">
            <a:solidFill>
              <a:srgbClr val="000000"/>
            </a:solidFill>
            <a:round/>
            <a:headEnd/>
            <a:tailEnd/>
          </a:ln>
        </p:spPr>
        <p:txBody>
          <a:bodyPr/>
          <a:lstStyle/>
          <a:p>
            <a:pPr algn="ctr" defTabSz="914400"/>
            <a:endParaRPr lang="en-US"/>
          </a:p>
        </p:txBody>
      </p:sp>
      <p:graphicFrame>
        <p:nvGraphicFramePr>
          <p:cNvPr id="433202" name="Object 50"/>
          <p:cNvGraphicFramePr>
            <a:graphicFrameLocks noChangeAspect="1"/>
          </p:cNvGraphicFramePr>
          <p:nvPr/>
        </p:nvGraphicFramePr>
        <p:xfrm>
          <a:off x="7797800" y="4025900"/>
          <a:ext cx="1198563" cy="306388"/>
        </p:xfrm>
        <a:graphic>
          <a:graphicData uri="http://schemas.openxmlformats.org/presentationml/2006/ole">
            <p:oleObj spid="_x0000_s433202" name="Equation" r:id="rId7" imgW="530280" imgH="127800" progId="Equation.3">
              <p:embed/>
            </p:oleObj>
          </a:graphicData>
        </a:graphic>
      </p:graphicFrame>
      <p:sp>
        <p:nvSpPr>
          <p:cNvPr id="17" name="5-Point Star 16"/>
          <p:cNvSpPr/>
          <p:nvPr/>
        </p:nvSpPr>
        <p:spPr bwMode="auto">
          <a:xfrm>
            <a:off x="7075488" y="681038"/>
            <a:ext cx="155575" cy="142875"/>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Arial" charset="0"/>
              <a:cs typeface="Arial" charset="0"/>
            </a:endParaRPr>
          </a:p>
        </p:txBody>
      </p:sp>
      <p:sp>
        <p:nvSpPr>
          <p:cNvPr id="433211" name="Title 1"/>
          <p:cNvSpPr txBox="1">
            <a:spLocks/>
          </p:cNvSpPr>
          <p:nvPr/>
        </p:nvSpPr>
        <p:spPr bwMode="auto">
          <a:xfrm>
            <a:off x="-41275" y="6467475"/>
            <a:ext cx="1476375" cy="619125"/>
          </a:xfrm>
          <a:prstGeom prst="rect">
            <a:avLst/>
          </a:prstGeom>
          <a:noFill/>
          <a:ln w="9525">
            <a:noFill/>
            <a:miter lim="800000"/>
            <a:headEnd/>
            <a:tailEnd/>
          </a:ln>
        </p:spPr>
        <p:txBody>
          <a:bodyPr/>
          <a:lstStyle/>
          <a:p>
            <a:pPr eaLnBrk="0" hangingPunct="0"/>
            <a:r>
              <a:rPr lang="en-US">
                <a:solidFill>
                  <a:schemeClr val="bg1"/>
                </a:solidFill>
                <a:latin typeface="Calibri" pitchFamily="34" charset="0"/>
              </a:rPr>
              <a:t>Google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7651" name="Picture 18" descr="napa_google.jpg"/>
          <p:cNvPicPr>
            <a:picLocks noChangeAspect="1"/>
          </p:cNvPicPr>
          <p:nvPr/>
        </p:nvPicPr>
        <p:blipFill>
          <a:blip r:embed="rId4"/>
          <a:srcRect b="17097"/>
          <a:stretch>
            <a:fillRect/>
          </a:stretch>
        </p:blipFill>
        <p:spPr bwMode="auto">
          <a:xfrm>
            <a:off x="0" y="0"/>
            <a:ext cx="9144000" cy="6858000"/>
          </a:xfrm>
          <a:prstGeom prst="rect">
            <a:avLst/>
          </a:prstGeom>
          <a:noFill/>
          <a:ln w="9525">
            <a:noFill/>
            <a:miter lim="800000"/>
            <a:headEnd/>
            <a:tailEnd/>
          </a:ln>
        </p:spPr>
      </p:pic>
      <p:sp>
        <p:nvSpPr>
          <p:cNvPr id="537652" name="Title 1"/>
          <p:cNvSpPr txBox="1">
            <a:spLocks/>
          </p:cNvSpPr>
          <p:nvPr/>
        </p:nvSpPr>
        <p:spPr bwMode="auto">
          <a:xfrm>
            <a:off x="0" y="0"/>
            <a:ext cx="2878138" cy="719138"/>
          </a:xfrm>
          <a:prstGeom prst="rect">
            <a:avLst/>
          </a:prstGeom>
          <a:noFill/>
          <a:ln w="9525">
            <a:noFill/>
            <a:miter lim="800000"/>
            <a:headEnd/>
            <a:tailEnd/>
          </a:ln>
        </p:spPr>
        <p:txBody>
          <a:bodyPr/>
          <a:lstStyle/>
          <a:p>
            <a:pPr eaLnBrk="0" hangingPunct="0"/>
            <a:r>
              <a:rPr lang="en-US" sz="3200">
                <a:solidFill>
                  <a:schemeClr val="bg1"/>
                </a:solidFill>
                <a:latin typeface="Calibri" pitchFamily="34" charset="0"/>
              </a:rPr>
              <a:t>Napa Valley, CA</a:t>
            </a:r>
          </a:p>
        </p:txBody>
      </p:sp>
      <p:pic>
        <p:nvPicPr>
          <p:cNvPr id="9" name="Picture 8" descr="US_Map.gif"/>
          <p:cNvPicPr>
            <a:picLocks noChangeAspect="1"/>
          </p:cNvPicPr>
          <p:nvPr/>
        </p:nvPicPr>
        <p:blipFill>
          <a:blip r:embed="rId5"/>
          <a:stretch>
            <a:fillRect/>
          </a:stretch>
        </p:blipFill>
        <p:spPr>
          <a:xfrm>
            <a:off x="6535738" y="0"/>
            <a:ext cx="2608262" cy="1806575"/>
          </a:xfrm>
          <a:prstGeom prst="rect">
            <a:avLst/>
          </a:prstGeom>
          <a:ln>
            <a:solidFill>
              <a:schemeClr val="tx1"/>
            </a:solidFill>
          </a:ln>
          <a:effectLst>
            <a:outerShdw blurRad="50800" dist="63500" dir="2700000" algn="tl" rotWithShape="0">
              <a:srgbClr val="000000">
                <a:alpha val="43000"/>
              </a:srgbClr>
            </a:outerShdw>
          </a:effectLst>
        </p:spPr>
      </p:pic>
      <p:pic>
        <p:nvPicPr>
          <p:cNvPr id="13" name="Picture 12" descr="db2_shadedrelief-50mticks.jpg"/>
          <p:cNvPicPr>
            <a:picLocks noChangeAspect="1"/>
          </p:cNvPicPr>
          <p:nvPr/>
        </p:nvPicPr>
        <p:blipFill>
          <a:blip r:embed="rId6"/>
          <a:srcRect l="3249" t="5813" r="3544" b="6050"/>
          <a:stretch>
            <a:fillRect/>
          </a:stretch>
        </p:blipFill>
        <p:spPr>
          <a:xfrm>
            <a:off x="0" y="4425950"/>
            <a:ext cx="4883150" cy="2432050"/>
          </a:xfrm>
          <a:prstGeom prst="rect">
            <a:avLst/>
          </a:prstGeom>
          <a:ln>
            <a:solidFill>
              <a:schemeClr val="tx1"/>
            </a:solidFill>
          </a:ln>
          <a:effectLst>
            <a:outerShdw blurRad="50800" dist="63500" dir="2700000" algn="tl" rotWithShape="0">
              <a:srgbClr val="000000">
                <a:alpha val="43000"/>
              </a:srgbClr>
            </a:outerShdw>
          </a:effectLst>
        </p:spPr>
      </p:pic>
      <p:sp>
        <p:nvSpPr>
          <p:cNvPr id="537655" name="Rectangle 1"/>
          <p:cNvSpPr>
            <a:spLocks noChangeArrowheads="1"/>
          </p:cNvSpPr>
          <p:nvPr/>
        </p:nvSpPr>
        <p:spPr bwMode="auto">
          <a:xfrm>
            <a:off x="4854575" y="6288088"/>
            <a:ext cx="1149350" cy="460375"/>
          </a:xfrm>
          <a:prstGeom prst="rect">
            <a:avLst/>
          </a:prstGeom>
          <a:noFill/>
          <a:ln w="9525">
            <a:noFill/>
            <a:miter lim="800000"/>
            <a:headEnd/>
            <a:tailEnd/>
          </a:ln>
        </p:spPr>
        <p:txBody>
          <a:bodyPr>
            <a:spAutoFit/>
          </a:bodyPr>
          <a:lstStyle/>
          <a:p>
            <a:pPr algn="ctr"/>
            <a:r>
              <a:rPr lang="en-US" sz="2400">
                <a:solidFill>
                  <a:srgbClr val="FFFFFF"/>
                </a:solidFill>
                <a:latin typeface="Calibri" pitchFamily="34" charset="0"/>
              </a:rPr>
              <a:t>250m</a:t>
            </a:r>
          </a:p>
        </p:txBody>
      </p:sp>
      <p:sp>
        <p:nvSpPr>
          <p:cNvPr id="537656" name="Parallelogram 14"/>
          <p:cNvSpPr>
            <a:spLocks noChangeArrowheads="1"/>
          </p:cNvSpPr>
          <p:nvPr/>
        </p:nvSpPr>
        <p:spPr bwMode="auto">
          <a:xfrm rot="-6371129">
            <a:off x="4912520" y="3161506"/>
            <a:ext cx="1935162" cy="1196975"/>
          </a:xfrm>
          <a:prstGeom prst="parallelogram">
            <a:avLst>
              <a:gd name="adj" fmla="val 23210"/>
            </a:avLst>
          </a:prstGeom>
          <a:solidFill>
            <a:schemeClr val="bg1">
              <a:alpha val="25098"/>
            </a:schemeClr>
          </a:solidFill>
          <a:ln w="9525" algn="ctr">
            <a:solidFill>
              <a:schemeClr val="tx1"/>
            </a:solidFill>
            <a:round/>
            <a:headEnd/>
            <a:tailEnd/>
          </a:ln>
        </p:spPr>
        <p:txBody>
          <a:bodyPr/>
          <a:lstStyle/>
          <a:p>
            <a:pPr algn="ctr" defTabSz="914400"/>
            <a:endParaRPr lang="en-US"/>
          </a:p>
        </p:txBody>
      </p:sp>
      <p:sp>
        <p:nvSpPr>
          <p:cNvPr id="537657" name="Rectangle 15"/>
          <p:cNvSpPr>
            <a:spLocks noChangeArrowheads="1"/>
          </p:cNvSpPr>
          <p:nvPr/>
        </p:nvSpPr>
        <p:spPr bwMode="auto">
          <a:xfrm>
            <a:off x="5040313" y="6232525"/>
            <a:ext cx="760412" cy="104775"/>
          </a:xfrm>
          <a:prstGeom prst="rect">
            <a:avLst/>
          </a:prstGeom>
          <a:solidFill>
            <a:srgbClr val="FFFFFF"/>
          </a:solidFill>
          <a:ln w="12700" algn="ctr">
            <a:solidFill>
              <a:srgbClr val="000000"/>
            </a:solidFill>
            <a:round/>
            <a:headEnd/>
            <a:tailEnd/>
          </a:ln>
        </p:spPr>
        <p:txBody>
          <a:bodyPr/>
          <a:lstStyle/>
          <a:p>
            <a:pPr algn="ctr" defTabSz="914400"/>
            <a:endParaRPr lang="en-US"/>
          </a:p>
        </p:txBody>
      </p:sp>
      <p:graphicFrame>
        <p:nvGraphicFramePr>
          <p:cNvPr id="537650" name="Object 50"/>
          <p:cNvGraphicFramePr>
            <a:graphicFrameLocks noChangeAspect="1"/>
          </p:cNvGraphicFramePr>
          <p:nvPr/>
        </p:nvGraphicFramePr>
        <p:xfrm>
          <a:off x="200025" y="3949700"/>
          <a:ext cx="1309688" cy="306388"/>
        </p:xfrm>
        <a:graphic>
          <a:graphicData uri="http://schemas.openxmlformats.org/presentationml/2006/ole">
            <p:oleObj spid="_x0000_s537650" name="Equation" r:id="rId7" imgW="585000" imgH="127800" progId="Equation.3">
              <p:embed/>
            </p:oleObj>
          </a:graphicData>
        </a:graphic>
      </p:graphicFrame>
      <p:sp>
        <p:nvSpPr>
          <p:cNvPr id="17" name="5-Point Star 16"/>
          <p:cNvSpPr/>
          <p:nvPr/>
        </p:nvSpPr>
        <p:spPr bwMode="auto">
          <a:xfrm>
            <a:off x="6538913" y="641350"/>
            <a:ext cx="155575" cy="142875"/>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Arial" charset="0"/>
              <a:cs typeface="Arial" charset="0"/>
            </a:endParaRPr>
          </a:p>
        </p:txBody>
      </p:sp>
      <p:sp>
        <p:nvSpPr>
          <p:cNvPr id="537659" name="Title 1"/>
          <p:cNvSpPr txBox="1">
            <a:spLocks/>
          </p:cNvSpPr>
          <p:nvPr/>
        </p:nvSpPr>
        <p:spPr bwMode="auto">
          <a:xfrm>
            <a:off x="8275638" y="6465888"/>
            <a:ext cx="1477962" cy="617537"/>
          </a:xfrm>
          <a:prstGeom prst="rect">
            <a:avLst/>
          </a:prstGeom>
          <a:noFill/>
          <a:ln w="9525">
            <a:noFill/>
            <a:miter lim="800000"/>
            <a:headEnd/>
            <a:tailEnd/>
          </a:ln>
        </p:spPr>
        <p:txBody>
          <a:bodyPr/>
          <a:lstStyle/>
          <a:p>
            <a:pPr eaLnBrk="0" hangingPunct="0"/>
            <a:r>
              <a:rPr lang="en-US">
                <a:solidFill>
                  <a:schemeClr val="bg1"/>
                </a:solidFill>
                <a:latin typeface="Calibri" pitchFamily="34" charset="0"/>
              </a:rPr>
              <a:t>Google</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7201" name="Content Placeholder 3" descr="PA_elev.jpg"/>
          <p:cNvPicPr>
            <a:picLocks noChangeAspect="1"/>
          </p:cNvPicPr>
          <p:nvPr/>
        </p:nvPicPr>
        <p:blipFill>
          <a:blip r:embed="rId3"/>
          <a:srcRect l="172" t="9882" r="465" b="1740"/>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2013234" y="5926715"/>
            <a:ext cx="5058274" cy="1075510"/>
          </a:xfrm>
          <a:prstGeom prst="rect">
            <a:avLst/>
          </a:prstGeom>
          <a:solidFill>
            <a:schemeClr val="tx1">
              <a:alpha val="81000"/>
            </a:schemeClr>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Arial" pitchFamily="-111" charset="0"/>
              <a:cs typeface="Arial" pitchFamily="-111" charset="0"/>
            </a:endParaRPr>
          </a:p>
        </p:txBody>
      </p:sp>
      <p:sp>
        <p:nvSpPr>
          <p:cNvPr id="947205" name="Rectangle 1"/>
          <p:cNvSpPr>
            <a:spLocks noChangeArrowheads="1"/>
          </p:cNvSpPr>
          <p:nvPr/>
        </p:nvSpPr>
        <p:spPr bwMode="auto">
          <a:xfrm>
            <a:off x="5353050" y="6292850"/>
            <a:ext cx="1681163" cy="385763"/>
          </a:xfrm>
          <a:prstGeom prst="rect">
            <a:avLst/>
          </a:prstGeom>
          <a:noFill/>
          <a:ln w="9525">
            <a:noFill/>
            <a:miter lim="800000"/>
            <a:headEnd/>
            <a:tailEnd/>
          </a:ln>
        </p:spPr>
        <p:txBody>
          <a:bodyPr>
            <a:spAutoFit/>
          </a:bodyPr>
          <a:lstStyle/>
          <a:p>
            <a:pPr algn="ctr" defTabSz="914400"/>
            <a:r>
              <a:rPr lang="en-US" sz="1900">
                <a:solidFill>
                  <a:srgbClr val="FFFFFF"/>
                </a:solidFill>
                <a:latin typeface="Calibri" pitchFamily="34" charset="0"/>
                <a:cs typeface="Arial" charset="0"/>
              </a:rPr>
              <a:t>10 km</a:t>
            </a:r>
          </a:p>
        </p:txBody>
      </p:sp>
      <p:sp>
        <p:nvSpPr>
          <p:cNvPr id="947206" name="Rectangle 15"/>
          <p:cNvSpPr>
            <a:spLocks noChangeArrowheads="1"/>
          </p:cNvSpPr>
          <p:nvPr/>
        </p:nvSpPr>
        <p:spPr bwMode="auto">
          <a:xfrm>
            <a:off x="5684838" y="6310313"/>
            <a:ext cx="1004887" cy="52387"/>
          </a:xfrm>
          <a:prstGeom prst="rect">
            <a:avLst/>
          </a:prstGeom>
          <a:solidFill>
            <a:schemeClr val="bg1"/>
          </a:solidFill>
          <a:ln w="9525">
            <a:noFill/>
            <a:miter lim="800000"/>
            <a:headEnd/>
            <a:tailEnd/>
          </a:ln>
        </p:spPr>
        <p:txBody>
          <a:bodyPr wrap="none" anchor="ctr"/>
          <a:lstStyle/>
          <a:p>
            <a:pPr algn="ctr" defTabSz="914400"/>
            <a:endParaRPr lang="en-US">
              <a:solidFill>
                <a:srgbClr val="000000"/>
              </a:solidFill>
              <a:cs typeface="Arial" charset="0"/>
            </a:endParaRPr>
          </a:p>
        </p:txBody>
      </p:sp>
      <p:sp>
        <p:nvSpPr>
          <p:cNvPr id="8" name="Rectangle 7"/>
          <p:cNvSpPr/>
          <p:nvPr/>
        </p:nvSpPr>
        <p:spPr>
          <a:xfrm>
            <a:off x="-432936" y="-533922"/>
            <a:ext cx="9928698" cy="3103596"/>
          </a:xfrm>
          <a:prstGeom prst="rect">
            <a:avLst/>
          </a:prstGeom>
          <a:solidFill>
            <a:schemeClr val="tx1">
              <a:alpha val="81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Arial" pitchFamily="-111" charset="0"/>
              <a:cs typeface="Arial" pitchFamily="-111" charset="0"/>
            </a:endParaRPr>
          </a:p>
        </p:txBody>
      </p:sp>
      <p:sp>
        <p:nvSpPr>
          <p:cNvPr id="947210" name="Title 1"/>
          <p:cNvSpPr txBox="1">
            <a:spLocks/>
          </p:cNvSpPr>
          <p:nvPr/>
        </p:nvSpPr>
        <p:spPr bwMode="auto">
          <a:xfrm>
            <a:off x="257175" y="544513"/>
            <a:ext cx="8656638" cy="1250950"/>
          </a:xfrm>
          <a:prstGeom prst="rect">
            <a:avLst/>
          </a:prstGeom>
          <a:noFill/>
          <a:ln w="9525">
            <a:noFill/>
            <a:miter lim="800000"/>
            <a:headEnd/>
            <a:tailEnd/>
          </a:ln>
        </p:spPr>
        <p:txBody>
          <a:bodyPr anchor="ctr"/>
          <a:lstStyle/>
          <a:p>
            <a:pPr algn="ctr"/>
            <a:r>
              <a:rPr lang="en-US" sz="2800">
                <a:solidFill>
                  <a:schemeClr val="bg1"/>
                </a:solidFill>
                <a:latin typeface="Calibri" pitchFamily="34" charset="0"/>
              </a:rPr>
              <a:t>How do these mechanisms influence the structure of branching river networks (Pe &gt;&gt; 1) ?</a:t>
            </a:r>
          </a:p>
        </p:txBody>
      </p:sp>
      <p:sp>
        <p:nvSpPr>
          <p:cNvPr id="947211" name="Rectangle 1"/>
          <p:cNvSpPr>
            <a:spLocks noChangeArrowheads="1"/>
          </p:cNvSpPr>
          <p:nvPr/>
        </p:nvSpPr>
        <p:spPr bwMode="auto">
          <a:xfrm>
            <a:off x="2228850" y="6256338"/>
            <a:ext cx="3297238" cy="384175"/>
          </a:xfrm>
          <a:prstGeom prst="rect">
            <a:avLst/>
          </a:prstGeom>
          <a:noFill/>
          <a:ln w="9525">
            <a:noFill/>
            <a:miter lim="800000"/>
            <a:headEnd/>
            <a:tailEnd/>
          </a:ln>
        </p:spPr>
        <p:txBody>
          <a:bodyPr>
            <a:spAutoFit/>
          </a:bodyPr>
          <a:lstStyle/>
          <a:p>
            <a:pPr algn="ctr" defTabSz="914400"/>
            <a:r>
              <a:rPr lang="en-US" sz="1900">
                <a:solidFill>
                  <a:srgbClr val="FFFFFF"/>
                </a:solidFill>
                <a:latin typeface="Calibri" pitchFamily="34" charset="0"/>
                <a:cs typeface="Arial" charset="0"/>
              </a:rPr>
              <a:t>Allegheny Plateau, PA &amp; WV</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9249" name="Picture 9"/>
          <p:cNvPicPr>
            <a:picLocks noChangeAspect="1"/>
          </p:cNvPicPr>
          <p:nvPr/>
        </p:nvPicPr>
        <p:blipFill>
          <a:blip r:embed="rId3"/>
          <a:srcRect l="3777"/>
          <a:stretch>
            <a:fillRect/>
          </a:stretch>
        </p:blipFill>
        <p:spPr bwMode="auto">
          <a:xfrm>
            <a:off x="0" y="1047750"/>
            <a:ext cx="4621213" cy="4097338"/>
          </a:xfrm>
          <a:prstGeom prst="rect">
            <a:avLst/>
          </a:prstGeom>
          <a:noFill/>
          <a:ln w="9525">
            <a:noFill/>
            <a:miter lim="800000"/>
            <a:headEnd/>
            <a:tailEnd/>
          </a:ln>
        </p:spPr>
      </p:pic>
      <p:sp>
        <p:nvSpPr>
          <p:cNvPr id="949250" name="Text Box 7"/>
          <p:cNvSpPr txBox="1">
            <a:spLocks noChangeArrowheads="1"/>
          </p:cNvSpPr>
          <p:nvPr/>
        </p:nvSpPr>
        <p:spPr bwMode="auto">
          <a:xfrm>
            <a:off x="701675" y="5375275"/>
            <a:ext cx="3743325" cy="1014413"/>
          </a:xfrm>
          <a:prstGeom prst="rect">
            <a:avLst/>
          </a:prstGeom>
          <a:noFill/>
          <a:ln w="9525">
            <a:noFill/>
            <a:miter lim="800000"/>
            <a:headEnd/>
            <a:tailEnd/>
          </a:ln>
        </p:spPr>
        <p:txBody>
          <a:bodyPr>
            <a:spAutoFit/>
          </a:bodyPr>
          <a:lstStyle/>
          <a:p>
            <a:pPr algn="ctr"/>
            <a:r>
              <a:rPr lang="en-US" sz="2000">
                <a:solidFill>
                  <a:srgbClr val="000000"/>
                </a:solidFill>
                <a:latin typeface="Calibri" pitchFamily="34" charset="0"/>
                <a:cs typeface="Arial" charset="0"/>
              </a:rPr>
              <a:t>Horton [1945] - Strahler [1952] stream ordering scheme</a:t>
            </a:r>
          </a:p>
          <a:p>
            <a:pPr algn="ctr"/>
            <a:r>
              <a:rPr lang="en-US" sz="2000">
                <a:solidFill>
                  <a:srgbClr val="000000"/>
                </a:solidFill>
                <a:latin typeface="Calibri" pitchFamily="34" charset="0"/>
                <a:cs typeface="Arial" charset="0"/>
              </a:rPr>
              <a:t>(in Schumm [1956])</a:t>
            </a:r>
          </a:p>
        </p:txBody>
      </p:sp>
      <p:sp>
        <p:nvSpPr>
          <p:cNvPr id="949251" name="Rectangle 9"/>
          <p:cNvSpPr>
            <a:spLocks noChangeArrowheads="1"/>
          </p:cNvSpPr>
          <p:nvPr/>
        </p:nvSpPr>
        <p:spPr bwMode="auto">
          <a:xfrm>
            <a:off x="158750" y="147638"/>
            <a:ext cx="8809038" cy="1077912"/>
          </a:xfrm>
          <a:prstGeom prst="rect">
            <a:avLst/>
          </a:prstGeom>
          <a:noFill/>
          <a:ln w="9525">
            <a:noFill/>
            <a:miter lim="800000"/>
            <a:headEnd/>
            <a:tailEnd/>
          </a:ln>
        </p:spPr>
        <p:txBody>
          <a:bodyPr>
            <a:spAutoFit/>
          </a:bodyPr>
          <a:lstStyle/>
          <a:p>
            <a:pPr algn="ctr"/>
            <a:r>
              <a:rPr lang="en-US" sz="3200">
                <a:solidFill>
                  <a:srgbClr val="000000"/>
                </a:solidFill>
                <a:latin typeface="Calibri" pitchFamily="34" charset="0"/>
              </a:rPr>
              <a:t>Early efforts to identify fundamental signatures suffered from a lack of uniqueness</a:t>
            </a:r>
          </a:p>
        </p:txBody>
      </p:sp>
      <p:pic>
        <p:nvPicPr>
          <p:cNvPr id="949252" name="Picture 6" descr="Kirchner93.jpg"/>
          <p:cNvPicPr>
            <a:picLocks noChangeAspect="1"/>
          </p:cNvPicPr>
          <p:nvPr/>
        </p:nvPicPr>
        <p:blipFill>
          <a:blip r:embed="rId4"/>
          <a:srcRect l="61906" t="60162" r="6100" b="18565"/>
          <a:stretch>
            <a:fillRect/>
          </a:stretch>
        </p:blipFill>
        <p:spPr bwMode="auto">
          <a:xfrm>
            <a:off x="4781550" y="1524000"/>
            <a:ext cx="4178300" cy="3649663"/>
          </a:xfrm>
          <a:prstGeom prst="rect">
            <a:avLst/>
          </a:prstGeom>
          <a:noFill/>
          <a:ln w="9525">
            <a:noFill/>
            <a:miter lim="800000"/>
            <a:headEnd/>
            <a:tailEnd/>
          </a:ln>
        </p:spPr>
      </p:pic>
      <p:sp>
        <p:nvSpPr>
          <p:cNvPr id="949253" name="Text Box 7"/>
          <p:cNvSpPr txBox="1">
            <a:spLocks noChangeArrowheads="1"/>
          </p:cNvSpPr>
          <p:nvPr/>
        </p:nvSpPr>
        <p:spPr bwMode="auto">
          <a:xfrm>
            <a:off x="4984750" y="5262563"/>
            <a:ext cx="3598863" cy="1323975"/>
          </a:xfrm>
          <a:prstGeom prst="rect">
            <a:avLst/>
          </a:prstGeom>
          <a:noFill/>
          <a:ln w="9525">
            <a:noFill/>
            <a:miter lim="800000"/>
            <a:headEnd/>
            <a:tailEnd/>
          </a:ln>
        </p:spPr>
        <p:txBody>
          <a:bodyPr>
            <a:spAutoFit/>
          </a:bodyPr>
          <a:lstStyle/>
          <a:p>
            <a:pPr algn="ctr"/>
            <a:r>
              <a:rPr lang="en-US" sz="2000">
                <a:latin typeface="Calibri" pitchFamily="34" charset="0"/>
              </a:rPr>
              <a:t>Leopold &amp; Langbein [1962], </a:t>
            </a:r>
            <a:r>
              <a:rPr lang="en-US" sz="2000">
                <a:solidFill>
                  <a:srgbClr val="000000"/>
                </a:solidFill>
                <a:latin typeface="Calibri" pitchFamily="34" charset="0"/>
                <a:cs typeface="Arial" charset="0"/>
              </a:rPr>
              <a:t>Shreve [1967], Kirchner [1993]: </a:t>
            </a:r>
          </a:p>
          <a:p>
            <a:pPr algn="ctr"/>
            <a:r>
              <a:rPr lang="en-US" sz="2000">
                <a:solidFill>
                  <a:srgbClr val="000000"/>
                </a:solidFill>
                <a:latin typeface="Calibri" pitchFamily="34" charset="0"/>
                <a:cs typeface="Arial" charset="0"/>
              </a:rPr>
              <a:t>Nearly all branching networks satisfy Horton’s laws</a:t>
            </a:r>
          </a:p>
        </p:txBody>
      </p:sp>
      <p:sp>
        <p:nvSpPr>
          <p:cNvPr id="11" name="Rectangle 10"/>
          <p:cNvSpPr/>
          <p:nvPr/>
        </p:nvSpPr>
        <p:spPr>
          <a:xfrm>
            <a:off x="2078038" y="4060825"/>
            <a:ext cx="595312" cy="622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1297" name="Picture 3" descr="Howard90_Fig3.tiff"/>
          <p:cNvPicPr>
            <a:picLocks noChangeAspect="1"/>
          </p:cNvPicPr>
          <p:nvPr/>
        </p:nvPicPr>
        <p:blipFill>
          <a:blip r:embed="rId3"/>
          <a:srcRect l="51286" t="4597" b="62048"/>
          <a:stretch>
            <a:fillRect/>
          </a:stretch>
        </p:blipFill>
        <p:spPr bwMode="auto">
          <a:xfrm>
            <a:off x="0" y="1674813"/>
            <a:ext cx="4703763" cy="4597400"/>
          </a:xfrm>
          <a:prstGeom prst="rect">
            <a:avLst/>
          </a:prstGeom>
          <a:noFill/>
          <a:ln w="9525">
            <a:noFill/>
            <a:miter lim="800000"/>
            <a:headEnd/>
            <a:tailEnd/>
          </a:ln>
        </p:spPr>
      </p:pic>
      <p:sp>
        <p:nvSpPr>
          <p:cNvPr id="951298" name="TextBox 11"/>
          <p:cNvSpPr txBox="1">
            <a:spLocks noChangeArrowheads="1"/>
          </p:cNvSpPr>
          <p:nvPr/>
        </p:nvSpPr>
        <p:spPr bwMode="auto">
          <a:xfrm>
            <a:off x="296863" y="125413"/>
            <a:ext cx="8578850" cy="1568450"/>
          </a:xfrm>
          <a:prstGeom prst="rect">
            <a:avLst/>
          </a:prstGeom>
          <a:noFill/>
          <a:ln w="9525">
            <a:noFill/>
            <a:miter lim="800000"/>
            <a:headEnd/>
            <a:tailEnd/>
          </a:ln>
        </p:spPr>
        <p:txBody>
          <a:bodyPr>
            <a:spAutoFit/>
          </a:bodyPr>
          <a:lstStyle/>
          <a:p>
            <a:pPr algn="ctr"/>
            <a:r>
              <a:rPr lang="en-US" sz="3200">
                <a:latin typeface="Calibri" pitchFamily="34" charset="0"/>
              </a:rPr>
              <a:t>Natural networks share many characteristics with optimal channel networks that minimize local or global energy expenditure</a:t>
            </a:r>
          </a:p>
        </p:txBody>
      </p:sp>
      <p:sp>
        <p:nvSpPr>
          <p:cNvPr id="951299" name="Rectangle 3"/>
          <p:cNvSpPr>
            <a:spLocks noChangeArrowheads="1"/>
          </p:cNvSpPr>
          <p:nvPr/>
        </p:nvSpPr>
        <p:spPr bwMode="auto">
          <a:xfrm>
            <a:off x="1273175" y="6267450"/>
            <a:ext cx="2047875" cy="460375"/>
          </a:xfrm>
          <a:prstGeom prst="rect">
            <a:avLst/>
          </a:prstGeom>
          <a:noFill/>
          <a:ln w="9525">
            <a:noFill/>
            <a:miter lim="800000"/>
            <a:headEnd/>
            <a:tailEnd/>
          </a:ln>
        </p:spPr>
        <p:txBody>
          <a:bodyPr wrap="none">
            <a:spAutoFit/>
          </a:bodyPr>
          <a:lstStyle/>
          <a:p>
            <a:pPr algn="ctr"/>
            <a:r>
              <a:rPr lang="en-US" sz="2400">
                <a:solidFill>
                  <a:srgbClr val="000000"/>
                </a:solidFill>
                <a:latin typeface="Calibri" pitchFamily="34" charset="0"/>
              </a:rPr>
              <a:t>Howard [1990]</a:t>
            </a:r>
          </a:p>
        </p:txBody>
      </p:sp>
      <p:pic>
        <p:nvPicPr>
          <p:cNvPr id="951300" name="Picture 4" descr="RIR_4.12.tiff"/>
          <p:cNvPicPr>
            <a:picLocks noChangeAspect="1"/>
          </p:cNvPicPr>
          <p:nvPr/>
        </p:nvPicPr>
        <p:blipFill>
          <a:blip r:embed="rId4"/>
          <a:srcRect l="28082"/>
          <a:stretch>
            <a:fillRect/>
          </a:stretch>
        </p:blipFill>
        <p:spPr bwMode="auto">
          <a:xfrm>
            <a:off x="4470400" y="1704975"/>
            <a:ext cx="4673600" cy="4549775"/>
          </a:xfrm>
          <a:prstGeom prst="rect">
            <a:avLst/>
          </a:prstGeom>
          <a:noFill/>
          <a:ln w="9525">
            <a:noFill/>
            <a:miter lim="800000"/>
            <a:headEnd/>
            <a:tailEnd/>
          </a:ln>
        </p:spPr>
      </p:pic>
      <p:sp>
        <p:nvSpPr>
          <p:cNvPr id="951301" name="TextBox 11"/>
          <p:cNvSpPr txBox="1">
            <a:spLocks noChangeArrowheads="1"/>
          </p:cNvSpPr>
          <p:nvPr/>
        </p:nvSpPr>
        <p:spPr bwMode="auto">
          <a:xfrm>
            <a:off x="4584700" y="6237288"/>
            <a:ext cx="4456113" cy="461962"/>
          </a:xfrm>
          <a:prstGeom prst="rect">
            <a:avLst/>
          </a:prstGeom>
          <a:noFill/>
          <a:ln w="9525">
            <a:noFill/>
            <a:miter lim="800000"/>
            <a:headEnd/>
            <a:tailEnd/>
          </a:ln>
        </p:spPr>
        <p:txBody>
          <a:bodyPr wrap="none">
            <a:spAutoFit/>
          </a:bodyPr>
          <a:lstStyle/>
          <a:p>
            <a:r>
              <a:rPr lang="en-US" sz="2400">
                <a:latin typeface="Calibri" pitchFamily="34" charset="0"/>
              </a:rPr>
              <a:t>Rodríguez-Iturbe &amp; Rinaldo [1997]</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3345" name="Picture 1" descr="2to1_dt1000-500-log10A.png"/>
          <p:cNvPicPr>
            <a:picLocks noChangeAspect="1"/>
          </p:cNvPicPr>
          <p:nvPr/>
        </p:nvPicPr>
        <p:blipFill>
          <a:blip r:embed="rId3"/>
          <a:srcRect l="25949" t="22292" r="22153" b="25648"/>
          <a:stretch>
            <a:fillRect/>
          </a:stretch>
        </p:blipFill>
        <p:spPr bwMode="auto">
          <a:xfrm>
            <a:off x="0" y="0"/>
            <a:ext cx="9144000" cy="6858000"/>
          </a:xfrm>
          <a:prstGeom prst="rect">
            <a:avLst/>
          </a:prstGeom>
          <a:noFill/>
          <a:ln w="9525">
            <a:noFill/>
            <a:miter lim="800000"/>
            <a:headEnd/>
            <a:tailEnd/>
          </a:ln>
        </p:spPr>
      </p:pic>
      <p:sp>
        <p:nvSpPr>
          <p:cNvPr id="12" name="Rectangle 11"/>
          <p:cNvSpPr/>
          <p:nvPr/>
        </p:nvSpPr>
        <p:spPr>
          <a:xfrm>
            <a:off x="0" y="0"/>
            <a:ext cx="9144000" cy="2634445"/>
          </a:xfrm>
          <a:prstGeom prst="rect">
            <a:avLst/>
          </a:prstGeom>
          <a:solidFill>
            <a:sysClr val="windowText" lastClr="000000">
              <a:alpha val="81000"/>
            </a:sysClr>
          </a:solidFill>
          <a:ln w="25400" cap="flat" cmpd="sng" algn="ctr">
            <a:noFill/>
            <a:prstDash val="solid"/>
          </a:ln>
          <a:effectLst>
            <a:softEdge rad="254000"/>
          </a:effectLst>
        </p:spPr>
        <p:txBody>
          <a:bodyPr anchor="ctr"/>
          <a:lstStyle/>
          <a:p>
            <a:pPr algn="ctr" defTabSz="914400" fontAlgn="auto">
              <a:spcBef>
                <a:spcPts val="0"/>
              </a:spcBef>
              <a:spcAft>
                <a:spcPts val="0"/>
              </a:spcAft>
              <a:defRPr/>
            </a:pPr>
            <a:endParaRPr lang="en-US" kern="0">
              <a:solidFill>
                <a:srgbClr val="FFFFFF"/>
              </a:solidFill>
              <a:latin typeface="Calibri"/>
              <a:ea typeface="Arial" pitchFamily="-111" charset="0"/>
              <a:cs typeface="Arial" pitchFamily="-111" charset="0"/>
            </a:endParaRPr>
          </a:p>
        </p:txBody>
      </p:sp>
      <p:grpSp>
        <p:nvGrpSpPr>
          <p:cNvPr id="953349" name="Group 10"/>
          <p:cNvGrpSpPr>
            <a:grpSpLocks/>
          </p:cNvGrpSpPr>
          <p:nvPr/>
        </p:nvGrpSpPr>
        <p:grpSpPr bwMode="auto">
          <a:xfrm>
            <a:off x="3524250" y="1911350"/>
            <a:ext cx="1822450" cy="412750"/>
            <a:chOff x="3543673" y="6258760"/>
            <a:chExt cx="1821002" cy="411335"/>
          </a:xfrm>
        </p:grpSpPr>
        <p:sp>
          <p:nvSpPr>
            <p:cNvPr id="953351" name="Rectangle 1"/>
            <p:cNvSpPr>
              <a:spLocks noChangeArrowheads="1"/>
            </p:cNvSpPr>
            <p:nvPr/>
          </p:nvSpPr>
          <p:spPr bwMode="auto">
            <a:xfrm>
              <a:off x="4019167" y="6362317"/>
              <a:ext cx="870012" cy="307778"/>
            </a:xfrm>
            <a:prstGeom prst="rect">
              <a:avLst/>
            </a:prstGeom>
            <a:noFill/>
            <a:ln w="25400" algn="ctr">
              <a:noFill/>
              <a:round/>
              <a:headEnd/>
              <a:tailEnd/>
            </a:ln>
          </p:spPr>
          <p:txBody>
            <a:bodyPr>
              <a:spAutoFit/>
            </a:bodyPr>
            <a:lstStyle/>
            <a:p>
              <a:pPr algn="ctr"/>
              <a:r>
                <a:rPr lang="en-US" sz="1400">
                  <a:solidFill>
                    <a:srgbClr val="FFFFFF"/>
                  </a:solidFill>
                  <a:latin typeface="Calibri" pitchFamily="34" charset="0"/>
                </a:rPr>
                <a:t>2 km</a:t>
              </a:r>
            </a:p>
          </p:txBody>
        </p:sp>
        <p:grpSp>
          <p:nvGrpSpPr>
            <p:cNvPr id="953352" name="Group 9"/>
            <p:cNvGrpSpPr>
              <a:grpSpLocks/>
            </p:cNvGrpSpPr>
            <p:nvPr/>
          </p:nvGrpSpPr>
          <p:grpSpPr bwMode="auto">
            <a:xfrm>
              <a:off x="3543673" y="6258760"/>
              <a:ext cx="1821002" cy="77666"/>
              <a:chOff x="3437139" y="5930280"/>
              <a:chExt cx="1821002" cy="404221"/>
            </a:xfrm>
          </p:grpSpPr>
          <p:cxnSp>
            <p:nvCxnSpPr>
              <p:cNvPr id="5" name="Straight Connector 4"/>
              <p:cNvCxnSpPr/>
              <p:nvPr/>
            </p:nvCxnSpPr>
            <p:spPr>
              <a:xfrm rot="10800000">
                <a:off x="3438726" y="6333749"/>
                <a:ext cx="1819415" cy="0"/>
              </a:xfrm>
              <a:prstGeom prst="line">
                <a:avLst/>
              </a:prstGeom>
              <a:ln w="25400" cap="flat" cmpd="sng" algn="ctr">
                <a:solidFill>
                  <a:schemeClr val="bg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V="1">
                <a:off x="5054821" y="6130426"/>
                <a:ext cx="403469" cy="3172"/>
              </a:xfrm>
              <a:prstGeom prst="line">
                <a:avLst/>
              </a:prstGeom>
              <a:ln w="25400" cap="flat" cmpd="sng" algn="ctr">
                <a:solidFill>
                  <a:srgbClr val="FFFF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V="1">
                <a:off x="3236991" y="6130426"/>
                <a:ext cx="403469" cy="3172"/>
              </a:xfrm>
              <a:prstGeom prst="line">
                <a:avLst/>
              </a:prstGeom>
              <a:ln w="25400" cap="flat" cmpd="sng" algn="ctr">
                <a:solidFill>
                  <a:srgbClr val="FFFF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1" name="Rectangle 10"/>
          <p:cNvSpPr/>
          <p:nvPr/>
        </p:nvSpPr>
        <p:spPr>
          <a:xfrm>
            <a:off x="482600" y="374650"/>
            <a:ext cx="8259763" cy="1384300"/>
          </a:xfrm>
          <a:prstGeom prst="rect">
            <a:avLst/>
          </a:prstGeom>
        </p:spPr>
        <p:txBody>
          <a:bodyPr>
            <a:spAutoFit/>
          </a:bodyPr>
          <a:lstStyle/>
          <a:p>
            <a:pPr algn="ctr">
              <a:defRPr/>
            </a:pPr>
            <a:r>
              <a:rPr lang="en-US" sz="2800" kern="0" dirty="0">
                <a:solidFill>
                  <a:sysClr val="window" lastClr="FFFFFF"/>
                </a:solidFill>
                <a:latin typeface="Calibri" charset="0"/>
                <a:ea typeface="ＭＳ Ｐゴシック" charset="-128"/>
                <a:cs typeface="+mn-cs"/>
              </a:rPr>
              <a:t>Landscape evolution models produce branching networks that look realistic. Do they correctly predict properties of natural networks? What do we measure?</a:t>
            </a:r>
            <a:endParaRPr lang="en-US" sz="2800" dirty="0">
              <a:ea typeface="ＭＳ Ｐゴシック" charset="-128"/>
              <a:cs typeface="+mn-cs"/>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5393" name="Picture 6" descr="model-1o2o.png"/>
          <p:cNvPicPr>
            <a:picLocks noChangeAspect="1"/>
          </p:cNvPicPr>
          <p:nvPr/>
        </p:nvPicPr>
        <p:blipFill>
          <a:blip r:embed="rId3"/>
          <a:srcRect l="29137" r="30605" b="59921"/>
          <a:stretch>
            <a:fillRect/>
          </a:stretch>
        </p:blipFill>
        <p:spPr bwMode="auto">
          <a:xfrm>
            <a:off x="2147888" y="1449388"/>
            <a:ext cx="1987550" cy="1081087"/>
          </a:xfrm>
          <a:prstGeom prst="rect">
            <a:avLst/>
          </a:prstGeom>
          <a:noFill/>
          <a:ln w="9525">
            <a:noFill/>
            <a:miter lim="800000"/>
            <a:headEnd/>
            <a:tailEnd/>
          </a:ln>
        </p:spPr>
      </p:pic>
      <p:pic>
        <p:nvPicPr>
          <p:cNvPr id="955394" name="Picture 1" descr="area-stackedhist-1o2o_smallerbins-withN.png"/>
          <p:cNvPicPr>
            <a:picLocks noChangeAspect="1"/>
          </p:cNvPicPr>
          <p:nvPr/>
        </p:nvPicPr>
        <p:blipFill>
          <a:blip r:embed="rId4"/>
          <a:srcRect/>
          <a:stretch>
            <a:fillRect/>
          </a:stretch>
        </p:blipFill>
        <p:spPr bwMode="auto">
          <a:xfrm>
            <a:off x="0" y="2501900"/>
            <a:ext cx="5965825" cy="3687763"/>
          </a:xfrm>
          <a:prstGeom prst="rect">
            <a:avLst/>
          </a:prstGeom>
          <a:noFill/>
          <a:ln w="9525">
            <a:noFill/>
            <a:miter lim="800000"/>
            <a:headEnd/>
            <a:tailEnd/>
          </a:ln>
        </p:spPr>
      </p:pic>
      <p:sp>
        <p:nvSpPr>
          <p:cNvPr id="3" name="Rectangle 2"/>
          <p:cNvSpPr/>
          <p:nvPr/>
        </p:nvSpPr>
        <p:spPr>
          <a:xfrm>
            <a:off x="2590800" y="2501900"/>
            <a:ext cx="244475"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55396" name="Picture 12" descr="Asymmetry-green.JPG"/>
          <p:cNvPicPr>
            <a:picLocks noChangeAspect="1"/>
          </p:cNvPicPr>
          <p:nvPr/>
        </p:nvPicPr>
        <p:blipFill>
          <a:blip r:embed="rId5"/>
          <a:srcRect l="9583" t="17593" r="9164"/>
          <a:stretch>
            <a:fillRect/>
          </a:stretch>
        </p:blipFill>
        <p:spPr bwMode="auto">
          <a:xfrm>
            <a:off x="5284788" y="3948113"/>
            <a:ext cx="3859212" cy="2619375"/>
          </a:xfrm>
          <a:prstGeom prst="rect">
            <a:avLst/>
          </a:prstGeom>
          <a:noFill/>
          <a:ln w="9525">
            <a:noFill/>
            <a:miter lim="800000"/>
            <a:headEnd/>
            <a:tailEnd/>
          </a:ln>
        </p:spPr>
      </p:pic>
      <p:pic>
        <p:nvPicPr>
          <p:cNvPr id="8" name="Picture 7" descr="gab2-200m-ticks.jpg"/>
          <p:cNvPicPr>
            <a:picLocks noChangeAspect="1"/>
          </p:cNvPicPr>
          <p:nvPr/>
        </p:nvPicPr>
        <p:blipFill>
          <a:blip r:embed="rId6"/>
          <a:srcRect l="3419" t="2954" r="2958" b="31918"/>
          <a:stretch>
            <a:fillRect/>
          </a:stretch>
        </p:blipFill>
        <p:spPr>
          <a:xfrm>
            <a:off x="5133975" y="5418138"/>
            <a:ext cx="1470025" cy="1246187"/>
          </a:xfrm>
          <a:prstGeom prst="rect">
            <a:avLst/>
          </a:prstGeom>
          <a:ln>
            <a:solidFill>
              <a:schemeClr val="tx1"/>
            </a:solidFill>
          </a:ln>
          <a:effectLst>
            <a:outerShdw blurRad="50800" dist="38100" dir="8100000" algn="bl">
              <a:srgbClr val="000000">
                <a:alpha val="43000"/>
              </a:srgbClr>
            </a:outerShdw>
          </a:effectLst>
        </p:spPr>
      </p:pic>
      <p:pic>
        <p:nvPicPr>
          <p:cNvPr id="955398" name="Picture 8" descr="AlleghenyHillslope.JPG"/>
          <p:cNvPicPr>
            <a:picLocks noChangeAspect="1"/>
          </p:cNvPicPr>
          <p:nvPr/>
        </p:nvPicPr>
        <p:blipFill>
          <a:blip r:embed="rId7"/>
          <a:srcRect/>
          <a:stretch>
            <a:fillRect/>
          </a:stretch>
        </p:blipFill>
        <p:spPr bwMode="auto">
          <a:xfrm>
            <a:off x="5329238" y="1082675"/>
            <a:ext cx="3814762" cy="2552700"/>
          </a:xfrm>
          <a:prstGeom prst="rect">
            <a:avLst/>
          </a:prstGeom>
          <a:noFill/>
          <a:ln w="9525">
            <a:noFill/>
            <a:miter lim="800000"/>
            <a:headEnd/>
            <a:tailEnd/>
          </a:ln>
        </p:spPr>
      </p:pic>
      <p:pic>
        <p:nvPicPr>
          <p:cNvPr id="10" name="Picture 9" descr="db2_shadedrelief-50mticks.jpg"/>
          <p:cNvPicPr>
            <a:picLocks noChangeAspect="1"/>
          </p:cNvPicPr>
          <p:nvPr/>
        </p:nvPicPr>
        <p:blipFill>
          <a:blip r:embed="rId8"/>
          <a:srcRect l="2199" t="2064" r="1849" b="1978"/>
          <a:stretch>
            <a:fillRect/>
          </a:stretch>
        </p:blipFill>
        <p:spPr>
          <a:xfrm>
            <a:off x="5197475" y="2319338"/>
            <a:ext cx="1462088" cy="1462087"/>
          </a:xfrm>
          <a:prstGeom prst="rect">
            <a:avLst/>
          </a:prstGeom>
          <a:ln>
            <a:solidFill>
              <a:srgbClr val="000000"/>
            </a:solidFill>
          </a:ln>
          <a:effectLst>
            <a:outerShdw blurRad="50800" dist="63500" dir="8160000" algn="tl" rotWithShape="0">
              <a:srgbClr val="000000">
                <a:alpha val="43000"/>
              </a:srgbClr>
            </a:outerShdw>
          </a:effectLst>
        </p:spPr>
      </p:pic>
      <p:sp>
        <p:nvSpPr>
          <p:cNvPr id="11" name="Title 12"/>
          <p:cNvSpPr txBox="1">
            <a:spLocks/>
          </p:cNvSpPr>
          <p:nvPr/>
        </p:nvSpPr>
        <p:spPr bwMode="auto">
          <a:xfrm>
            <a:off x="0" y="0"/>
            <a:ext cx="8659813" cy="1174750"/>
          </a:xfrm>
          <a:prstGeom prst="rect">
            <a:avLst/>
          </a:prstGeom>
          <a:noFill/>
          <a:ln w="9525">
            <a:noFill/>
            <a:miter lim="800000"/>
            <a:headEnd/>
            <a:tailEnd/>
          </a:ln>
        </p:spPr>
        <p:txBody>
          <a:bodyPr anchor="ctr"/>
          <a:lstStyle/>
          <a:p>
            <a:pPr algn="ctr"/>
            <a:r>
              <a:rPr lang="en-US" sz="3200">
                <a:latin typeface="Calibri" pitchFamily="34" charset="0"/>
              </a:rPr>
              <a:t>What controls the spatial scale of the transition from 1</a:t>
            </a:r>
            <a:r>
              <a:rPr lang="en-US" sz="3200" baseline="30000">
                <a:latin typeface="Calibri" pitchFamily="34" charset="0"/>
              </a:rPr>
              <a:t>st</a:t>
            </a:r>
            <a:r>
              <a:rPr lang="en-US" sz="3200">
                <a:latin typeface="Calibri" pitchFamily="34" charset="0"/>
              </a:rPr>
              <a:t>-order to 2</a:t>
            </a:r>
            <a:r>
              <a:rPr lang="en-US" sz="3200" baseline="30000">
                <a:latin typeface="Calibri" pitchFamily="34" charset="0"/>
              </a:rPr>
              <a:t>nd</a:t>
            </a:r>
            <a:r>
              <a:rPr lang="en-US" sz="3200">
                <a:latin typeface="Calibri" pitchFamily="34" charset="0"/>
              </a:rPr>
              <a:t>-order drainage basins?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medep_400x400_10Myr.mov">
            <a:hlinkClick r:id="" action="ppaction://media"/>
          </p:cNvPr>
          <p:cNvPicPr>
            <a:picLocks noRot="1" noChangeAspect="1" noChangeArrowheads="1"/>
          </p:cNvPicPr>
          <p:nvPr>
            <a:videoFile r:link="rId1"/>
          </p:nvPr>
        </p:nvPicPr>
        <p:blipFill>
          <a:blip r:embed="rId4"/>
          <a:srcRect/>
          <a:stretch>
            <a:fillRect/>
          </a:stretch>
        </p:blipFill>
        <p:spPr bwMode="auto">
          <a:xfrm>
            <a:off x="1147763" y="0"/>
            <a:ext cx="6848475"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descr="PA_elev.jpg"/>
          <p:cNvPicPr>
            <a:picLocks noChangeAspect="1"/>
          </p:cNvPicPr>
          <p:nvPr/>
        </p:nvPicPr>
        <p:blipFill>
          <a:blip r:embed="rId3"/>
          <a:srcRect l="13092" t="48879" r="37157" b="9857"/>
          <a:stretch>
            <a:fillRect/>
          </a:stretch>
        </p:blipFill>
        <p:spPr bwMode="auto">
          <a:xfrm>
            <a:off x="0" y="-12700"/>
            <a:ext cx="3048000" cy="2130425"/>
          </a:xfrm>
          <a:prstGeom prst="rect">
            <a:avLst/>
          </a:prstGeom>
          <a:noFill/>
          <a:ln w="9525">
            <a:noFill/>
            <a:miter lim="800000"/>
            <a:headEnd/>
            <a:tailEnd/>
          </a:ln>
          <a:effectLst>
            <a:outerShdw blurRad="50800" dist="38100" dir="2700000">
              <a:srgbClr val="000000">
                <a:alpha val="43000"/>
              </a:srgbClr>
            </a:outerShdw>
          </a:effectLst>
        </p:spPr>
      </p:pic>
      <p:pic>
        <p:nvPicPr>
          <p:cNvPr id="11" name="Picture 2" descr="OCRridges"/>
          <p:cNvPicPr preferRelativeResize="0">
            <a:picLocks noChangeAspect="1" noChangeArrowheads="1"/>
          </p:cNvPicPr>
          <p:nvPr/>
        </p:nvPicPr>
        <p:blipFill>
          <a:blip r:embed="rId4"/>
          <a:srcRect l="9135" t="13141" r="31452" b="25042"/>
          <a:stretch>
            <a:fillRect/>
          </a:stretch>
        </p:blipFill>
        <p:spPr bwMode="auto">
          <a:xfrm>
            <a:off x="0" y="4757738"/>
            <a:ext cx="3065463" cy="2125662"/>
          </a:xfrm>
          <a:prstGeom prst="rect">
            <a:avLst/>
          </a:prstGeom>
          <a:noFill/>
          <a:ln>
            <a:noFill/>
          </a:ln>
          <a:effectLst>
            <a:outerShdw blurRad="50800" dist="38100" dir="18900000" algn="tr">
              <a:srgbClr val="000000">
                <a:alpha val="43000"/>
              </a:srgbClr>
            </a:outerShdw>
          </a:effectLst>
        </p:spPr>
      </p:pic>
      <p:pic>
        <p:nvPicPr>
          <p:cNvPr id="6" name="Picture 392" descr="2to1_dt1000-500-surf-500mticks.png"/>
          <p:cNvPicPr>
            <a:picLocks noChangeAspect="1"/>
          </p:cNvPicPr>
          <p:nvPr/>
        </p:nvPicPr>
        <p:blipFill>
          <a:blip r:embed="rId5"/>
          <a:srcRect l="22137" t="41839" r="52424" b="28057"/>
          <a:stretch>
            <a:fillRect/>
          </a:stretch>
        </p:blipFill>
        <p:spPr bwMode="auto">
          <a:xfrm>
            <a:off x="3044825" y="-12700"/>
            <a:ext cx="3052763" cy="2138363"/>
          </a:xfrm>
          <a:prstGeom prst="rect">
            <a:avLst/>
          </a:prstGeom>
          <a:noFill/>
          <a:ln w="9525">
            <a:noFill/>
            <a:miter lim="800000"/>
            <a:headEnd/>
            <a:tailEnd/>
          </a:ln>
          <a:effectLst>
            <a:outerShdw blurRad="50800" dist="38100" dir="2700000" algn="br">
              <a:srgbClr val="000000">
                <a:alpha val="43000"/>
              </a:srgbClr>
            </a:outerShdw>
          </a:effectLst>
        </p:spPr>
      </p:pic>
      <p:pic>
        <p:nvPicPr>
          <p:cNvPr id="13" name="Picture 2" descr="Orland_fan"/>
          <p:cNvPicPr>
            <a:picLocks noChangeAspect="1" noChangeArrowheads="1"/>
          </p:cNvPicPr>
          <p:nvPr/>
        </p:nvPicPr>
        <p:blipFill>
          <a:blip r:embed="rId6"/>
          <a:srcRect l="6549" t="13260"/>
          <a:stretch>
            <a:fillRect/>
          </a:stretch>
        </p:blipFill>
        <p:spPr bwMode="auto">
          <a:xfrm>
            <a:off x="6091238" y="0"/>
            <a:ext cx="3052762" cy="2125663"/>
          </a:xfrm>
          <a:prstGeom prst="rect">
            <a:avLst/>
          </a:prstGeom>
          <a:noFill/>
          <a:effectLst>
            <a:outerShdw blurRad="50800" dist="38100" dir="2700000" algn="tl" rotWithShape="0">
              <a:prstClr val="black">
                <a:alpha val="40000"/>
              </a:prstClr>
            </a:outerShdw>
          </a:effectLst>
        </p:spPr>
      </p:pic>
      <p:pic>
        <p:nvPicPr>
          <p:cNvPr id="14" name="Picture 5" descr="2to1_dt1000-500-log10A.png"/>
          <p:cNvPicPr preferRelativeResize="0">
            <a:picLocks noChangeAspect="1"/>
          </p:cNvPicPr>
          <p:nvPr/>
        </p:nvPicPr>
        <p:blipFill>
          <a:blip r:embed="rId7"/>
          <a:srcRect l="14234" t="48255" r="54824" b="22316"/>
          <a:stretch>
            <a:fillRect/>
          </a:stretch>
        </p:blipFill>
        <p:spPr bwMode="auto">
          <a:xfrm>
            <a:off x="3044825" y="4757738"/>
            <a:ext cx="3046413" cy="2116137"/>
          </a:xfrm>
          <a:prstGeom prst="rect">
            <a:avLst/>
          </a:prstGeom>
          <a:noFill/>
          <a:ln w="9525">
            <a:noFill/>
            <a:miter lim="800000"/>
            <a:headEnd/>
            <a:tailEnd/>
          </a:ln>
          <a:effectLst>
            <a:outerShdw blurRad="50800" dist="38100" dir="18900000" algn="tr">
              <a:srgbClr val="000000">
                <a:alpha val="43000"/>
              </a:srgbClr>
            </a:outerShdw>
          </a:effectLst>
        </p:spPr>
      </p:pic>
      <p:pic>
        <p:nvPicPr>
          <p:cNvPr id="12" name="Picture 2" descr="zabriskie"/>
          <p:cNvPicPr preferRelativeResize="0">
            <a:picLocks noChangeAspect="1" noChangeArrowheads="1"/>
          </p:cNvPicPr>
          <p:nvPr/>
        </p:nvPicPr>
        <p:blipFill>
          <a:blip r:embed="rId8"/>
          <a:srcRect l="-4" t="28294" r="34074" b="3261"/>
          <a:stretch>
            <a:fillRect/>
          </a:stretch>
        </p:blipFill>
        <p:spPr bwMode="auto">
          <a:xfrm>
            <a:off x="6088063" y="4757738"/>
            <a:ext cx="3055937" cy="2114550"/>
          </a:xfrm>
          <a:prstGeom prst="rect">
            <a:avLst/>
          </a:prstGeom>
          <a:noFill/>
          <a:effectLst>
            <a:outerShdw blurRad="50800" dist="38100" dir="18900000" algn="tr">
              <a:srgbClr val="000000">
                <a:alpha val="43000"/>
              </a:srgbClr>
            </a:outerShdw>
          </a:effectLst>
        </p:spPr>
      </p:pic>
      <p:sp>
        <p:nvSpPr>
          <p:cNvPr id="17" name="TextBox 16"/>
          <p:cNvSpPr txBox="1"/>
          <p:nvPr/>
        </p:nvSpPr>
        <p:spPr>
          <a:xfrm>
            <a:off x="730250" y="2847975"/>
            <a:ext cx="7659688" cy="1077913"/>
          </a:xfrm>
          <a:prstGeom prst="rect">
            <a:avLst/>
          </a:prstGeom>
          <a:noFill/>
        </p:spPr>
        <p:txBody>
          <a:bodyPr>
            <a:spAutoFit/>
          </a:bodyPr>
          <a:lstStyle/>
          <a:p>
            <a:pPr algn="ctr">
              <a:defRPr/>
            </a:pPr>
            <a:r>
              <a:rPr lang="en-US" sz="3200" dirty="0">
                <a:latin typeface="+mj-lt"/>
                <a:ea typeface="ＭＳ Ｐゴシック" charset="-128"/>
                <a:cs typeface="+mn-cs"/>
              </a:rPr>
              <a:t>How do landscape patterns record climate, tectonics, </a:t>
            </a:r>
            <a:r>
              <a:rPr lang="en-US" sz="3200" dirty="0">
                <a:latin typeface="+mj-lt"/>
                <a:ea typeface="ＭＳ Ｐゴシック" charset="-128"/>
                <a:cs typeface="+mn-cs"/>
              </a:rPr>
              <a:t>r</a:t>
            </a:r>
            <a:r>
              <a:rPr lang="en-US" sz="3200" dirty="0">
                <a:latin typeface="+mj-lt"/>
                <a:ea typeface="ＭＳ Ｐゴシック" charset="-128"/>
                <a:cs typeface="+mn-cs"/>
              </a:rPr>
              <a:t>ock type, and life?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a:hlinkClick r:id="" action="ppaction://media"/>
          </p:cNvPr>
          <p:cNvPicPr>
            <a:picLocks noRot="1" noChangeAspect="1" noChangeArrowheads="1"/>
          </p:cNvPicPr>
          <p:nvPr>
            <a:videoFile r:link="rId1"/>
          </p:nvPr>
        </p:nvPicPr>
        <p:blipFill>
          <a:blip r:embed="rId4"/>
          <a:srcRect/>
          <a:stretch>
            <a:fillRect/>
          </a:stretch>
        </p:blipFill>
        <p:spPr bwMode="auto">
          <a:xfrm>
            <a:off x="195263" y="2212975"/>
            <a:ext cx="8753475" cy="4384675"/>
          </a:xfrm>
          <a:prstGeom prst="rect">
            <a:avLst/>
          </a:prstGeom>
          <a:noFill/>
          <a:ln w="9525">
            <a:noFill/>
            <a:miter lim="800000"/>
            <a:headEnd/>
            <a:tailEnd/>
          </a:ln>
        </p:spPr>
      </p:pic>
      <p:sp>
        <p:nvSpPr>
          <p:cNvPr id="4" name="Title 12"/>
          <p:cNvSpPr txBox="1">
            <a:spLocks/>
          </p:cNvSpPr>
          <p:nvPr/>
        </p:nvSpPr>
        <p:spPr bwMode="auto">
          <a:xfrm>
            <a:off x="0" y="431800"/>
            <a:ext cx="9144000" cy="1176338"/>
          </a:xfrm>
          <a:prstGeom prst="rect">
            <a:avLst/>
          </a:prstGeom>
          <a:noFill/>
          <a:ln w="9525">
            <a:noFill/>
            <a:miter lim="800000"/>
            <a:headEnd/>
            <a:tailEnd/>
          </a:ln>
        </p:spPr>
        <p:txBody>
          <a:bodyPr anchor="ctr"/>
          <a:lstStyle/>
          <a:p>
            <a:pPr algn="ctr">
              <a:defRPr/>
            </a:pPr>
            <a:r>
              <a:rPr lang="en-US" sz="3200" dirty="0">
                <a:latin typeface="+mj-lt"/>
                <a:ea typeface="ＭＳ Ｐゴシック" pitchFamily="-111" charset="-128"/>
                <a:cs typeface="ＭＳ Ｐゴシック" pitchFamily="-111" charset="-128"/>
              </a:rPr>
              <a:t>As </a:t>
            </a:r>
            <a:r>
              <a:rPr lang="en-US" sz="3200" dirty="0" err="1">
                <a:latin typeface="+mj-lt"/>
                <a:ea typeface="ＭＳ Ｐゴシック" pitchFamily="-111" charset="-128"/>
                <a:cs typeface="ＭＳ Ｐゴシック" pitchFamily="-111" charset="-128"/>
              </a:rPr>
              <a:t>Pe</a:t>
            </a:r>
            <a:r>
              <a:rPr lang="en-US" sz="3200" dirty="0">
                <a:latin typeface="+mj-lt"/>
                <a:ea typeface="ＭＳ Ｐゴシック" pitchFamily="-111" charset="-128"/>
                <a:cs typeface="ＭＳ Ｐゴシック" pitchFamily="-111" charset="-128"/>
              </a:rPr>
              <a:t> increases, </a:t>
            </a:r>
          </a:p>
          <a:p>
            <a:pPr algn="ctr">
              <a:defRPr/>
            </a:pPr>
            <a:r>
              <a:rPr lang="en-US" sz="3200" dirty="0">
                <a:latin typeface="+mj-lt"/>
                <a:ea typeface="ＭＳ Ｐゴシック" pitchFamily="-111" charset="-128"/>
                <a:cs typeface="ＭＳ Ｐゴシック" pitchFamily="-111" charset="-128"/>
              </a:rPr>
              <a:t>1</a:t>
            </a:r>
            <a:r>
              <a:rPr lang="en-US" sz="3200" baseline="30000" dirty="0">
                <a:latin typeface="+mj-lt"/>
                <a:ea typeface="ＭＳ Ｐゴシック" pitchFamily="-111" charset="-128"/>
                <a:cs typeface="ＭＳ Ｐゴシック" pitchFamily="-111" charset="-128"/>
              </a:rPr>
              <a:t>st</a:t>
            </a:r>
            <a:r>
              <a:rPr lang="en-US" sz="3200" dirty="0">
                <a:latin typeface="+mj-lt"/>
                <a:ea typeface="ＭＳ Ｐゴシック" pitchFamily="-111" charset="-128"/>
                <a:cs typeface="ＭＳ Ｐゴシック" pitchFamily="-111" charset="-128"/>
              </a:rPr>
              <a:t>-order basins become 2</a:t>
            </a:r>
            <a:r>
              <a:rPr lang="en-US" sz="3200" baseline="30000" dirty="0">
                <a:latin typeface="+mj-lt"/>
                <a:ea typeface="ＭＳ Ｐゴシック" pitchFamily="-111" charset="-128"/>
                <a:cs typeface="ＭＳ Ｐゴシック" pitchFamily="-111" charset="-128"/>
              </a:rPr>
              <a:t>nd</a:t>
            </a:r>
            <a:r>
              <a:rPr lang="en-US" sz="3200" dirty="0">
                <a:latin typeface="+mj-lt"/>
                <a:ea typeface="ＭＳ Ｐゴシック" pitchFamily="-111" charset="-128"/>
                <a:cs typeface="ＭＳ Ｐゴシック" pitchFamily="-111" charset="-128"/>
              </a:rPr>
              <a:t>-order basins</a:t>
            </a:r>
            <a:r>
              <a:rPr lang="en-US" sz="3200" dirty="0">
                <a:latin typeface="+mj-lt"/>
                <a:ea typeface="ＭＳ Ｐゴシック" pitchFamily="-111" charset="-128"/>
                <a:cs typeface="ＭＳ Ｐゴシック" pitchFamily="-111" charset="-128"/>
              </a:rPr>
              <a:t> </a:t>
            </a:r>
            <a:r>
              <a:rPr lang="en-US" sz="3200" dirty="0">
                <a:latin typeface="+mj-lt"/>
                <a:ea typeface="ＭＳ Ｐゴシック" pitchFamily="-111" charset="-128"/>
                <a:cs typeface="ＭＳ Ｐゴシック" pitchFamily="-111" charset="-128"/>
              </a:rPr>
              <a:t>by:</a:t>
            </a:r>
          </a:p>
          <a:p>
            <a:pPr marL="514350" indent="-514350" algn="ctr">
              <a:lnSpc>
                <a:spcPct val="120000"/>
              </a:lnSpc>
              <a:buFont typeface="+mj-lt"/>
              <a:buAutoNum type="arabicPeriod"/>
              <a:defRPr/>
            </a:pPr>
            <a:r>
              <a:rPr lang="en-US" sz="3200" dirty="0">
                <a:latin typeface="+mj-lt"/>
                <a:ea typeface="ＭＳ Ｐゴシック" pitchFamily="-111" charset="-128"/>
                <a:cs typeface="ＭＳ Ｐゴシック" pitchFamily="-111" charset="-128"/>
              </a:rPr>
              <a:t>Eating their neighbors</a:t>
            </a:r>
          </a:p>
          <a:p>
            <a:pPr marL="514350" indent="-514350" algn="ctr">
              <a:buFont typeface="+mj-lt"/>
              <a:buAutoNum type="arabicPeriod"/>
              <a:defRPr/>
            </a:pPr>
            <a:r>
              <a:rPr lang="en-US" sz="3200" dirty="0">
                <a:latin typeface="+mj-lt"/>
                <a:ea typeface="ＭＳ Ｐゴシック" pitchFamily="-111" charset="-128"/>
                <a:cs typeface="ＭＳ Ｐゴシック" pitchFamily="-111" charset="-128"/>
              </a:rPr>
              <a:t>Growing tributaries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1537" name="Picture 3" descr="1to2-bifurcation-HackPe.png"/>
          <p:cNvPicPr>
            <a:picLocks noChangeAspect="1"/>
          </p:cNvPicPr>
          <p:nvPr/>
        </p:nvPicPr>
        <p:blipFill>
          <a:blip r:embed="rId3"/>
          <a:srcRect/>
          <a:stretch>
            <a:fillRect/>
          </a:stretch>
        </p:blipFill>
        <p:spPr bwMode="auto">
          <a:xfrm>
            <a:off x="139700" y="1052513"/>
            <a:ext cx="8639175" cy="5637212"/>
          </a:xfrm>
          <a:prstGeom prst="rect">
            <a:avLst/>
          </a:prstGeom>
          <a:noFill/>
          <a:ln w="9525">
            <a:noFill/>
            <a:miter lim="800000"/>
            <a:headEnd/>
            <a:tailEnd/>
          </a:ln>
        </p:spPr>
      </p:pic>
      <p:grpSp>
        <p:nvGrpSpPr>
          <p:cNvPr id="961538" name="Group 18"/>
          <p:cNvGrpSpPr>
            <a:grpSpLocks/>
          </p:cNvGrpSpPr>
          <p:nvPr/>
        </p:nvGrpSpPr>
        <p:grpSpPr bwMode="auto">
          <a:xfrm>
            <a:off x="2379663" y="2984500"/>
            <a:ext cx="1050925" cy="787400"/>
            <a:chOff x="2414758" y="1901117"/>
            <a:chExt cx="1051701" cy="788819"/>
          </a:xfrm>
        </p:grpSpPr>
        <p:grpSp>
          <p:nvGrpSpPr>
            <p:cNvPr id="961540" name="Group 8"/>
            <p:cNvGrpSpPr>
              <a:grpSpLocks/>
            </p:cNvGrpSpPr>
            <p:nvPr/>
          </p:nvGrpSpPr>
          <p:grpSpPr bwMode="auto">
            <a:xfrm flipV="1">
              <a:off x="2627791" y="2282829"/>
              <a:ext cx="80546" cy="407107"/>
              <a:chOff x="4486714" y="3203001"/>
              <a:chExt cx="95371" cy="481333"/>
            </a:xfrm>
          </p:grpSpPr>
          <p:cxnSp>
            <p:nvCxnSpPr>
              <p:cNvPr id="16" name="Straight Arrow Connector 15"/>
              <p:cNvCxnSpPr/>
              <p:nvPr/>
            </p:nvCxnSpPr>
            <p:spPr>
              <a:xfrm rot="16200000" flipV="1">
                <a:off x="4337067" y="3393853"/>
                <a:ext cx="385466" cy="37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4486535" y="3588467"/>
                <a:ext cx="95934" cy="95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Arial" pitchFamily="-111" charset="0"/>
                  <a:cs typeface="Arial" pitchFamily="-111" charset="0"/>
                </a:endParaRPr>
              </a:p>
            </p:txBody>
          </p:sp>
        </p:grpSp>
        <p:sp>
          <p:nvSpPr>
            <p:cNvPr id="961541" name="Rectangle 1"/>
            <p:cNvSpPr>
              <a:spLocks noChangeArrowheads="1"/>
            </p:cNvSpPr>
            <p:nvPr/>
          </p:nvSpPr>
          <p:spPr bwMode="auto">
            <a:xfrm>
              <a:off x="2414758" y="1901117"/>
              <a:ext cx="1051701" cy="400110"/>
            </a:xfrm>
            <a:prstGeom prst="rect">
              <a:avLst/>
            </a:prstGeom>
            <a:noFill/>
            <a:ln w="9525">
              <a:noFill/>
              <a:miter lim="800000"/>
              <a:headEnd/>
              <a:tailEnd/>
            </a:ln>
          </p:spPr>
          <p:txBody>
            <a:bodyPr>
              <a:spAutoFit/>
            </a:bodyPr>
            <a:lstStyle/>
            <a:p>
              <a:pPr defTabSz="914400"/>
              <a:r>
                <a:rPr lang="en-US" sz="2000">
                  <a:solidFill>
                    <a:srgbClr val="FF0000"/>
                  </a:solidFill>
                  <a:latin typeface="Calibri" pitchFamily="34" charset="0"/>
                  <a:cs typeface="Arial" charset="0"/>
                </a:rPr>
                <a:t>movie 1</a:t>
              </a:r>
            </a:p>
          </p:txBody>
        </p:sp>
      </p:grpSp>
      <p:sp>
        <p:nvSpPr>
          <p:cNvPr id="961539" name="Rectangle 1"/>
          <p:cNvSpPr>
            <a:spLocks noChangeArrowheads="1"/>
          </p:cNvSpPr>
          <p:nvPr/>
        </p:nvSpPr>
        <p:spPr bwMode="auto">
          <a:xfrm>
            <a:off x="1181100" y="79375"/>
            <a:ext cx="6769100" cy="954088"/>
          </a:xfrm>
          <a:prstGeom prst="rect">
            <a:avLst/>
          </a:prstGeom>
          <a:noFill/>
          <a:ln w="9525">
            <a:noFill/>
            <a:miter lim="800000"/>
            <a:headEnd/>
            <a:tailEnd/>
          </a:ln>
        </p:spPr>
        <p:txBody>
          <a:bodyPr>
            <a:spAutoFit/>
          </a:bodyPr>
          <a:lstStyle/>
          <a:p>
            <a:pPr algn="ctr" defTabSz="914400"/>
            <a:r>
              <a:rPr lang="en-US" sz="2800">
                <a:solidFill>
                  <a:srgbClr val="000000"/>
                </a:solidFill>
                <a:latin typeface="Calibri" pitchFamily="34" charset="0"/>
                <a:cs typeface="Arial" charset="0"/>
              </a:rPr>
              <a:t>1</a:t>
            </a:r>
            <a:r>
              <a:rPr lang="en-US" sz="2800" baseline="30000">
                <a:solidFill>
                  <a:srgbClr val="000000"/>
                </a:solidFill>
                <a:latin typeface="Calibri" pitchFamily="34" charset="0"/>
                <a:cs typeface="Arial" charset="0"/>
              </a:rPr>
              <a:t>st</a:t>
            </a:r>
            <a:r>
              <a:rPr lang="en-US" sz="2800">
                <a:solidFill>
                  <a:srgbClr val="000000"/>
                </a:solidFill>
                <a:latin typeface="Calibri" pitchFamily="34" charset="0"/>
                <a:cs typeface="Arial" charset="0"/>
              </a:rPr>
              <a:t>-order basins are stable with respect to perturbations in drainage area for Pe &lt; 250</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1"/>
          <p:cNvSpPr>
            <a:spLocks noChangeArrowheads="1"/>
          </p:cNvSpPr>
          <p:nvPr/>
        </p:nvSpPr>
        <p:spPr bwMode="auto">
          <a:xfrm>
            <a:off x="500063" y="390525"/>
            <a:ext cx="8134350" cy="1076325"/>
          </a:xfrm>
          <a:prstGeom prst="rect">
            <a:avLst/>
          </a:prstGeom>
          <a:noFill/>
          <a:ln w="9525">
            <a:noFill/>
            <a:miter lim="800000"/>
            <a:headEnd/>
            <a:tailEnd/>
          </a:ln>
        </p:spPr>
        <p:txBody>
          <a:bodyPr>
            <a:spAutoFit/>
          </a:bodyPr>
          <a:lstStyle/>
          <a:p>
            <a:pPr algn="ctr" defTabSz="914400"/>
            <a:r>
              <a:rPr lang="en-US" sz="3200">
                <a:solidFill>
                  <a:srgbClr val="000000"/>
                </a:solidFill>
                <a:latin typeface="Calibri" pitchFamily="34" charset="0"/>
                <a:cs typeface="Arial" charset="0"/>
              </a:rPr>
              <a:t>Basins below this threshold, when perturbed, return to their original size</a:t>
            </a:r>
          </a:p>
        </p:txBody>
      </p:sp>
      <p:pic>
        <p:nvPicPr>
          <p:cNvPr id="2" name="Shape">
            <a:hlinkClick r:id="" action="ppaction://media"/>
          </p:cNvPr>
          <p:cNvPicPr>
            <a:picLocks noRot="1" noChangeAspect="1" noChangeArrowheads="1"/>
          </p:cNvPicPr>
          <p:nvPr>
            <a:videoFile r:link="rId1"/>
          </p:nvPr>
        </p:nvPicPr>
        <p:blipFill>
          <a:blip r:embed="rId3"/>
          <a:srcRect/>
          <a:stretch>
            <a:fillRect/>
          </a:stretch>
        </p:blipFill>
        <p:spPr bwMode="auto">
          <a:xfrm>
            <a:off x="900113" y="1814513"/>
            <a:ext cx="7343775" cy="36782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4609" name="Picture 21" descr="1to2-bifurcation-HackPe.png"/>
          <p:cNvPicPr>
            <a:picLocks noChangeAspect="1"/>
          </p:cNvPicPr>
          <p:nvPr/>
        </p:nvPicPr>
        <p:blipFill>
          <a:blip r:embed="rId2"/>
          <a:srcRect/>
          <a:stretch>
            <a:fillRect/>
          </a:stretch>
        </p:blipFill>
        <p:spPr bwMode="auto">
          <a:xfrm>
            <a:off x="139700" y="1052513"/>
            <a:ext cx="8639175" cy="5637212"/>
          </a:xfrm>
          <a:prstGeom prst="rect">
            <a:avLst/>
          </a:prstGeom>
          <a:noFill/>
          <a:ln w="9525">
            <a:noFill/>
            <a:miter lim="800000"/>
            <a:headEnd/>
            <a:tailEnd/>
          </a:ln>
        </p:spPr>
      </p:pic>
      <p:grpSp>
        <p:nvGrpSpPr>
          <p:cNvPr id="964610" name="Group 8"/>
          <p:cNvGrpSpPr>
            <a:grpSpLocks/>
          </p:cNvGrpSpPr>
          <p:nvPr/>
        </p:nvGrpSpPr>
        <p:grpSpPr bwMode="auto">
          <a:xfrm>
            <a:off x="4500563" y="2535238"/>
            <a:ext cx="80962" cy="1268412"/>
            <a:chOff x="4486714" y="2184442"/>
            <a:chExt cx="95371" cy="1499892"/>
          </a:xfrm>
        </p:grpSpPr>
        <p:cxnSp>
          <p:nvCxnSpPr>
            <p:cNvPr id="16" name="Straight Arrow Connector 15"/>
            <p:cNvCxnSpPr/>
            <p:nvPr/>
          </p:nvCxnSpPr>
          <p:spPr>
            <a:xfrm rot="5400000" flipH="1" flipV="1">
              <a:off x="3830453" y="2885584"/>
              <a:ext cx="1404155" cy="186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4486714" y="3588597"/>
              <a:ext cx="95371" cy="957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Arial" pitchFamily="-111" charset="0"/>
                <a:cs typeface="Arial" pitchFamily="-111" charset="0"/>
              </a:endParaRPr>
            </a:p>
          </p:txBody>
        </p:sp>
      </p:grpSp>
      <p:sp>
        <p:nvSpPr>
          <p:cNvPr id="964611" name="Rectangle 1"/>
          <p:cNvSpPr>
            <a:spLocks noChangeArrowheads="1"/>
          </p:cNvSpPr>
          <p:nvPr/>
        </p:nvSpPr>
        <p:spPr bwMode="auto">
          <a:xfrm>
            <a:off x="3541713" y="3036888"/>
            <a:ext cx="1052512" cy="400050"/>
          </a:xfrm>
          <a:prstGeom prst="rect">
            <a:avLst/>
          </a:prstGeom>
          <a:noFill/>
          <a:ln w="9525">
            <a:noFill/>
            <a:miter lim="800000"/>
            <a:headEnd/>
            <a:tailEnd/>
          </a:ln>
        </p:spPr>
        <p:txBody>
          <a:bodyPr>
            <a:spAutoFit/>
          </a:bodyPr>
          <a:lstStyle/>
          <a:p>
            <a:pPr defTabSz="914400"/>
            <a:r>
              <a:rPr lang="en-US" sz="2000">
                <a:solidFill>
                  <a:srgbClr val="FF0000"/>
                </a:solidFill>
                <a:latin typeface="Calibri" pitchFamily="34" charset="0"/>
                <a:cs typeface="Arial" charset="0"/>
              </a:rPr>
              <a:t>movie 2</a:t>
            </a:r>
          </a:p>
        </p:txBody>
      </p:sp>
      <p:grpSp>
        <p:nvGrpSpPr>
          <p:cNvPr id="964612" name="Group 18"/>
          <p:cNvGrpSpPr>
            <a:grpSpLocks/>
          </p:cNvGrpSpPr>
          <p:nvPr/>
        </p:nvGrpSpPr>
        <p:grpSpPr bwMode="auto">
          <a:xfrm>
            <a:off x="2379663" y="2984500"/>
            <a:ext cx="1050925" cy="787400"/>
            <a:chOff x="2414758" y="1901117"/>
            <a:chExt cx="1051701" cy="788819"/>
          </a:xfrm>
        </p:grpSpPr>
        <p:grpSp>
          <p:nvGrpSpPr>
            <p:cNvPr id="964614" name="Group 8"/>
            <p:cNvGrpSpPr>
              <a:grpSpLocks/>
            </p:cNvGrpSpPr>
            <p:nvPr/>
          </p:nvGrpSpPr>
          <p:grpSpPr bwMode="auto">
            <a:xfrm flipV="1">
              <a:off x="2627384" y="2282798"/>
              <a:ext cx="81016" cy="407133"/>
              <a:chOff x="4486535" y="3203001"/>
              <a:chExt cx="95934" cy="481363"/>
            </a:xfrm>
          </p:grpSpPr>
          <p:cxnSp>
            <p:nvCxnSpPr>
              <p:cNvPr id="18" name="Straight Arrow Connector 17"/>
              <p:cNvCxnSpPr/>
              <p:nvPr/>
            </p:nvCxnSpPr>
            <p:spPr>
              <a:xfrm rot="16200000" flipV="1">
                <a:off x="4337374" y="3393846"/>
                <a:ext cx="385465" cy="37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486838" y="3588460"/>
                <a:ext cx="95941" cy="95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Arial" pitchFamily="-111" charset="0"/>
                  <a:cs typeface="Arial" pitchFamily="-111" charset="0"/>
                </a:endParaRPr>
              </a:p>
            </p:txBody>
          </p:sp>
        </p:grpSp>
        <p:sp>
          <p:nvSpPr>
            <p:cNvPr id="964615" name="Rectangle 1"/>
            <p:cNvSpPr>
              <a:spLocks noChangeArrowheads="1"/>
            </p:cNvSpPr>
            <p:nvPr/>
          </p:nvSpPr>
          <p:spPr bwMode="auto">
            <a:xfrm>
              <a:off x="2414758" y="1901117"/>
              <a:ext cx="1051701" cy="400110"/>
            </a:xfrm>
            <a:prstGeom prst="rect">
              <a:avLst/>
            </a:prstGeom>
            <a:noFill/>
            <a:ln w="9525">
              <a:noFill/>
              <a:miter lim="800000"/>
              <a:headEnd/>
              <a:tailEnd/>
            </a:ln>
          </p:spPr>
          <p:txBody>
            <a:bodyPr>
              <a:spAutoFit/>
            </a:bodyPr>
            <a:lstStyle/>
            <a:p>
              <a:pPr defTabSz="914400"/>
              <a:r>
                <a:rPr lang="en-US" sz="2000">
                  <a:solidFill>
                    <a:srgbClr val="FF0000"/>
                  </a:solidFill>
                  <a:latin typeface="Calibri" pitchFamily="34" charset="0"/>
                  <a:cs typeface="Arial" charset="0"/>
                </a:rPr>
                <a:t>movie 1</a:t>
              </a:r>
            </a:p>
          </p:txBody>
        </p:sp>
      </p:grpSp>
      <p:sp>
        <p:nvSpPr>
          <p:cNvPr id="964613" name="Rectangle 1"/>
          <p:cNvSpPr>
            <a:spLocks noChangeArrowheads="1"/>
          </p:cNvSpPr>
          <p:nvPr/>
        </p:nvSpPr>
        <p:spPr bwMode="auto">
          <a:xfrm>
            <a:off x="1181100" y="79375"/>
            <a:ext cx="6769100" cy="954088"/>
          </a:xfrm>
          <a:prstGeom prst="rect">
            <a:avLst/>
          </a:prstGeom>
          <a:noFill/>
          <a:ln w="9525">
            <a:noFill/>
            <a:miter lim="800000"/>
            <a:headEnd/>
            <a:tailEnd/>
          </a:ln>
        </p:spPr>
        <p:txBody>
          <a:bodyPr>
            <a:spAutoFit/>
          </a:bodyPr>
          <a:lstStyle/>
          <a:p>
            <a:pPr algn="ctr" defTabSz="914400"/>
            <a:r>
              <a:rPr lang="en-US" sz="2800">
                <a:solidFill>
                  <a:srgbClr val="000000"/>
                </a:solidFill>
                <a:latin typeface="Calibri" pitchFamily="34" charset="0"/>
                <a:cs typeface="Arial" charset="0"/>
              </a:rPr>
              <a:t>1</a:t>
            </a:r>
            <a:r>
              <a:rPr lang="en-US" sz="2800" baseline="30000">
                <a:solidFill>
                  <a:srgbClr val="000000"/>
                </a:solidFill>
                <a:latin typeface="Calibri" pitchFamily="34" charset="0"/>
                <a:cs typeface="Arial" charset="0"/>
              </a:rPr>
              <a:t>st</a:t>
            </a:r>
            <a:r>
              <a:rPr lang="en-US" sz="2800">
                <a:solidFill>
                  <a:srgbClr val="000000"/>
                </a:solidFill>
                <a:latin typeface="Calibri" pitchFamily="34" charset="0"/>
                <a:cs typeface="Arial" charset="0"/>
              </a:rPr>
              <a:t>-order basins are unstable with respect to perturbations in drainage area for Pe &gt; 250</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1"/>
          <p:cNvSpPr>
            <a:spLocks noChangeArrowheads="1"/>
          </p:cNvSpPr>
          <p:nvPr/>
        </p:nvSpPr>
        <p:spPr bwMode="auto">
          <a:xfrm>
            <a:off x="500063" y="390525"/>
            <a:ext cx="8134350" cy="1076325"/>
          </a:xfrm>
          <a:prstGeom prst="rect">
            <a:avLst/>
          </a:prstGeom>
          <a:noFill/>
          <a:ln w="9525">
            <a:noFill/>
            <a:miter lim="800000"/>
            <a:headEnd/>
            <a:tailEnd/>
          </a:ln>
        </p:spPr>
        <p:txBody>
          <a:bodyPr>
            <a:spAutoFit/>
          </a:bodyPr>
          <a:lstStyle/>
          <a:p>
            <a:pPr algn="ctr" defTabSz="914400"/>
            <a:r>
              <a:rPr lang="en-US" sz="3200">
                <a:solidFill>
                  <a:srgbClr val="000000"/>
                </a:solidFill>
                <a:latin typeface="Calibri" pitchFamily="34" charset="0"/>
                <a:cs typeface="Arial" charset="0"/>
              </a:rPr>
              <a:t>Basins above the threshold, when perturbed, eat their neighbors</a:t>
            </a:r>
          </a:p>
        </p:txBody>
      </p:sp>
      <p:pic>
        <p:nvPicPr>
          <p:cNvPr id="2" name="Shape">
            <a:hlinkClick r:id="" action="ppaction://media"/>
          </p:cNvPr>
          <p:cNvPicPr>
            <a:picLocks noRot="1" noChangeAspect="1" noChangeArrowheads="1"/>
          </p:cNvPicPr>
          <p:nvPr>
            <a:videoFile r:link="rId1"/>
          </p:nvPr>
        </p:nvPicPr>
        <p:blipFill>
          <a:blip r:embed="rId3"/>
          <a:srcRect/>
          <a:stretch>
            <a:fillRect/>
          </a:stretch>
        </p:blipFill>
        <p:spPr bwMode="auto">
          <a:xfrm>
            <a:off x="900113" y="2189163"/>
            <a:ext cx="7343775" cy="3400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657" name="Picture 1" descr="ridgeline-migration.png"/>
          <p:cNvPicPr>
            <a:picLocks noChangeAspect="1"/>
          </p:cNvPicPr>
          <p:nvPr/>
        </p:nvPicPr>
        <p:blipFill>
          <a:blip r:embed="rId3"/>
          <a:srcRect/>
          <a:stretch>
            <a:fillRect/>
          </a:stretch>
        </p:blipFill>
        <p:spPr bwMode="auto">
          <a:xfrm>
            <a:off x="150813" y="1692275"/>
            <a:ext cx="8809037" cy="4930775"/>
          </a:xfrm>
          <a:prstGeom prst="rect">
            <a:avLst/>
          </a:prstGeom>
          <a:noFill/>
          <a:ln w="9525">
            <a:noFill/>
            <a:miter lim="800000"/>
            <a:headEnd/>
            <a:tailEnd/>
          </a:ln>
        </p:spPr>
      </p:pic>
      <p:sp>
        <p:nvSpPr>
          <p:cNvPr id="966658" name="Title 2"/>
          <p:cNvSpPr>
            <a:spLocks noGrp="1"/>
          </p:cNvSpPr>
          <p:nvPr>
            <p:ph type="title"/>
          </p:nvPr>
        </p:nvSpPr>
        <p:spPr>
          <a:xfrm>
            <a:off x="168275" y="141288"/>
            <a:ext cx="8759825" cy="1143000"/>
          </a:xfrm>
        </p:spPr>
        <p:txBody>
          <a:bodyPr/>
          <a:lstStyle/>
          <a:p>
            <a:r>
              <a:rPr lang="en-US" sz="3200" smtClean="0">
                <a:ea typeface="ＭＳ Ｐゴシック"/>
                <a:cs typeface="ＭＳ Ｐゴシック"/>
              </a:rPr>
              <a:t>The difference is whether a displaced divide bounces back or continues to migrate</a:t>
            </a:r>
          </a:p>
        </p:txBody>
      </p:sp>
      <p:sp>
        <p:nvSpPr>
          <p:cNvPr id="4" name="Rectangle 3"/>
          <p:cNvSpPr/>
          <p:nvPr/>
        </p:nvSpPr>
        <p:spPr>
          <a:xfrm>
            <a:off x="2851150" y="5484813"/>
            <a:ext cx="3687763" cy="1189037"/>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2781300" y="3894138"/>
            <a:ext cx="3730625" cy="133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88" name="Picture 10" descr="ridge-migration-coordinates.png"/>
          <p:cNvPicPr>
            <a:picLocks noChangeAspect="1"/>
          </p:cNvPicPr>
          <p:nvPr/>
        </p:nvPicPr>
        <p:blipFill>
          <a:blip r:embed="rId4"/>
          <a:srcRect/>
          <a:stretch>
            <a:fillRect/>
          </a:stretch>
        </p:blipFill>
        <p:spPr bwMode="auto">
          <a:xfrm>
            <a:off x="5287963" y="371475"/>
            <a:ext cx="2593975" cy="3295650"/>
          </a:xfrm>
          <a:prstGeom prst="rect">
            <a:avLst/>
          </a:prstGeom>
          <a:noFill/>
          <a:ln w="9525">
            <a:noFill/>
            <a:miter lim="800000"/>
            <a:headEnd/>
            <a:tailEnd/>
          </a:ln>
        </p:spPr>
      </p:pic>
      <p:graphicFrame>
        <p:nvGraphicFramePr>
          <p:cNvPr id="910386" name="Object 50"/>
          <p:cNvGraphicFramePr>
            <a:graphicFrameLocks noChangeAspect="1"/>
          </p:cNvGraphicFramePr>
          <p:nvPr/>
        </p:nvGraphicFramePr>
        <p:xfrm>
          <a:off x="1057275" y="3860800"/>
          <a:ext cx="1987550" cy="2603500"/>
        </p:xfrm>
        <a:graphic>
          <a:graphicData uri="http://schemas.openxmlformats.org/presentationml/2006/ole">
            <p:oleObj spid="_x0000_s910386" name="Equation" r:id="rId5" imgW="786240" imgH="1032840" progId="Equation.3">
              <p:embed/>
            </p:oleObj>
          </a:graphicData>
        </a:graphic>
      </p:graphicFrame>
      <p:pic>
        <p:nvPicPr>
          <p:cNvPr id="910389" name="Picture 9" descr="ridge-migration-mapview.png"/>
          <p:cNvPicPr>
            <a:picLocks noChangeAspect="1"/>
          </p:cNvPicPr>
          <p:nvPr/>
        </p:nvPicPr>
        <p:blipFill>
          <a:blip r:embed="rId6"/>
          <a:srcRect l="11922"/>
          <a:stretch>
            <a:fillRect/>
          </a:stretch>
        </p:blipFill>
        <p:spPr bwMode="auto">
          <a:xfrm>
            <a:off x="0" y="241300"/>
            <a:ext cx="5811838" cy="3384550"/>
          </a:xfrm>
          <a:prstGeom prst="rect">
            <a:avLst/>
          </a:prstGeom>
          <a:noFill/>
          <a:ln w="9525">
            <a:noFill/>
            <a:miter lim="800000"/>
            <a:headEnd/>
            <a:tailEnd/>
          </a:ln>
        </p:spPr>
      </p:pic>
      <p:graphicFrame>
        <p:nvGraphicFramePr>
          <p:cNvPr id="910387" name="Object 51"/>
          <p:cNvGraphicFramePr>
            <a:graphicFrameLocks noChangeAspect="1"/>
          </p:cNvGraphicFramePr>
          <p:nvPr/>
        </p:nvGraphicFramePr>
        <p:xfrm>
          <a:off x="5006975" y="3924300"/>
          <a:ext cx="3422650" cy="2476500"/>
        </p:xfrm>
        <a:graphic>
          <a:graphicData uri="http://schemas.openxmlformats.org/presentationml/2006/ole">
            <p:oleObj spid="_x0000_s910387" name="Equation" r:id="rId7" imgW="1362240" imgH="978120" progId="Equation.3">
              <p:embed/>
            </p:oleObj>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12" name="Picture 9" descr="ridge-migration-mapview.png"/>
          <p:cNvPicPr>
            <a:picLocks noChangeAspect="1"/>
          </p:cNvPicPr>
          <p:nvPr/>
        </p:nvPicPr>
        <p:blipFill>
          <a:blip r:embed="rId4"/>
          <a:srcRect l="11922"/>
          <a:stretch>
            <a:fillRect/>
          </a:stretch>
        </p:blipFill>
        <p:spPr bwMode="auto">
          <a:xfrm>
            <a:off x="0" y="241300"/>
            <a:ext cx="5811838" cy="3384550"/>
          </a:xfrm>
          <a:prstGeom prst="rect">
            <a:avLst/>
          </a:prstGeom>
          <a:noFill/>
          <a:ln w="9525">
            <a:noFill/>
            <a:miter lim="800000"/>
            <a:headEnd/>
            <a:tailEnd/>
          </a:ln>
        </p:spPr>
      </p:pic>
      <p:sp>
        <p:nvSpPr>
          <p:cNvPr id="911413" name="Text Box 18"/>
          <p:cNvSpPr txBox="1">
            <a:spLocks noChangeArrowheads="1"/>
          </p:cNvSpPr>
          <p:nvPr/>
        </p:nvSpPr>
        <p:spPr bwMode="auto">
          <a:xfrm>
            <a:off x="7275513" y="415925"/>
            <a:ext cx="1404937" cy="523875"/>
          </a:xfrm>
          <a:prstGeom prst="rect">
            <a:avLst/>
          </a:prstGeom>
          <a:noFill/>
          <a:ln w="9525">
            <a:noFill/>
            <a:miter lim="800000"/>
            <a:headEnd/>
            <a:tailEnd/>
          </a:ln>
        </p:spPr>
        <p:txBody>
          <a:bodyPr>
            <a:spAutoFit/>
          </a:bodyPr>
          <a:lstStyle/>
          <a:p>
            <a:pPr algn="ctr">
              <a:spcBef>
                <a:spcPct val="50000"/>
              </a:spcBef>
            </a:pPr>
            <a:r>
              <a:rPr lang="en-US" sz="2800">
                <a:solidFill>
                  <a:srgbClr val="000000"/>
                </a:solidFill>
                <a:latin typeface="Calibri" pitchFamily="34" charset="0"/>
                <a:cs typeface="Arial" charset="0"/>
              </a:rPr>
              <a:t>stable</a:t>
            </a:r>
          </a:p>
        </p:txBody>
      </p:sp>
      <p:pic>
        <p:nvPicPr>
          <p:cNvPr id="911414" name="Picture 8" descr="ridge-migration-stable.png"/>
          <p:cNvPicPr>
            <a:picLocks noChangeAspect="1"/>
          </p:cNvPicPr>
          <p:nvPr/>
        </p:nvPicPr>
        <p:blipFill>
          <a:blip r:embed="rId5"/>
          <a:srcRect/>
          <a:stretch>
            <a:fillRect/>
          </a:stretch>
        </p:blipFill>
        <p:spPr bwMode="auto">
          <a:xfrm>
            <a:off x="5287963" y="261938"/>
            <a:ext cx="2593975" cy="3406775"/>
          </a:xfrm>
          <a:prstGeom prst="rect">
            <a:avLst/>
          </a:prstGeom>
          <a:noFill/>
          <a:ln w="9525">
            <a:noFill/>
            <a:miter lim="800000"/>
            <a:headEnd/>
            <a:tailEnd/>
          </a:ln>
        </p:spPr>
      </p:pic>
      <p:graphicFrame>
        <p:nvGraphicFramePr>
          <p:cNvPr id="911410" name="Object 50"/>
          <p:cNvGraphicFramePr>
            <a:graphicFrameLocks noChangeAspect="1"/>
          </p:cNvGraphicFramePr>
          <p:nvPr/>
        </p:nvGraphicFramePr>
        <p:xfrm>
          <a:off x="1057275" y="3860800"/>
          <a:ext cx="1987550" cy="2603500"/>
        </p:xfrm>
        <a:graphic>
          <a:graphicData uri="http://schemas.openxmlformats.org/presentationml/2006/ole">
            <p:oleObj spid="_x0000_s911410" name="Equation" r:id="rId6" imgW="786240" imgH="1032840" progId="Equation.3">
              <p:embed/>
            </p:oleObj>
          </a:graphicData>
        </a:graphic>
      </p:graphicFrame>
      <p:graphicFrame>
        <p:nvGraphicFramePr>
          <p:cNvPr id="911411" name="Object 51"/>
          <p:cNvGraphicFramePr>
            <a:graphicFrameLocks noChangeAspect="1"/>
          </p:cNvGraphicFramePr>
          <p:nvPr/>
        </p:nvGraphicFramePr>
        <p:xfrm>
          <a:off x="5006975" y="3924300"/>
          <a:ext cx="3422650" cy="2476500"/>
        </p:xfrm>
        <a:graphic>
          <a:graphicData uri="http://schemas.openxmlformats.org/presentationml/2006/ole">
            <p:oleObj spid="_x0000_s911411" name="Equation" r:id="rId7" imgW="1362240" imgH="978120" progId="Equation.3">
              <p:embed/>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436" name="Picture 8" descr="ridge-migration-unstable.png"/>
          <p:cNvPicPr>
            <a:picLocks noChangeAspect="1"/>
          </p:cNvPicPr>
          <p:nvPr/>
        </p:nvPicPr>
        <p:blipFill>
          <a:blip r:embed="rId4"/>
          <a:srcRect/>
          <a:stretch>
            <a:fillRect/>
          </a:stretch>
        </p:blipFill>
        <p:spPr bwMode="auto">
          <a:xfrm>
            <a:off x="5287963" y="261938"/>
            <a:ext cx="2593975" cy="3727450"/>
          </a:xfrm>
          <a:prstGeom prst="rect">
            <a:avLst/>
          </a:prstGeom>
          <a:noFill/>
          <a:ln w="9525">
            <a:noFill/>
            <a:miter lim="800000"/>
            <a:headEnd/>
            <a:tailEnd/>
          </a:ln>
        </p:spPr>
      </p:pic>
      <p:pic>
        <p:nvPicPr>
          <p:cNvPr id="912437" name="Picture 9" descr="ridge-migration-mapview.png"/>
          <p:cNvPicPr>
            <a:picLocks noChangeAspect="1"/>
          </p:cNvPicPr>
          <p:nvPr/>
        </p:nvPicPr>
        <p:blipFill>
          <a:blip r:embed="rId5"/>
          <a:srcRect l="11922"/>
          <a:stretch>
            <a:fillRect/>
          </a:stretch>
        </p:blipFill>
        <p:spPr bwMode="auto">
          <a:xfrm>
            <a:off x="0" y="241300"/>
            <a:ext cx="5811838" cy="3384550"/>
          </a:xfrm>
          <a:prstGeom prst="rect">
            <a:avLst/>
          </a:prstGeom>
          <a:noFill/>
          <a:ln w="9525">
            <a:noFill/>
            <a:miter lim="800000"/>
            <a:headEnd/>
            <a:tailEnd/>
          </a:ln>
        </p:spPr>
      </p:pic>
      <p:sp>
        <p:nvSpPr>
          <p:cNvPr id="912438" name="Text Box 18"/>
          <p:cNvSpPr txBox="1">
            <a:spLocks noChangeArrowheads="1"/>
          </p:cNvSpPr>
          <p:nvPr/>
        </p:nvSpPr>
        <p:spPr bwMode="auto">
          <a:xfrm>
            <a:off x="7275513" y="415925"/>
            <a:ext cx="1614487" cy="523875"/>
          </a:xfrm>
          <a:prstGeom prst="rect">
            <a:avLst/>
          </a:prstGeom>
          <a:noFill/>
          <a:ln w="9525">
            <a:noFill/>
            <a:miter lim="800000"/>
            <a:headEnd/>
            <a:tailEnd/>
          </a:ln>
        </p:spPr>
        <p:txBody>
          <a:bodyPr>
            <a:spAutoFit/>
          </a:bodyPr>
          <a:lstStyle/>
          <a:p>
            <a:pPr algn="ctr">
              <a:spcBef>
                <a:spcPct val="50000"/>
              </a:spcBef>
            </a:pPr>
            <a:r>
              <a:rPr lang="en-US" sz="2800">
                <a:solidFill>
                  <a:srgbClr val="000000"/>
                </a:solidFill>
                <a:latin typeface="Calibri" pitchFamily="34" charset="0"/>
                <a:cs typeface="Arial" charset="0"/>
              </a:rPr>
              <a:t>unstable</a:t>
            </a:r>
          </a:p>
        </p:txBody>
      </p:sp>
      <p:graphicFrame>
        <p:nvGraphicFramePr>
          <p:cNvPr id="912434" name="Object 50"/>
          <p:cNvGraphicFramePr>
            <a:graphicFrameLocks noChangeAspect="1"/>
          </p:cNvGraphicFramePr>
          <p:nvPr/>
        </p:nvGraphicFramePr>
        <p:xfrm>
          <a:off x="1057275" y="3860800"/>
          <a:ext cx="1987550" cy="2603500"/>
        </p:xfrm>
        <a:graphic>
          <a:graphicData uri="http://schemas.openxmlformats.org/presentationml/2006/ole">
            <p:oleObj spid="_x0000_s912434" name="Equation" r:id="rId6" imgW="786240" imgH="1032840" progId="Equation.3">
              <p:embed/>
            </p:oleObj>
          </a:graphicData>
        </a:graphic>
      </p:graphicFrame>
      <p:graphicFrame>
        <p:nvGraphicFramePr>
          <p:cNvPr id="912435" name="Object 51"/>
          <p:cNvGraphicFramePr>
            <a:graphicFrameLocks noChangeAspect="1"/>
          </p:cNvGraphicFramePr>
          <p:nvPr/>
        </p:nvGraphicFramePr>
        <p:xfrm>
          <a:off x="5006975" y="3924300"/>
          <a:ext cx="3422650" cy="2476500"/>
        </p:xfrm>
        <a:graphic>
          <a:graphicData uri="http://schemas.openxmlformats.org/presentationml/2006/ole">
            <p:oleObj spid="_x0000_s912435" name="Equation" r:id="rId7" imgW="1362240" imgH="978120" progId="Equation.3">
              <p:embed/>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6897" name="Picture 1" descr="stable.png"/>
          <p:cNvPicPr>
            <a:picLocks noChangeAspect="1"/>
          </p:cNvPicPr>
          <p:nvPr/>
        </p:nvPicPr>
        <p:blipFill>
          <a:blip r:embed="rId4"/>
          <a:srcRect l="23711"/>
          <a:stretch>
            <a:fillRect/>
          </a:stretch>
        </p:blipFill>
        <p:spPr bwMode="auto">
          <a:xfrm>
            <a:off x="0" y="906463"/>
            <a:ext cx="6975475" cy="4860925"/>
          </a:xfrm>
          <a:prstGeom prst="rect">
            <a:avLst/>
          </a:prstGeom>
          <a:noFill/>
          <a:ln w="9525">
            <a:noFill/>
            <a:miter lim="800000"/>
            <a:headEnd/>
            <a:tailEnd/>
          </a:ln>
        </p:spPr>
      </p:pic>
      <p:sp>
        <p:nvSpPr>
          <p:cNvPr id="976898" name="Text Box 18"/>
          <p:cNvSpPr txBox="1">
            <a:spLocks noChangeArrowheads="1"/>
          </p:cNvSpPr>
          <p:nvPr/>
        </p:nvSpPr>
        <p:spPr bwMode="auto">
          <a:xfrm>
            <a:off x="2917825" y="254000"/>
            <a:ext cx="3851275" cy="584200"/>
          </a:xfrm>
          <a:prstGeom prst="rect">
            <a:avLst/>
          </a:prstGeom>
          <a:noFill/>
          <a:ln w="9525">
            <a:noFill/>
            <a:miter lim="800000"/>
            <a:headEnd/>
            <a:tailEnd/>
          </a:ln>
        </p:spPr>
        <p:txBody>
          <a:bodyPr>
            <a:spAutoFit/>
          </a:bodyPr>
          <a:lstStyle/>
          <a:p>
            <a:pPr algn="ctr">
              <a:spcBef>
                <a:spcPct val="50000"/>
              </a:spcBef>
            </a:pPr>
            <a:r>
              <a:rPr lang="en-US" sz="3200">
                <a:solidFill>
                  <a:srgbClr val="000000"/>
                </a:solidFill>
                <a:latin typeface="Calibri" pitchFamily="34" charset="0"/>
                <a:cs typeface="Arial" charset="0"/>
              </a:rPr>
              <a:t>Pe &lt; Pe</a:t>
            </a:r>
            <a:r>
              <a:rPr lang="en-US" sz="3200" baseline="-25000">
                <a:solidFill>
                  <a:srgbClr val="000000"/>
                </a:solidFill>
                <a:latin typeface="Calibri" pitchFamily="34" charset="0"/>
                <a:cs typeface="Arial" charset="0"/>
              </a:rPr>
              <a:t>c</a:t>
            </a:r>
            <a:r>
              <a:rPr lang="en-US" sz="3200">
                <a:solidFill>
                  <a:srgbClr val="000000"/>
                </a:solidFill>
                <a:latin typeface="Calibri" pitchFamily="34" charset="0"/>
                <a:cs typeface="Arial" charset="0"/>
              </a:rPr>
              <a:t>: stable divide</a:t>
            </a:r>
          </a:p>
        </p:txBody>
      </p:sp>
      <p:pic>
        <p:nvPicPr>
          <p:cNvPr id="3" name="Shape">
            <a:hlinkClick r:id="" action="ppaction://media"/>
          </p:cNvPr>
          <p:cNvPicPr>
            <a:picLocks noRot="1" noChangeAspect="1" noChangeArrowheads="1"/>
          </p:cNvPicPr>
          <p:nvPr>
            <a:videoFile r:link="rId1"/>
          </p:nvPr>
        </p:nvPicPr>
        <p:blipFill>
          <a:blip r:embed="rId5"/>
          <a:srcRect/>
          <a:stretch>
            <a:fillRect/>
          </a:stretch>
        </p:blipFill>
        <p:spPr bwMode="auto">
          <a:xfrm>
            <a:off x="4611688" y="1635125"/>
            <a:ext cx="4532312" cy="33988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5" descr="gabilanmesa39_120mm.tif"/>
          <p:cNvPicPr>
            <a:picLocks noChangeAspect="1"/>
          </p:cNvPicPr>
          <p:nvPr/>
        </p:nvPicPr>
        <p:blipFill>
          <a:blip r:embed="rId3"/>
          <a:srcRect l="11063"/>
          <a:stretch>
            <a:fillRect/>
          </a:stretch>
        </p:blipFill>
        <p:spPr bwMode="auto">
          <a:xfrm>
            <a:off x="4567238" y="0"/>
            <a:ext cx="4576762" cy="6858000"/>
          </a:xfrm>
          <a:prstGeom prst="rect">
            <a:avLst/>
          </a:prstGeom>
          <a:noFill/>
          <a:ln w="9525">
            <a:noFill/>
            <a:miter lim="800000"/>
            <a:headEnd/>
            <a:tailEnd/>
          </a:ln>
        </p:spPr>
      </p:pic>
      <p:pic>
        <p:nvPicPr>
          <p:cNvPr id="59394" name="Picture 14" descr="gabilanmesa25_35mm.tif"/>
          <p:cNvPicPr>
            <a:picLocks noChangeAspect="1"/>
          </p:cNvPicPr>
          <p:nvPr/>
        </p:nvPicPr>
        <p:blipFill>
          <a:blip r:embed="rId4"/>
          <a:srcRect l="12479"/>
          <a:stretch>
            <a:fillRect/>
          </a:stretch>
        </p:blipFill>
        <p:spPr bwMode="auto">
          <a:xfrm>
            <a:off x="0" y="0"/>
            <a:ext cx="4505325" cy="6858000"/>
          </a:xfrm>
          <a:prstGeom prst="rect">
            <a:avLst/>
          </a:prstGeom>
          <a:noFill/>
          <a:ln w="9525">
            <a:noFill/>
            <a:miter lim="800000"/>
            <a:headEnd/>
            <a:tailEnd/>
          </a:ln>
        </p:spPr>
      </p:pic>
      <p:sp>
        <p:nvSpPr>
          <p:cNvPr id="40967" name="Rectangle 7"/>
          <p:cNvSpPr>
            <a:spLocks noChangeArrowheads="1"/>
          </p:cNvSpPr>
          <p:nvPr/>
        </p:nvSpPr>
        <p:spPr bwMode="auto">
          <a:xfrm>
            <a:off x="2000250" y="0"/>
            <a:ext cx="5173663" cy="1069975"/>
          </a:xfrm>
          <a:prstGeom prst="rect">
            <a:avLst/>
          </a:prstGeom>
          <a:solidFill>
            <a:schemeClr val="tx1">
              <a:alpha val="60001"/>
            </a:schemeClr>
          </a:solidFill>
          <a:ln w="9525">
            <a:noFill/>
            <a:miter lim="800000"/>
            <a:headEnd/>
            <a:tailEnd/>
          </a:ln>
          <a:effectLst/>
        </p:spPr>
        <p:txBody>
          <a:bodyPr anchor="ctr"/>
          <a:lstStyle/>
          <a:p>
            <a:pPr algn="ctr">
              <a:defRPr/>
            </a:pPr>
            <a:r>
              <a:rPr lang="en-US" sz="3200" dirty="0">
                <a:solidFill>
                  <a:schemeClr val="bg1"/>
                </a:solidFill>
                <a:latin typeface="+mj-lt"/>
                <a:ea typeface="ＭＳ Ｐゴシック" charset="-128"/>
                <a:cs typeface="+mn-cs"/>
              </a:rPr>
              <a:t>What sets emergent length scales in landscapes?</a:t>
            </a:r>
            <a:endParaRPr lang="en-US" sz="3200" dirty="0">
              <a:solidFill>
                <a:schemeClr val="bg1"/>
              </a:solidFill>
              <a:latin typeface="+mj-lt"/>
              <a:ea typeface="ＭＳ Ｐゴシック" charset="-128"/>
              <a:cs typeface="+mn-cs"/>
            </a:endParaRPr>
          </a:p>
        </p:txBody>
      </p:sp>
      <p:sp>
        <p:nvSpPr>
          <p:cNvPr id="59396" name="Rectangle 16"/>
          <p:cNvSpPr>
            <a:spLocks noChangeArrowheads="1"/>
          </p:cNvSpPr>
          <p:nvPr/>
        </p:nvSpPr>
        <p:spPr bwMode="auto">
          <a:xfrm>
            <a:off x="95250" y="5730875"/>
            <a:ext cx="739775" cy="112713"/>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40977" name="Text Box 17"/>
          <p:cNvSpPr txBox="1">
            <a:spLocks noChangeArrowheads="1"/>
          </p:cNvSpPr>
          <p:nvPr/>
        </p:nvSpPr>
        <p:spPr bwMode="auto">
          <a:xfrm>
            <a:off x="92141" y="5827143"/>
            <a:ext cx="1069975" cy="400110"/>
          </a:xfrm>
          <a:prstGeom prst="rect">
            <a:avLst/>
          </a:prstGeom>
          <a:noFill/>
          <a:ln w="9525">
            <a:noFill/>
            <a:miter lim="800000"/>
            <a:headEnd/>
            <a:tailEnd/>
          </a:ln>
          <a:effectLst>
            <a:glow rad="63500">
              <a:schemeClr val="accent2">
                <a:alpha val="75000"/>
              </a:schemeClr>
            </a:glow>
          </a:effectLst>
        </p:spPr>
        <p:txBody>
          <a:bodyPr>
            <a:spAutoFit/>
          </a:bodyPr>
          <a:lstStyle/>
          <a:p>
            <a:pPr eaLnBrk="0" hangingPunct="0">
              <a:spcBef>
                <a:spcPct val="50000"/>
              </a:spcBef>
              <a:defRPr/>
            </a:pPr>
            <a:r>
              <a:rPr lang="en-US" sz="2000" dirty="0">
                <a:solidFill>
                  <a:srgbClr val="FFFFFF"/>
                </a:solidFill>
                <a:effectLst>
                  <a:glow rad="101600">
                    <a:schemeClr val="tx1">
                      <a:alpha val="75000"/>
                    </a:schemeClr>
                  </a:glow>
                </a:effectLst>
                <a:ea typeface="ＭＳ Ｐゴシック" charset="-128"/>
                <a:cs typeface="+mn-cs"/>
              </a:rPr>
              <a:t>200m</a:t>
            </a:r>
            <a:endParaRPr lang="en-US" sz="2000" dirty="0">
              <a:solidFill>
                <a:srgbClr val="FFFFFF"/>
              </a:solidFill>
              <a:effectLst>
                <a:glow rad="101600">
                  <a:schemeClr val="tx1">
                    <a:alpha val="75000"/>
                  </a:schemeClr>
                </a:glow>
              </a:effectLst>
              <a:ea typeface="ＭＳ Ｐゴシック" charset="-128"/>
              <a:cs typeface="+mn-cs"/>
            </a:endParaRPr>
          </a:p>
        </p:txBody>
      </p:sp>
      <p:sp>
        <p:nvSpPr>
          <p:cNvPr id="14" name="Text Box 15"/>
          <p:cNvSpPr txBox="1">
            <a:spLocks noChangeArrowheads="1"/>
          </p:cNvSpPr>
          <p:nvPr/>
        </p:nvSpPr>
        <p:spPr bwMode="auto">
          <a:xfrm>
            <a:off x="0" y="6143972"/>
            <a:ext cx="4401528" cy="646331"/>
          </a:xfrm>
          <a:prstGeom prst="rect">
            <a:avLst/>
          </a:prstGeom>
          <a:noFill/>
          <a:ln w="9525">
            <a:noFill/>
            <a:miter lim="800000"/>
            <a:headEnd/>
            <a:tailEnd/>
          </a:ln>
          <a:effectLst>
            <a:glow rad="63500">
              <a:schemeClr val="accent1">
                <a:alpha val="75000"/>
              </a:schemeClr>
            </a:glow>
          </a:effectLst>
        </p:spPr>
        <p:txBody>
          <a:bodyPr wrap="none">
            <a:spAutoFit/>
          </a:bodyPr>
          <a:lstStyle/>
          <a:p>
            <a:pPr>
              <a:defRPr/>
            </a:pPr>
            <a:r>
              <a:rPr lang="en-US" dirty="0" err="1">
                <a:solidFill>
                  <a:srgbClr val="FFFFFF"/>
                </a:solidFill>
                <a:effectLst>
                  <a:glow rad="63500">
                    <a:schemeClr val="tx1">
                      <a:alpha val="75000"/>
                    </a:schemeClr>
                  </a:glow>
                </a:effectLst>
                <a:latin typeface="+mj-lt"/>
                <a:ea typeface="ＭＳ Ｐゴシック" charset="-128"/>
                <a:cs typeface="+mn-cs"/>
              </a:rPr>
              <a:t>Gabilan</a:t>
            </a:r>
            <a:r>
              <a:rPr lang="en-US" dirty="0">
                <a:solidFill>
                  <a:srgbClr val="FFFFFF"/>
                </a:solidFill>
                <a:effectLst>
                  <a:glow rad="63500">
                    <a:schemeClr val="tx1">
                      <a:alpha val="75000"/>
                    </a:schemeClr>
                  </a:glow>
                </a:effectLst>
                <a:latin typeface="+mj-lt"/>
                <a:ea typeface="ＭＳ Ｐゴシック" charset="-128"/>
                <a:cs typeface="+mn-cs"/>
              </a:rPr>
              <a:t> Mesa, </a:t>
            </a:r>
            <a:r>
              <a:rPr lang="en-US" dirty="0">
                <a:solidFill>
                  <a:srgbClr val="FFFFFF"/>
                </a:solidFill>
                <a:effectLst>
                  <a:glow rad="63500">
                    <a:schemeClr val="tx1">
                      <a:alpha val="75000"/>
                    </a:schemeClr>
                  </a:glow>
                </a:effectLst>
                <a:latin typeface="+mj-lt"/>
                <a:ea typeface="ＭＳ Ｐゴシック" charset="-128"/>
                <a:cs typeface="+mn-cs"/>
              </a:rPr>
              <a:t>CA </a:t>
            </a:r>
            <a:r>
              <a:rPr lang="en-US" dirty="0">
                <a:solidFill>
                  <a:srgbClr val="FFFFFF"/>
                </a:solidFill>
                <a:effectLst>
                  <a:glow rad="63500">
                    <a:schemeClr val="tx1">
                      <a:alpha val="75000"/>
                    </a:schemeClr>
                  </a:glow>
                </a:effectLst>
                <a:latin typeface="+mj-lt"/>
                <a:ea typeface="ＭＳ Ｐゴシック" charset="-128"/>
                <a:cs typeface="+mn-cs"/>
              </a:rPr>
              <a:t>– 1m </a:t>
            </a:r>
            <a:r>
              <a:rPr lang="en-US" dirty="0" err="1">
                <a:solidFill>
                  <a:srgbClr val="FFFFFF"/>
                </a:solidFill>
                <a:effectLst>
                  <a:glow rad="63500">
                    <a:schemeClr val="tx1">
                      <a:alpha val="75000"/>
                    </a:schemeClr>
                  </a:glow>
                </a:effectLst>
                <a:latin typeface="+mj-lt"/>
                <a:ea typeface="ＭＳ Ｐゴシック" charset="-128"/>
                <a:cs typeface="+mn-cs"/>
              </a:rPr>
              <a:t>LiDAR</a:t>
            </a:r>
            <a:r>
              <a:rPr lang="en-US" dirty="0">
                <a:solidFill>
                  <a:srgbClr val="FFFFFF"/>
                </a:solidFill>
                <a:effectLst>
                  <a:glow rad="63500">
                    <a:schemeClr val="tx1">
                      <a:alpha val="75000"/>
                    </a:schemeClr>
                  </a:glow>
                </a:effectLst>
                <a:latin typeface="+mj-lt"/>
                <a:ea typeface="ＭＳ Ｐゴシック" charset="-128"/>
                <a:cs typeface="+mn-cs"/>
              </a:rPr>
              <a:t> from </a:t>
            </a:r>
            <a:r>
              <a:rPr lang="en-US" dirty="0">
                <a:solidFill>
                  <a:srgbClr val="FFFFFF"/>
                </a:solidFill>
                <a:effectLst>
                  <a:glow rad="63500">
                    <a:schemeClr val="tx1">
                      <a:alpha val="75000"/>
                    </a:schemeClr>
                  </a:glow>
                </a:effectLst>
                <a:latin typeface="+mj-lt"/>
                <a:ea typeface="ＭＳ Ｐゴシック" charset="-128"/>
                <a:cs typeface="+mn-cs"/>
              </a:rPr>
              <a:t>NCALM</a:t>
            </a:r>
          </a:p>
          <a:p>
            <a:pPr>
              <a:defRPr/>
            </a:pPr>
            <a:r>
              <a:rPr lang="en-US" dirty="0">
                <a:solidFill>
                  <a:srgbClr val="FFFFFF"/>
                </a:solidFill>
                <a:effectLst>
                  <a:glow rad="63500">
                    <a:schemeClr val="tx1">
                      <a:alpha val="75000"/>
                    </a:schemeClr>
                  </a:glow>
                </a:effectLst>
                <a:latin typeface="+mj-lt"/>
                <a:ea typeface="ＭＳ Ｐゴシック" charset="-128"/>
                <a:cs typeface="+mn-cs"/>
              </a:rPr>
              <a:t>+ </a:t>
            </a:r>
            <a:r>
              <a:rPr lang="en-US" dirty="0" err="1">
                <a:solidFill>
                  <a:srgbClr val="FFFFFF"/>
                </a:solidFill>
                <a:effectLst>
                  <a:glow rad="63500">
                    <a:schemeClr val="tx1">
                      <a:alpha val="75000"/>
                    </a:schemeClr>
                  </a:glow>
                </a:effectLst>
                <a:latin typeface="+mj-lt"/>
                <a:ea typeface="ＭＳ Ｐゴシック" charset="-128"/>
                <a:cs typeface="+mn-cs"/>
              </a:rPr>
              <a:t>airphotos</a:t>
            </a:r>
            <a:r>
              <a:rPr lang="en-US" dirty="0">
                <a:solidFill>
                  <a:srgbClr val="FFFFFF"/>
                </a:solidFill>
                <a:effectLst>
                  <a:glow rad="63500">
                    <a:schemeClr val="tx1">
                      <a:alpha val="75000"/>
                    </a:schemeClr>
                  </a:glow>
                </a:effectLst>
                <a:latin typeface="+mj-lt"/>
                <a:ea typeface="ＭＳ Ｐゴシック" charset="-128"/>
                <a:cs typeface="+mn-cs"/>
              </a:rPr>
              <a:t> from NAIP. Credit: </a:t>
            </a:r>
            <a:r>
              <a:rPr lang="en-US" dirty="0" err="1">
                <a:solidFill>
                  <a:srgbClr val="FFFFFF"/>
                </a:solidFill>
                <a:effectLst>
                  <a:glow rad="63500">
                    <a:schemeClr val="tx1">
                      <a:alpha val="75000"/>
                    </a:schemeClr>
                  </a:glow>
                </a:effectLst>
                <a:latin typeface="+mj-lt"/>
                <a:ea typeface="ＭＳ Ｐゴシック" charset="-128"/>
                <a:cs typeface="+mn-cs"/>
              </a:rPr>
              <a:t>Ionut</a:t>
            </a:r>
            <a:r>
              <a:rPr lang="en-US" dirty="0">
                <a:solidFill>
                  <a:srgbClr val="FFFFFF"/>
                </a:solidFill>
                <a:effectLst>
                  <a:glow rad="63500">
                    <a:schemeClr val="tx1">
                      <a:alpha val="75000"/>
                    </a:schemeClr>
                  </a:glow>
                </a:effectLst>
                <a:latin typeface="+mj-lt"/>
                <a:ea typeface="ＭＳ Ｐゴシック" charset="-128"/>
                <a:cs typeface="+mn-cs"/>
              </a:rPr>
              <a:t> </a:t>
            </a:r>
            <a:r>
              <a:rPr lang="en-US" dirty="0" err="1">
                <a:solidFill>
                  <a:srgbClr val="FFFFFF"/>
                </a:solidFill>
                <a:effectLst>
                  <a:glow rad="63500">
                    <a:schemeClr val="tx1">
                      <a:alpha val="75000"/>
                    </a:schemeClr>
                  </a:glow>
                </a:effectLst>
                <a:latin typeface="+mj-lt"/>
                <a:ea typeface="ＭＳ Ｐゴシック" charset="-128"/>
                <a:cs typeface="+mn-cs"/>
              </a:rPr>
              <a:t>Iordache</a:t>
            </a:r>
            <a:endParaRPr lang="en-US" dirty="0">
              <a:solidFill>
                <a:srgbClr val="FFFFFF"/>
              </a:solidFill>
              <a:effectLst>
                <a:glow rad="63500">
                  <a:schemeClr val="tx1">
                    <a:alpha val="75000"/>
                  </a:schemeClr>
                </a:glow>
              </a:effectLst>
              <a:latin typeface="+mj-lt"/>
              <a:ea typeface="ＭＳ Ｐゴシック" charset="-128"/>
              <a:cs typeface="+mn-cs"/>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8945" name="Picture 2" descr="condstable.png"/>
          <p:cNvPicPr>
            <a:picLocks noChangeAspect="1"/>
          </p:cNvPicPr>
          <p:nvPr/>
        </p:nvPicPr>
        <p:blipFill>
          <a:blip r:embed="rId4"/>
          <a:srcRect l="23711"/>
          <a:stretch>
            <a:fillRect/>
          </a:stretch>
        </p:blipFill>
        <p:spPr bwMode="auto">
          <a:xfrm>
            <a:off x="0" y="906463"/>
            <a:ext cx="6975475" cy="4860925"/>
          </a:xfrm>
          <a:prstGeom prst="rect">
            <a:avLst/>
          </a:prstGeom>
          <a:noFill/>
          <a:ln w="9525">
            <a:noFill/>
            <a:miter lim="800000"/>
            <a:headEnd/>
            <a:tailEnd/>
          </a:ln>
        </p:spPr>
      </p:pic>
      <p:sp>
        <p:nvSpPr>
          <p:cNvPr id="978946" name="Text Box 18"/>
          <p:cNvSpPr txBox="1">
            <a:spLocks noChangeArrowheads="1"/>
          </p:cNvSpPr>
          <p:nvPr/>
        </p:nvSpPr>
        <p:spPr bwMode="auto">
          <a:xfrm>
            <a:off x="311150" y="65088"/>
            <a:ext cx="4457700" cy="1076325"/>
          </a:xfrm>
          <a:prstGeom prst="rect">
            <a:avLst/>
          </a:prstGeom>
          <a:noFill/>
          <a:ln w="9525">
            <a:noFill/>
            <a:miter lim="800000"/>
            <a:headEnd/>
            <a:tailEnd/>
          </a:ln>
        </p:spPr>
        <p:txBody>
          <a:bodyPr>
            <a:spAutoFit/>
          </a:bodyPr>
          <a:lstStyle/>
          <a:p>
            <a:pPr algn="ctr">
              <a:spcBef>
                <a:spcPct val="50000"/>
              </a:spcBef>
            </a:pPr>
            <a:r>
              <a:rPr lang="en-US" sz="3200">
                <a:solidFill>
                  <a:srgbClr val="000000"/>
                </a:solidFill>
                <a:latin typeface="Calibri" pitchFamily="34" charset="0"/>
                <a:cs typeface="Arial" charset="0"/>
              </a:rPr>
              <a:t>Pe ~ Pe</a:t>
            </a:r>
            <a:r>
              <a:rPr lang="en-US" sz="3200" baseline="-25000">
                <a:solidFill>
                  <a:srgbClr val="000000"/>
                </a:solidFill>
                <a:latin typeface="Calibri" pitchFamily="34" charset="0"/>
                <a:cs typeface="Arial" charset="0"/>
              </a:rPr>
              <a:t>c</a:t>
            </a:r>
            <a:r>
              <a:rPr lang="en-US" sz="3200">
                <a:solidFill>
                  <a:srgbClr val="000000"/>
                </a:solidFill>
                <a:latin typeface="Calibri" pitchFamily="34" charset="0"/>
                <a:cs typeface="Arial" charset="0"/>
              </a:rPr>
              <a:t>: conditionally stable divide</a:t>
            </a:r>
          </a:p>
        </p:txBody>
      </p:sp>
      <p:pic>
        <p:nvPicPr>
          <p:cNvPr id="2" name="Shape">
            <a:hlinkClick r:id="" action="ppaction://media"/>
          </p:cNvPr>
          <p:cNvPicPr>
            <a:picLocks noRot="1" noChangeAspect="1" noChangeArrowheads="1"/>
          </p:cNvPicPr>
          <p:nvPr>
            <a:videoFile r:link="rId1"/>
          </p:nvPr>
        </p:nvPicPr>
        <p:blipFill>
          <a:blip r:embed="rId5"/>
          <a:srcRect/>
          <a:stretch>
            <a:fillRect/>
          </a:stretch>
        </p:blipFill>
        <p:spPr bwMode="auto">
          <a:xfrm>
            <a:off x="4659313" y="107950"/>
            <a:ext cx="4484687" cy="3363913"/>
          </a:xfrm>
          <a:prstGeom prst="rect">
            <a:avLst/>
          </a:prstGeom>
          <a:noFill/>
          <a:ln w="9525">
            <a:noFill/>
            <a:miter lim="800000"/>
            <a:headEnd/>
            <a:tailEnd/>
          </a:ln>
        </p:spPr>
      </p:pic>
      <p:pic>
        <p:nvPicPr>
          <p:cNvPr id="4" name="Shape">
            <a:hlinkClick r:id="" action="ppaction://media"/>
          </p:cNvPr>
          <p:cNvPicPr>
            <a:picLocks noRot="1" noChangeAspect="1" noChangeArrowheads="1"/>
          </p:cNvPicPr>
          <p:nvPr>
            <a:videoFile r:link="rId1"/>
          </p:nvPr>
        </p:nvPicPr>
        <p:blipFill>
          <a:blip r:embed="rId6"/>
          <a:srcRect/>
          <a:stretch>
            <a:fillRect/>
          </a:stretch>
        </p:blipFill>
        <p:spPr bwMode="auto">
          <a:xfrm>
            <a:off x="4646613" y="3390900"/>
            <a:ext cx="4497387" cy="33734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6" fill="hold"/>
                                        <p:tgtEl>
                                          <p:spTgt spid="2"/>
                                        </p:tgtEl>
                                      </p:cBhvr>
                                    </p:cmd>
                                  </p:childTnLst>
                                </p:cTn>
                              </p:par>
                              <p:par>
                                <p:cTn id="7" presetID="1" presetClass="mediacall" presetSubtype="0" fill="hold" nodeType="withEffect">
                                  <p:stCondLst>
                                    <p:cond delay="0"/>
                                  </p:stCondLst>
                                  <p:childTnLst>
                                    <p:cmd type="call" cmd="playFrom(0.0)">
                                      <p:cBhvr>
                                        <p:cTn id="8" dur="4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993" name="Picture 3" descr="unstable.png"/>
          <p:cNvPicPr>
            <a:picLocks noChangeAspect="1"/>
          </p:cNvPicPr>
          <p:nvPr/>
        </p:nvPicPr>
        <p:blipFill>
          <a:blip r:embed="rId4"/>
          <a:srcRect l="23711"/>
          <a:stretch>
            <a:fillRect/>
          </a:stretch>
        </p:blipFill>
        <p:spPr bwMode="auto">
          <a:xfrm>
            <a:off x="0" y="906463"/>
            <a:ext cx="6975475" cy="4860925"/>
          </a:xfrm>
          <a:prstGeom prst="rect">
            <a:avLst/>
          </a:prstGeom>
          <a:noFill/>
          <a:ln w="9525">
            <a:noFill/>
            <a:miter lim="800000"/>
            <a:headEnd/>
            <a:tailEnd/>
          </a:ln>
        </p:spPr>
      </p:pic>
      <p:sp>
        <p:nvSpPr>
          <p:cNvPr id="980994" name="Text Box 18"/>
          <p:cNvSpPr txBox="1">
            <a:spLocks noChangeArrowheads="1"/>
          </p:cNvSpPr>
          <p:nvPr/>
        </p:nvSpPr>
        <p:spPr bwMode="auto">
          <a:xfrm>
            <a:off x="2297113" y="266700"/>
            <a:ext cx="4768850" cy="585788"/>
          </a:xfrm>
          <a:prstGeom prst="rect">
            <a:avLst/>
          </a:prstGeom>
          <a:noFill/>
          <a:ln w="9525">
            <a:noFill/>
            <a:miter lim="800000"/>
            <a:headEnd/>
            <a:tailEnd/>
          </a:ln>
        </p:spPr>
        <p:txBody>
          <a:bodyPr>
            <a:spAutoFit/>
          </a:bodyPr>
          <a:lstStyle/>
          <a:p>
            <a:pPr algn="ctr">
              <a:spcBef>
                <a:spcPct val="50000"/>
              </a:spcBef>
            </a:pPr>
            <a:r>
              <a:rPr lang="en-US" sz="3200">
                <a:solidFill>
                  <a:srgbClr val="000000"/>
                </a:solidFill>
                <a:latin typeface="Calibri" pitchFamily="34" charset="0"/>
                <a:cs typeface="Arial" charset="0"/>
              </a:rPr>
              <a:t>Pe &gt; Pe</a:t>
            </a:r>
            <a:r>
              <a:rPr lang="en-US" sz="3200" baseline="-25000">
                <a:solidFill>
                  <a:srgbClr val="000000"/>
                </a:solidFill>
                <a:latin typeface="Calibri" pitchFamily="34" charset="0"/>
                <a:cs typeface="Arial" charset="0"/>
              </a:rPr>
              <a:t>c</a:t>
            </a:r>
            <a:r>
              <a:rPr lang="en-US" sz="3200">
                <a:solidFill>
                  <a:srgbClr val="000000"/>
                </a:solidFill>
                <a:latin typeface="Calibri" pitchFamily="34" charset="0"/>
                <a:cs typeface="Arial" charset="0"/>
              </a:rPr>
              <a:t>: unstable divide</a:t>
            </a:r>
          </a:p>
        </p:txBody>
      </p:sp>
      <p:sp>
        <p:nvSpPr>
          <p:cNvPr id="980995" name="Text Box 18"/>
          <p:cNvSpPr txBox="1">
            <a:spLocks noChangeArrowheads="1"/>
          </p:cNvSpPr>
          <p:nvPr/>
        </p:nvSpPr>
        <p:spPr bwMode="auto">
          <a:xfrm>
            <a:off x="1165225" y="5702300"/>
            <a:ext cx="6726238" cy="1076325"/>
          </a:xfrm>
          <a:prstGeom prst="rect">
            <a:avLst/>
          </a:prstGeom>
          <a:noFill/>
          <a:ln w="9525">
            <a:noFill/>
            <a:miter lim="800000"/>
            <a:headEnd/>
            <a:tailEnd/>
          </a:ln>
        </p:spPr>
        <p:txBody>
          <a:bodyPr>
            <a:spAutoFit/>
          </a:bodyPr>
          <a:lstStyle/>
          <a:p>
            <a:pPr algn="ctr">
              <a:spcBef>
                <a:spcPct val="50000"/>
              </a:spcBef>
            </a:pPr>
            <a:r>
              <a:rPr lang="en-US" sz="3200">
                <a:solidFill>
                  <a:srgbClr val="000000"/>
                </a:solidFill>
                <a:latin typeface="Calibri" pitchFamily="34" charset="0"/>
                <a:cs typeface="Arial" charset="0"/>
              </a:rPr>
              <a:t>Performing a similar analysis numerically in 2D predicts Pe</a:t>
            </a:r>
            <a:r>
              <a:rPr lang="en-US" sz="3200" baseline="-25000">
                <a:solidFill>
                  <a:srgbClr val="000000"/>
                </a:solidFill>
                <a:latin typeface="Calibri" pitchFamily="34" charset="0"/>
                <a:cs typeface="Arial" charset="0"/>
              </a:rPr>
              <a:t>c</a:t>
            </a:r>
            <a:r>
              <a:rPr lang="en-US" sz="3200">
                <a:solidFill>
                  <a:srgbClr val="000000"/>
                </a:solidFill>
                <a:latin typeface="Calibri" pitchFamily="34" charset="0"/>
                <a:cs typeface="Arial" charset="0"/>
              </a:rPr>
              <a:t> ≈ 250</a:t>
            </a:r>
          </a:p>
        </p:txBody>
      </p:sp>
      <p:pic>
        <p:nvPicPr>
          <p:cNvPr id="2" name="Shape">
            <a:hlinkClick r:id="" action="ppaction://media"/>
          </p:cNvPr>
          <p:cNvPicPr>
            <a:picLocks noRot="1" noChangeAspect="1" noChangeArrowheads="1"/>
          </p:cNvPicPr>
          <p:nvPr>
            <a:videoFile r:link="rId1"/>
          </p:nvPr>
        </p:nvPicPr>
        <p:blipFill>
          <a:blip r:embed="rId5"/>
          <a:srcRect/>
          <a:stretch>
            <a:fillRect/>
          </a:stretch>
        </p:blipFill>
        <p:spPr bwMode="auto">
          <a:xfrm>
            <a:off x="4643438" y="1581150"/>
            <a:ext cx="4500562" cy="3375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7" descr="m0p35_S0p1_a0p1-wildcolors-witharrow.png"/>
          <p:cNvPicPr>
            <a:picLocks noChangeAspect="1"/>
          </p:cNvPicPr>
          <p:nvPr/>
        </p:nvPicPr>
        <p:blipFill>
          <a:blip r:embed="rId2"/>
          <a:srcRect/>
          <a:stretch>
            <a:fillRect/>
          </a:stretch>
        </p:blipFill>
        <p:spPr bwMode="auto">
          <a:xfrm>
            <a:off x="1541463" y="1778000"/>
            <a:ext cx="7512050" cy="5076825"/>
          </a:xfrm>
          <a:prstGeom prst="rect">
            <a:avLst/>
          </a:prstGeom>
          <a:noFill/>
          <a:ln w="9525">
            <a:noFill/>
            <a:miter lim="800000"/>
            <a:headEnd/>
            <a:tailEnd/>
          </a:ln>
        </p:spPr>
      </p:pic>
      <p:pic>
        <p:nvPicPr>
          <p:cNvPr id="983042" name="Picture 1" descr="nwx3_meshsurface.png"/>
          <p:cNvPicPr>
            <a:picLocks noChangeAspect="1"/>
          </p:cNvPicPr>
          <p:nvPr/>
        </p:nvPicPr>
        <p:blipFill>
          <a:blip r:embed="rId3"/>
          <a:srcRect l="18083" r="15172"/>
          <a:stretch>
            <a:fillRect/>
          </a:stretch>
        </p:blipFill>
        <p:spPr bwMode="auto">
          <a:xfrm>
            <a:off x="0" y="1728788"/>
            <a:ext cx="2605088" cy="1990725"/>
          </a:xfrm>
          <a:prstGeom prst="rect">
            <a:avLst/>
          </a:prstGeom>
          <a:noFill/>
          <a:ln w="9525">
            <a:noFill/>
            <a:miter lim="800000"/>
            <a:headEnd/>
            <a:tailEnd/>
          </a:ln>
        </p:spPr>
      </p:pic>
      <p:pic>
        <p:nvPicPr>
          <p:cNvPr id="983043" name="Picture 2" descr="nwx20_meshsurface.png"/>
          <p:cNvPicPr>
            <a:picLocks noChangeAspect="1"/>
          </p:cNvPicPr>
          <p:nvPr/>
        </p:nvPicPr>
        <p:blipFill>
          <a:blip r:embed="rId4"/>
          <a:srcRect l="18413" r="15170"/>
          <a:stretch>
            <a:fillRect/>
          </a:stretch>
        </p:blipFill>
        <p:spPr bwMode="auto">
          <a:xfrm>
            <a:off x="0" y="4575175"/>
            <a:ext cx="2590800" cy="1990725"/>
          </a:xfrm>
          <a:prstGeom prst="rect">
            <a:avLst/>
          </a:prstGeom>
          <a:noFill/>
          <a:ln w="9525">
            <a:noFill/>
            <a:miter lim="800000"/>
            <a:headEnd/>
            <a:tailEnd/>
          </a:ln>
        </p:spPr>
      </p:pic>
      <p:sp>
        <p:nvSpPr>
          <p:cNvPr id="983044" name="Rectangle 1"/>
          <p:cNvSpPr>
            <a:spLocks noChangeArrowheads="1"/>
          </p:cNvSpPr>
          <p:nvPr/>
        </p:nvSpPr>
        <p:spPr bwMode="auto">
          <a:xfrm rot="-1266149">
            <a:off x="-65088" y="1943100"/>
            <a:ext cx="1878013" cy="277813"/>
          </a:xfrm>
          <a:prstGeom prst="rect">
            <a:avLst/>
          </a:prstGeom>
          <a:noFill/>
          <a:ln w="9525">
            <a:noFill/>
            <a:miter lim="800000"/>
            <a:headEnd/>
            <a:tailEnd/>
          </a:ln>
        </p:spPr>
        <p:txBody>
          <a:bodyPr>
            <a:spAutoFit/>
          </a:bodyPr>
          <a:lstStyle/>
          <a:p>
            <a:pPr algn="ctr"/>
            <a:r>
              <a:rPr lang="en-US" sz="1200">
                <a:solidFill>
                  <a:srgbClr val="000000"/>
                </a:solidFill>
                <a:latin typeface="Calibri" pitchFamily="34" charset="0"/>
              </a:rPr>
              <a:t>Amplitude exaggerated</a:t>
            </a:r>
          </a:p>
        </p:txBody>
      </p:sp>
      <p:sp>
        <p:nvSpPr>
          <p:cNvPr id="983045" name="Rectangle 1"/>
          <p:cNvSpPr>
            <a:spLocks noChangeArrowheads="1"/>
          </p:cNvSpPr>
          <p:nvPr/>
        </p:nvSpPr>
        <p:spPr bwMode="auto">
          <a:xfrm rot="-1266149">
            <a:off x="-38100" y="4805363"/>
            <a:ext cx="1876425" cy="276225"/>
          </a:xfrm>
          <a:prstGeom prst="rect">
            <a:avLst/>
          </a:prstGeom>
          <a:noFill/>
          <a:ln w="9525">
            <a:noFill/>
            <a:miter lim="800000"/>
            <a:headEnd/>
            <a:tailEnd/>
          </a:ln>
        </p:spPr>
        <p:txBody>
          <a:bodyPr>
            <a:spAutoFit/>
          </a:bodyPr>
          <a:lstStyle/>
          <a:p>
            <a:pPr algn="ctr"/>
            <a:r>
              <a:rPr lang="en-US" sz="1200">
                <a:solidFill>
                  <a:srgbClr val="000000"/>
                </a:solidFill>
                <a:latin typeface="Calibri" pitchFamily="34" charset="0"/>
              </a:rPr>
              <a:t>Amplitude exaggerated</a:t>
            </a:r>
          </a:p>
        </p:txBody>
      </p:sp>
      <p:sp>
        <p:nvSpPr>
          <p:cNvPr id="983046" name="Rectangle 1"/>
          <p:cNvSpPr>
            <a:spLocks noChangeArrowheads="1"/>
          </p:cNvSpPr>
          <p:nvPr/>
        </p:nvSpPr>
        <p:spPr bwMode="auto">
          <a:xfrm>
            <a:off x="500063" y="0"/>
            <a:ext cx="8134350" cy="1570038"/>
          </a:xfrm>
          <a:prstGeom prst="rect">
            <a:avLst/>
          </a:prstGeom>
          <a:noFill/>
          <a:ln w="9525">
            <a:noFill/>
            <a:miter lim="800000"/>
            <a:headEnd/>
            <a:tailEnd/>
          </a:ln>
        </p:spPr>
        <p:txBody>
          <a:bodyPr>
            <a:spAutoFit/>
          </a:bodyPr>
          <a:lstStyle/>
          <a:p>
            <a:pPr algn="ctr" defTabSz="914400"/>
            <a:r>
              <a:rPr lang="en-US" sz="3200">
                <a:solidFill>
                  <a:srgbClr val="000000"/>
                </a:solidFill>
                <a:latin typeface="Calibri" pitchFamily="34" charset="0"/>
                <a:cs typeface="Arial" charset="0"/>
              </a:rPr>
              <a:t>Once basins have eaten their neighbors and widened, their side slopes, now twice as long, are unstable to lateral perturbations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60" name="Picture 1" descr="unstable0001.png"/>
          <p:cNvPicPr>
            <a:picLocks noChangeAspect="1"/>
          </p:cNvPicPr>
          <p:nvPr/>
        </p:nvPicPr>
        <p:blipFill>
          <a:blip r:embed="rId3"/>
          <a:srcRect/>
          <a:stretch>
            <a:fillRect/>
          </a:stretch>
        </p:blipFill>
        <p:spPr bwMode="auto">
          <a:xfrm>
            <a:off x="217488" y="336550"/>
            <a:ext cx="4252912" cy="1989138"/>
          </a:xfrm>
          <a:prstGeom prst="rect">
            <a:avLst/>
          </a:prstGeom>
          <a:noFill/>
          <a:ln w="9525">
            <a:solidFill>
              <a:schemeClr val="tx1"/>
            </a:solidFill>
            <a:miter lim="800000"/>
            <a:headEnd/>
            <a:tailEnd/>
          </a:ln>
        </p:spPr>
      </p:pic>
      <p:pic>
        <p:nvPicPr>
          <p:cNvPr id="913461" name="Picture 2" descr="unstable1000.png"/>
          <p:cNvPicPr>
            <a:picLocks noChangeAspect="1"/>
          </p:cNvPicPr>
          <p:nvPr/>
        </p:nvPicPr>
        <p:blipFill>
          <a:blip r:embed="rId4"/>
          <a:srcRect/>
          <a:stretch>
            <a:fillRect/>
          </a:stretch>
        </p:blipFill>
        <p:spPr bwMode="auto">
          <a:xfrm>
            <a:off x="4708525" y="336550"/>
            <a:ext cx="4251325" cy="1989138"/>
          </a:xfrm>
          <a:prstGeom prst="rect">
            <a:avLst/>
          </a:prstGeom>
          <a:noFill/>
          <a:ln w="9525">
            <a:solidFill>
              <a:srgbClr val="000000"/>
            </a:solidFill>
            <a:miter lim="800000"/>
            <a:headEnd/>
            <a:tailEnd/>
          </a:ln>
        </p:spPr>
      </p:pic>
      <p:pic>
        <p:nvPicPr>
          <p:cNvPr id="913462" name="Picture 3" descr="m0p35_S0p1_a0p1-wildcolors.png"/>
          <p:cNvPicPr>
            <a:picLocks noChangeAspect="1"/>
          </p:cNvPicPr>
          <p:nvPr/>
        </p:nvPicPr>
        <p:blipFill>
          <a:blip r:embed="rId5"/>
          <a:srcRect/>
          <a:stretch>
            <a:fillRect/>
          </a:stretch>
        </p:blipFill>
        <p:spPr bwMode="auto">
          <a:xfrm>
            <a:off x="1541463" y="2732088"/>
            <a:ext cx="5991225" cy="4049712"/>
          </a:xfrm>
          <a:prstGeom prst="rect">
            <a:avLst/>
          </a:prstGeom>
          <a:noFill/>
          <a:ln w="9525">
            <a:noFill/>
            <a:miter lim="800000"/>
            <a:headEnd/>
            <a:tailEnd/>
          </a:ln>
        </p:spPr>
      </p:pic>
      <p:cxnSp>
        <p:nvCxnSpPr>
          <p:cNvPr id="6" name="Straight Arrow Connector 5"/>
          <p:cNvCxnSpPr/>
          <p:nvPr/>
        </p:nvCxnSpPr>
        <p:spPr>
          <a:xfrm>
            <a:off x="3040063" y="1069975"/>
            <a:ext cx="373062"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graphicFrame>
        <p:nvGraphicFramePr>
          <p:cNvPr id="913458" name="Object 50"/>
          <p:cNvGraphicFramePr>
            <a:graphicFrameLocks noChangeAspect="1"/>
          </p:cNvGraphicFramePr>
          <p:nvPr/>
        </p:nvGraphicFramePr>
        <p:xfrm>
          <a:off x="3070225" y="528638"/>
          <a:ext cx="377825" cy="544512"/>
        </p:xfrm>
        <a:graphic>
          <a:graphicData uri="http://schemas.openxmlformats.org/presentationml/2006/ole">
            <p:oleObj spid="_x0000_s913458" name="Equation" r:id="rId6" imgW="100440" imgH="155160" progId="Equation.3">
              <p:embed/>
            </p:oleObj>
          </a:graphicData>
        </a:graphic>
      </p:graphicFrame>
      <p:cxnSp>
        <p:nvCxnSpPr>
          <p:cNvPr id="8" name="Straight Arrow Connector 7"/>
          <p:cNvCxnSpPr/>
          <p:nvPr/>
        </p:nvCxnSpPr>
        <p:spPr>
          <a:xfrm>
            <a:off x="7185025" y="1069975"/>
            <a:ext cx="703263"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graphicFrame>
        <p:nvGraphicFramePr>
          <p:cNvPr id="913459" name="Object 51"/>
          <p:cNvGraphicFramePr>
            <a:graphicFrameLocks noChangeAspect="1"/>
          </p:cNvGraphicFramePr>
          <p:nvPr/>
        </p:nvGraphicFramePr>
        <p:xfrm>
          <a:off x="7340600" y="565150"/>
          <a:ext cx="377825" cy="544513"/>
        </p:xfrm>
        <a:graphic>
          <a:graphicData uri="http://schemas.openxmlformats.org/presentationml/2006/ole">
            <p:oleObj spid="_x0000_s913459" name="Equation" r:id="rId7" imgW="100440" imgH="155160" progId="Equation.3">
              <p:embed/>
            </p:oleObj>
          </a:graphicData>
        </a:graphic>
      </p:graphicFrame>
      <p:sp>
        <p:nvSpPr>
          <p:cNvPr id="12" name="Freeform 11"/>
          <p:cNvSpPr/>
          <p:nvPr/>
        </p:nvSpPr>
        <p:spPr>
          <a:xfrm>
            <a:off x="2936875" y="1206500"/>
            <a:ext cx="269875" cy="5053013"/>
          </a:xfrm>
          <a:custGeom>
            <a:avLst/>
            <a:gdLst>
              <a:gd name="connsiteX0" fmla="*/ 0 w 333559"/>
              <a:gd name="connsiteY0" fmla="*/ 5054107 h 5054107"/>
              <a:gd name="connsiteX1" fmla="*/ 0 w 333559"/>
              <a:gd name="connsiteY1" fmla="*/ 1590633 h 5054107"/>
              <a:gd name="connsiteX2" fmla="*/ 333559 w 333559"/>
              <a:gd name="connsiteY2" fmla="*/ 0 h 5054107"/>
            </a:gdLst>
            <a:ahLst/>
            <a:cxnLst>
              <a:cxn ang="0">
                <a:pos x="connsiteX0" y="connsiteY0"/>
              </a:cxn>
              <a:cxn ang="0">
                <a:pos x="connsiteX1" y="connsiteY1"/>
              </a:cxn>
              <a:cxn ang="0">
                <a:pos x="connsiteX2" y="connsiteY2"/>
              </a:cxn>
            </a:cxnLst>
            <a:rect l="l" t="t" r="r" b="b"/>
            <a:pathLst>
              <a:path w="333559" h="5054107">
                <a:moveTo>
                  <a:pt x="0" y="5054107"/>
                </a:moveTo>
                <a:lnTo>
                  <a:pt x="0" y="1590633"/>
                </a:lnTo>
                <a:lnTo>
                  <a:pt x="333559" y="0"/>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3" name="Freeform 12"/>
          <p:cNvSpPr/>
          <p:nvPr/>
        </p:nvSpPr>
        <p:spPr>
          <a:xfrm>
            <a:off x="3821113" y="1206500"/>
            <a:ext cx="3619500" cy="5053013"/>
          </a:xfrm>
          <a:custGeom>
            <a:avLst/>
            <a:gdLst>
              <a:gd name="connsiteX0" fmla="*/ 0 w 333559"/>
              <a:gd name="connsiteY0" fmla="*/ 5054107 h 5054107"/>
              <a:gd name="connsiteX1" fmla="*/ 0 w 333559"/>
              <a:gd name="connsiteY1" fmla="*/ 1590633 h 5054107"/>
              <a:gd name="connsiteX2" fmla="*/ 333559 w 333559"/>
              <a:gd name="connsiteY2" fmla="*/ 0 h 5054107"/>
            </a:gdLst>
            <a:ahLst/>
            <a:cxnLst>
              <a:cxn ang="0">
                <a:pos x="connsiteX0" y="connsiteY0"/>
              </a:cxn>
              <a:cxn ang="0">
                <a:pos x="connsiteX1" y="connsiteY1"/>
              </a:cxn>
              <a:cxn ang="0">
                <a:pos x="connsiteX2" y="connsiteY2"/>
              </a:cxn>
            </a:cxnLst>
            <a:rect l="l" t="t" r="r" b="b"/>
            <a:pathLst>
              <a:path w="333559" h="5054107">
                <a:moveTo>
                  <a:pt x="0" y="5054107"/>
                </a:moveTo>
                <a:lnTo>
                  <a:pt x="0" y="1590633"/>
                </a:lnTo>
                <a:lnTo>
                  <a:pt x="333559" y="0"/>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5089" name="Picture 1" descr="area-stackedhist-1o2o_smallerbins-withN.png"/>
          <p:cNvPicPr>
            <a:picLocks noChangeAspect="1"/>
          </p:cNvPicPr>
          <p:nvPr/>
        </p:nvPicPr>
        <p:blipFill>
          <a:blip r:embed="rId3"/>
          <a:srcRect/>
          <a:stretch>
            <a:fillRect/>
          </a:stretch>
        </p:blipFill>
        <p:spPr bwMode="auto">
          <a:xfrm>
            <a:off x="0" y="2014538"/>
            <a:ext cx="5965825" cy="3687762"/>
          </a:xfrm>
          <a:prstGeom prst="rect">
            <a:avLst/>
          </a:prstGeom>
          <a:noFill/>
          <a:ln w="9525">
            <a:noFill/>
            <a:miter lim="800000"/>
            <a:headEnd/>
            <a:tailEnd/>
          </a:ln>
        </p:spPr>
      </p:pic>
      <p:pic>
        <p:nvPicPr>
          <p:cNvPr id="985090" name="Picture 12" descr="Asymmetry-green.JPG"/>
          <p:cNvPicPr>
            <a:picLocks noChangeAspect="1"/>
          </p:cNvPicPr>
          <p:nvPr/>
        </p:nvPicPr>
        <p:blipFill>
          <a:blip r:embed="rId4"/>
          <a:srcRect l="9583" t="17593" r="9164"/>
          <a:stretch>
            <a:fillRect/>
          </a:stretch>
        </p:blipFill>
        <p:spPr bwMode="auto">
          <a:xfrm>
            <a:off x="5284788" y="3640138"/>
            <a:ext cx="3859212" cy="2619375"/>
          </a:xfrm>
          <a:prstGeom prst="rect">
            <a:avLst/>
          </a:prstGeom>
          <a:noFill/>
          <a:ln w="9525">
            <a:noFill/>
            <a:miter lim="800000"/>
            <a:headEnd/>
            <a:tailEnd/>
          </a:ln>
        </p:spPr>
      </p:pic>
      <p:pic>
        <p:nvPicPr>
          <p:cNvPr id="985091" name="Picture 8" descr="AlleghenyHillslope.JPG"/>
          <p:cNvPicPr>
            <a:picLocks noChangeAspect="1"/>
          </p:cNvPicPr>
          <p:nvPr/>
        </p:nvPicPr>
        <p:blipFill>
          <a:blip r:embed="rId5"/>
          <a:srcRect/>
          <a:stretch>
            <a:fillRect/>
          </a:stretch>
        </p:blipFill>
        <p:spPr bwMode="auto">
          <a:xfrm>
            <a:off x="5329238" y="774700"/>
            <a:ext cx="3814762" cy="2554288"/>
          </a:xfrm>
          <a:prstGeom prst="rect">
            <a:avLst/>
          </a:prstGeom>
          <a:noFill/>
          <a:ln w="9525">
            <a:noFill/>
            <a:miter lim="800000"/>
            <a:headEnd/>
            <a:tailEnd/>
          </a:ln>
        </p:spPr>
      </p:pic>
      <p:pic>
        <p:nvPicPr>
          <p:cNvPr id="985092" name="Picture 6" descr="model-1o2o.png"/>
          <p:cNvPicPr>
            <a:picLocks noChangeAspect="1"/>
          </p:cNvPicPr>
          <p:nvPr/>
        </p:nvPicPr>
        <p:blipFill>
          <a:blip r:embed="rId6"/>
          <a:srcRect l="29137" r="30605" b="59921"/>
          <a:stretch>
            <a:fillRect/>
          </a:stretch>
        </p:blipFill>
        <p:spPr bwMode="auto">
          <a:xfrm>
            <a:off x="2147888" y="962025"/>
            <a:ext cx="1987550" cy="1081088"/>
          </a:xfrm>
          <a:prstGeom prst="rect">
            <a:avLst/>
          </a:prstGeom>
          <a:noFill/>
          <a:ln w="9525">
            <a:noFill/>
            <a:miter lim="800000"/>
            <a:headEnd/>
            <a:tailEnd/>
          </a:ln>
        </p:spPr>
      </p:pic>
      <p:pic>
        <p:nvPicPr>
          <p:cNvPr id="8" name="Picture 7" descr="gab2-200m-ticks.jpg"/>
          <p:cNvPicPr>
            <a:picLocks noChangeAspect="1"/>
          </p:cNvPicPr>
          <p:nvPr/>
        </p:nvPicPr>
        <p:blipFill>
          <a:blip r:embed="rId7"/>
          <a:srcRect l="3419" t="2954" r="2958" b="31918"/>
          <a:stretch>
            <a:fillRect/>
          </a:stretch>
        </p:blipFill>
        <p:spPr>
          <a:xfrm>
            <a:off x="5133975" y="5110163"/>
            <a:ext cx="1470025" cy="1246187"/>
          </a:xfrm>
          <a:prstGeom prst="rect">
            <a:avLst/>
          </a:prstGeom>
          <a:ln>
            <a:solidFill>
              <a:schemeClr val="tx1"/>
            </a:solidFill>
          </a:ln>
          <a:effectLst>
            <a:outerShdw blurRad="50800" dist="38100" dir="8100000" algn="bl">
              <a:srgbClr val="000000">
                <a:alpha val="43000"/>
              </a:srgbClr>
            </a:outerShdw>
          </a:effectLst>
        </p:spPr>
      </p:pic>
      <p:pic>
        <p:nvPicPr>
          <p:cNvPr id="10" name="Picture 9" descr="db2_shadedrelief-50mticks.jpg"/>
          <p:cNvPicPr>
            <a:picLocks noChangeAspect="1"/>
          </p:cNvPicPr>
          <p:nvPr/>
        </p:nvPicPr>
        <p:blipFill>
          <a:blip r:embed="rId8"/>
          <a:srcRect l="2199" t="2064" r="1849" b="1978"/>
          <a:stretch>
            <a:fillRect/>
          </a:stretch>
        </p:blipFill>
        <p:spPr>
          <a:xfrm>
            <a:off x="5197475" y="2011363"/>
            <a:ext cx="1462088" cy="1462087"/>
          </a:xfrm>
          <a:prstGeom prst="rect">
            <a:avLst/>
          </a:prstGeom>
          <a:ln>
            <a:solidFill>
              <a:srgbClr val="000000"/>
            </a:solidFill>
          </a:ln>
          <a:effectLst>
            <a:outerShdw blurRad="50800" dist="63500" dir="8160000" algn="tl" rotWithShape="0">
              <a:srgbClr val="000000">
                <a:alpha val="43000"/>
              </a:srgbClr>
            </a:outerShdw>
          </a:effectLst>
        </p:spPr>
      </p:pic>
      <p:sp>
        <p:nvSpPr>
          <p:cNvPr id="3" name="Rectangle 2"/>
          <p:cNvSpPr/>
          <p:nvPr/>
        </p:nvSpPr>
        <p:spPr>
          <a:xfrm>
            <a:off x="2590800" y="2016125"/>
            <a:ext cx="244475"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7137" name="Picture 3"/>
          <p:cNvPicPr>
            <a:picLocks noChangeAspect="1" noChangeArrowheads="1"/>
          </p:cNvPicPr>
          <p:nvPr/>
        </p:nvPicPr>
        <p:blipFill>
          <a:blip r:embed="rId3"/>
          <a:srcRect/>
          <a:stretch>
            <a:fillRect/>
          </a:stretch>
        </p:blipFill>
        <p:spPr bwMode="auto">
          <a:xfrm>
            <a:off x="152400" y="1171575"/>
            <a:ext cx="4248150" cy="4016375"/>
          </a:xfrm>
          <a:prstGeom prst="rect">
            <a:avLst/>
          </a:prstGeom>
          <a:noFill/>
          <a:ln w="9525">
            <a:noFill/>
            <a:miter lim="800000"/>
            <a:headEnd/>
            <a:tailEnd/>
          </a:ln>
        </p:spPr>
      </p:pic>
      <p:pic>
        <p:nvPicPr>
          <p:cNvPr id="987138" name="Picture 4"/>
          <p:cNvPicPr>
            <a:picLocks noChangeAspect="1" noChangeArrowheads="1"/>
          </p:cNvPicPr>
          <p:nvPr/>
        </p:nvPicPr>
        <p:blipFill>
          <a:blip r:embed="rId4"/>
          <a:srcRect/>
          <a:stretch>
            <a:fillRect/>
          </a:stretch>
        </p:blipFill>
        <p:spPr bwMode="auto">
          <a:xfrm>
            <a:off x="4635500" y="1171575"/>
            <a:ext cx="4279900" cy="4114800"/>
          </a:xfrm>
          <a:prstGeom prst="rect">
            <a:avLst/>
          </a:prstGeom>
          <a:noFill/>
          <a:ln w="9525">
            <a:noFill/>
            <a:miter lim="800000"/>
            <a:headEnd/>
            <a:tailEnd/>
          </a:ln>
        </p:spPr>
      </p:pic>
      <p:sp>
        <p:nvSpPr>
          <p:cNvPr id="17" name="Oval 16"/>
          <p:cNvSpPr/>
          <p:nvPr/>
        </p:nvSpPr>
        <p:spPr bwMode="auto">
          <a:xfrm>
            <a:off x="5500688" y="1481138"/>
            <a:ext cx="236537" cy="3394075"/>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2" name="Straight Arrow Connector 21"/>
          <p:cNvCxnSpPr/>
          <p:nvPr/>
        </p:nvCxnSpPr>
        <p:spPr bwMode="auto">
          <a:xfrm rot="5400000">
            <a:off x="1449387" y="4205288"/>
            <a:ext cx="1338263" cy="1588"/>
          </a:xfrm>
          <a:prstGeom prst="straightConnector1">
            <a:avLst/>
          </a:prstGeom>
          <a:ln w="44450" cap="sq">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rot="5400000">
            <a:off x="6642100" y="4205288"/>
            <a:ext cx="1338263" cy="1587"/>
          </a:xfrm>
          <a:prstGeom prst="straightConnector1">
            <a:avLst/>
          </a:prstGeom>
          <a:ln w="44450" cap="sq">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87142" name="Picture 4" descr="QQ_plots.png"/>
          <p:cNvPicPr>
            <a:picLocks noChangeAspect="1" noChangeArrowheads="1"/>
          </p:cNvPicPr>
          <p:nvPr/>
        </p:nvPicPr>
        <p:blipFill>
          <a:blip r:embed="rId5"/>
          <a:srcRect l="3166" t="52361"/>
          <a:stretch>
            <a:fillRect/>
          </a:stretch>
        </p:blipFill>
        <p:spPr bwMode="auto">
          <a:xfrm>
            <a:off x="0" y="5053013"/>
            <a:ext cx="4545013" cy="1763712"/>
          </a:xfrm>
          <a:prstGeom prst="rect">
            <a:avLst/>
          </a:prstGeom>
          <a:noFill/>
          <a:ln w="9525">
            <a:noFill/>
            <a:miter lim="800000"/>
            <a:headEnd/>
            <a:tailEnd/>
          </a:ln>
        </p:spPr>
      </p:pic>
      <p:pic>
        <p:nvPicPr>
          <p:cNvPr id="987143" name="Picture 4" descr="QQ_plots.png"/>
          <p:cNvPicPr>
            <a:picLocks noChangeAspect="1" noChangeArrowheads="1"/>
          </p:cNvPicPr>
          <p:nvPr/>
        </p:nvPicPr>
        <p:blipFill>
          <a:blip r:embed="rId5"/>
          <a:srcRect b="49030"/>
          <a:stretch>
            <a:fillRect/>
          </a:stretch>
        </p:blipFill>
        <p:spPr bwMode="auto">
          <a:xfrm>
            <a:off x="4449763" y="4970463"/>
            <a:ext cx="4694237" cy="1887537"/>
          </a:xfrm>
          <a:prstGeom prst="rect">
            <a:avLst/>
          </a:prstGeom>
          <a:noFill/>
          <a:ln w="9525">
            <a:noFill/>
            <a:miter lim="800000"/>
            <a:headEnd/>
            <a:tailEnd/>
          </a:ln>
        </p:spPr>
      </p:pic>
      <p:sp>
        <p:nvSpPr>
          <p:cNvPr id="2" name="Rectangle 1"/>
          <p:cNvSpPr/>
          <p:nvPr/>
        </p:nvSpPr>
        <p:spPr>
          <a:xfrm>
            <a:off x="0" y="1162050"/>
            <a:ext cx="9144000" cy="323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ectangle 14"/>
          <p:cNvSpPr/>
          <p:nvPr/>
        </p:nvSpPr>
        <p:spPr>
          <a:xfrm>
            <a:off x="4124325" y="1339850"/>
            <a:ext cx="473075" cy="35480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ectangle 15"/>
          <p:cNvSpPr/>
          <p:nvPr/>
        </p:nvSpPr>
        <p:spPr>
          <a:xfrm>
            <a:off x="8672513" y="1395413"/>
            <a:ext cx="471487" cy="35480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87147" name="TextBox 28"/>
          <p:cNvSpPr txBox="1">
            <a:spLocks noChangeArrowheads="1"/>
          </p:cNvSpPr>
          <p:nvPr/>
        </p:nvSpPr>
        <p:spPr bwMode="auto">
          <a:xfrm>
            <a:off x="355600" y="71438"/>
            <a:ext cx="8412163" cy="1200150"/>
          </a:xfrm>
          <a:prstGeom prst="rect">
            <a:avLst/>
          </a:prstGeom>
          <a:noFill/>
          <a:ln w="9525">
            <a:noFill/>
            <a:miter lim="800000"/>
            <a:headEnd/>
            <a:tailEnd/>
          </a:ln>
        </p:spPr>
        <p:txBody>
          <a:bodyPr>
            <a:spAutoFit/>
          </a:bodyPr>
          <a:lstStyle/>
          <a:p>
            <a:pPr algn="ctr"/>
            <a:r>
              <a:rPr lang="en-US" sz="2400">
                <a:latin typeface="Calibri" pitchFamily="34" charset="0"/>
              </a:rPr>
              <a:t>Valley heads identified using deviation of curvature and drainage area PDFs from normal/lognormal distribution</a:t>
            </a:r>
          </a:p>
          <a:p>
            <a:pPr algn="ctr"/>
            <a:r>
              <a:rPr lang="en-US" sz="2400">
                <a:latin typeface="Calibri" pitchFamily="34" charset="0"/>
              </a:rPr>
              <a:t>Follows Lashermes et al. [2007], Passalacqua et al. [2010]</a:t>
            </a:r>
          </a:p>
        </p:txBody>
      </p:sp>
      <p:sp>
        <p:nvSpPr>
          <p:cNvPr id="987148" name="TextBox 28"/>
          <p:cNvSpPr txBox="1">
            <a:spLocks noChangeArrowheads="1"/>
          </p:cNvSpPr>
          <p:nvPr/>
        </p:nvSpPr>
        <p:spPr bwMode="auto">
          <a:xfrm>
            <a:off x="1550988" y="1452563"/>
            <a:ext cx="1774825" cy="461962"/>
          </a:xfrm>
          <a:prstGeom prst="rect">
            <a:avLst/>
          </a:prstGeom>
          <a:noFill/>
          <a:ln w="9525">
            <a:noFill/>
            <a:miter lim="800000"/>
            <a:headEnd/>
            <a:tailEnd/>
          </a:ln>
        </p:spPr>
        <p:txBody>
          <a:bodyPr>
            <a:spAutoFit/>
          </a:bodyPr>
          <a:lstStyle/>
          <a:p>
            <a:pPr algn="ctr"/>
            <a:r>
              <a:rPr lang="en-US" sz="2400">
                <a:latin typeface="Calibri" pitchFamily="34" charset="0"/>
              </a:rPr>
              <a:t>Curvature</a:t>
            </a:r>
          </a:p>
        </p:txBody>
      </p:sp>
      <p:sp>
        <p:nvSpPr>
          <p:cNvPr id="987149" name="TextBox 28"/>
          <p:cNvSpPr txBox="1">
            <a:spLocks noChangeArrowheads="1"/>
          </p:cNvSpPr>
          <p:nvPr/>
        </p:nvSpPr>
        <p:spPr bwMode="auto">
          <a:xfrm>
            <a:off x="5897563" y="1452563"/>
            <a:ext cx="1773237" cy="461962"/>
          </a:xfrm>
          <a:prstGeom prst="rect">
            <a:avLst/>
          </a:prstGeom>
          <a:noFill/>
          <a:ln w="9525">
            <a:noFill/>
            <a:miter lim="800000"/>
            <a:headEnd/>
            <a:tailEnd/>
          </a:ln>
        </p:spPr>
        <p:txBody>
          <a:bodyPr>
            <a:spAutoFit/>
          </a:bodyPr>
          <a:lstStyle/>
          <a:p>
            <a:pPr algn="ctr"/>
            <a:r>
              <a:rPr lang="en-US" sz="2400">
                <a:latin typeface="Calibri" pitchFamily="34" charset="0"/>
              </a:rPr>
              <a:t>Log10(area)</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185" name="Picture 1" descr="Pe-n1-Hacklength-1o2o.png"/>
          <p:cNvPicPr>
            <a:picLocks noChangeAspect="1"/>
          </p:cNvPicPr>
          <p:nvPr/>
        </p:nvPicPr>
        <p:blipFill>
          <a:blip r:embed="rId3"/>
          <a:srcRect/>
          <a:stretch>
            <a:fillRect/>
          </a:stretch>
        </p:blipFill>
        <p:spPr bwMode="auto">
          <a:xfrm>
            <a:off x="0" y="1612900"/>
            <a:ext cx="6581775" cy="4089400"/>
          </a:xfrm>
          <a:prstGeom prst="rect">
            <a:avLst/>
          </a:prstGeom>
          <a:noFill/>
          <a:ln w="9525">
            <a:noFill/>
            <a:miter lim="800000"/>
            <a:headEnd/>
            <a:tailEnd/>
          </a:ln>
        </p:spPr>
      </p:pic>
      <p:pic>
        <p:nvPicPr>
          <p:cNvPr id="989186" name="Picture 12" descr="Asymmetry-green.JPG"/>
          <p:cNvPicPr>
            <a:picLocks noChangeAspect="1"/>
          </p:cNvPicPr>
          <p:nvPr/>
        </p:nvPicPr>
        <p:blipFill>
          <a:blip r:embed="rId4"/>
          <a:srcRect l="9583" t="17593" r="9164"/>
          <a:stretch>
            <a:fillRect/>
          </a:stretch>
        </p:blipFill>
        <p:spPr bwMode="auto">
          <a:xfrm>
            <a:off x="5284788" y="3640138"/>
            <a:ext cx="3859212" cy="2619375"/>
          </a:xfrm>
          <a:prstGeom prst="rect">
            <a:avLst/>
          </a:prstGeom>
          <a:noFill/>
          <a:ln w="9525">
            <a:noFill/>
            <a:miter lim="800000"/>
            <a:headEnd/>
            <a:tailEnd/>
          </a:ln>
        </p:spPr>
      </p:pic>
      <p:pic>
        <p:nvPicPr>
          <p:cNvPr id="989187" name="Picture 8" descr="AlleghenyHillslope.JPG"/>
          <p:cNvPicPr>
            <a:picLocks noChangeAspect="1"/>
          </p:cNvPicPr>
          <p:nvPr/>
        </p:nvPicPr>
        <p:blipFill>
          <a:blip r:embed="rId5"/>
          <a:srcRect/>
          <a:stretch>
            <a:fillRect/>
          </a:stretch>
        </p:blipFill>
        <p:spPr bwMode="auto">
          <a:xfrm>
            <a:off x="5329238" y="774700"/>
            <a:ext cx="3814762" cy="2554288"/>
          </a:xfrm>
          <a:prstGeom prst="rect">
            <a:avLst/>
          </a:prstGeom>
          <a:noFill/>
          <a:ln w="9525">
            <a:noFill/>
            <a:miter lim="800000"/>
            <a:headEnd/>
            <a:tailEnd/>
          </a:ln>
        </p:spPr>
      </p:pic>
      <p:pic>
        <p:nvPicPr>
          <p:cNvPr id="989188" name="Picture 6" descr="model-1o2o.png"/>
          <p:cNvPicPr>
            <a:picLocks noChangeAspect="1"/>
          </p:cNvPicPr>
          <p:nvPr/>
        </p:nvPicPr>
        <p:blipFill>
          <a:blip r:embed="rId6"/>
          <a:srcRect l="29137" r="30605" b="59921"/>
          <a:stretch>
            <a:fillRect/>
          </a:stretch>
        </p:blipFill>
        <p:spPr bwMode="auto">
          <a:xfrm>
            <a:off x="1571625" y="423863"/>
            <a:ext cx="1985963" cy="1081087"/>
          </a:xfrm>
          <a:prstGeom prst="rect">
            <a:avLst/>
          </a:prstGeom>
          <a:noFill/>
          <a:ln w="9525">
            <a:noFill/>
            <a:miter lim="800000"/>
            <a:headEnd/>
            <a:tailEnd/>
          </a:ln>
        </p:spPr>
      </p:pic>
      <p:pic>
        <p:nvPicPr>
          <p:cNvPr id="8" name="Picture 7" descr="gab2-200m-ticks.jpg"/>
          <p:cNvPicPr>
            <a:picLocks noChangeAspect="1"/>
          </p:cNvPicPr>
          <p:nvPr/>
        </p:nvPicPr>
        <p:blipFill>
          <a:blip r:embed="rId7"/>
          <a:srcRect l="3419" t="2954" r="2958" b="31918"/>
          <a:stretch>
            <a:fillRect/>
          </a:stretch>
        </p:blipFill>
        <p:spPr>
          <a:xfrm>
            <a:off x="5133975" y="5110163"/>
            <a:ext cx="1470025" cy="1246187"/>
          </a:xfrm>
          <a:prstGeom prst="rect">
            <a:avLst/>
          </a:prstGeom>
          <a:ln>
            <a:solidFill>
              <a:schemeClr val="tx1"/>
            </a:solidFill>
          </a:ln>
          <a:effectLst>
            <a:outerShdw blurRad="50800" dist="38100" dir="8100000" algn="bl">
              <a:srgbClr val="000000">
                <a:alpha val="43000"/>
              </a:srgbClr>
            </a:outerShdw>
          </a:effectLst>
        </p:spPr>
      </p:pic>
      <p:pic>
        <p:nvPicPr>
          <p:cNvPr id="10" name="Picture 9" descr="db2_shadedrelief-50mticks.jpg"/>
          <p:cNvPicPr>
            <a:picLocks noChangeAspect="1"/>
          </p:cNvPicPr>
          <p:nvPr/>
        </p:nvPicPr>
        <p:blipFill>
          <a:blip r:embed="rId8"/>
          <a:srcRect l="2199" t="2064" r="1849" b="1978"/>
          <a:stretch>
            <a:fillRect/>
          </a:stretch>
        </p:blipFill>
        <p:spPr>
          <a:xfrm>
            <a:off x="5197475" y="2011363"/>
            <a:ext cx="1462088" cy="1462087"/>
          </a:xfrm>
          <a:prstGeom prst="rect">
            <a:avLst/>
          </a:prstGeom>
          <a:ln>
            <a:solidFill>
              <a:srgbClr val="000000"/>
            </a:solidFill>
          </a:ln>
          <a:effectLst>
            <a:outerShdw blurRad="50800" dist="63500" dir="8160000" algn="tl" rotWithShape="0">
              <a:srgbClr val="000000">
                <a:alpha val="43000"/>
              </a:srgbClr>
            </a:outerShdw>
          </a:effectLst>
        </p:spPr>
      </p:pic>
      <p:sp>
        <p:nvSpPr>
          <p:cNvPr id="3" name="Rectangle 2"/>
          <p:cNvSpPr/>
          <p:nvPr/>
        </p:nvSpPr>
        <p:spPr>
          <a:xfrm>
            <a:off x="2014538" y="1474788"/>
            <a:ext cx="242887" cy="777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89192" name="Rectangle 1"/>
          <p:cNvSpPr>
            <a:spLocks noChangeArrowheads="1"/>
          </p:cNvSpPr>
          <p:nvPr/>
        </p:nvSpPr>
        <p:spPr bwMode="auto">
          <a:xfrm>
            <a:off x="26988" y="5808663"/>
            <a:ext cx="4797425" cy="954087"/>
          </a:xfrm>
          <a:prstGeom prst="rect">
            <a:avLst/>
          </a:prstGeom>
          <a:noFill/>
          <a:ln w="9525">
            <a:noFill/>
            <a:miter lim="800000"/>
            <a:headEnd/>
            <a:tailEnd/>
          </a:ln>
        </p:spPr>
        <p:txBody>
          <a:bodyPr>
            <a:spAutoFit/>
          </a:bodyPr>
          <a:lstStyle/>
          <a:p>
            <a:pPr algn="ctr" defTabSz="914400"/>
            <a:r>
              <a:rPr lang="en-US" sz="2800">
                <a:solidFill>
                  <a:srgbClr val="000000"/>
                </a:solidFill>
                <a:latin typeface="Calibri" pitchFamily="34" charset="0"/>
                <a:cs typeface="Arial" charset="0"/>
              </a:rPr>
              <a:t>measured from LiDAR using method of Perron et al. [2009]</a:t>
            </a:r>
          </a:p>
        </p:txBody>
      </p:sp>
      <p:cxnSp>
        <p:nvCxnSpPr>
          <p:cNvPr id="5" name="Straight Arrow Connector 4"/>
          <p:cNvCxnSpPr/>
          <p:nvPr/>
        </p:nvCxnSpPr>
        <p:spPr>
          <a:xfrm flipV="1">
            <a:off x="2419350" y="5592763"/>
            <a:ext cx="620713" cy="3381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233" name="Picture 3" descr="1to2-bifurcation-HackPe.png"/>
          <p:cNvPicPr>
            <a:picLocks noChangeAspect="1"/>
          </p:cNvPicPr>
          <p:nvPr/>
        </p:nvPicPr>
        <p:blipFill>
          <a:blip r:embed="rId3"/>
          <a:srcRect/>
          <a:stretch>
            <a:fillRect/>
          </a:stretch>
        </p:blipFill>
        <p:spPr bwMode="auto">
          <a:xfrm>
            <a:off x="790575" y="0"/>
            <a:ext cx="4430713" cy="2892425"/>
          </a:xfrm>
          <a:prstGeom prst="rect">
            <a:avLst/>
          </a:prstGeom>
          <a:noFill/>
          <a:ln w="9525">
            <a:noFill/>
            <a:miter lim="800000"/>
            <a:headEnd/>
            <a:tailEnd/>
          </a:ln>
        </p:spPr>
      </p:pic>
      <p:pic>
        <p:nvPicPr>
          <p:cNvPr id="991234" name="Picture 1" descr="Pe-n1-Hacklength-1o2o.png"/>
          <p:cNvPicPr>
            <a:picLocks noChangeAspect="1"/>
          </p:cNvPicPr>
          <p:nvPr/>
        </p:nvPicPr>
        <p:blipFill>
          <a:blip r:embed="rId4"/>
          <a:srcRect/>
          <a:stretch>
            <a:fillRect/>
          </a:stretch>
        </p:blipFill>
        <p:spPr bwMode="auto">
          <a:xfrm>
            <a:off x="0" y="2767013"/>
            <a:ext cx="6581775" cy="4090987"/>
          </a:xfrm>
          <a:prstGeom prst="rect">
            <a:avLst/>
          </a:prstGeom>
          <a:noFill/>
          <a:ln w="9525">
            <a:noFill/>
            <a:miter lim="800000"/>
            <a:headEnd/>
            <a:tailEnd/>
          </a:ln>
        </p:spPr>
      </p:pic>
      <p:pic>
        <p:nvPicPr>
          <p:cNvPr id="991235" name="Picture 12" descr="Asymmetry-green.JPG"/>
          <p:cNvPicPr>
            <a:picLocks noChangeAspect="1"/>
          </p:cNvPicPr>
          <p:nvPr/>
        </p:nvPicPr>
        <p:blipFill>
          <a:blip r:embed="rId5"/>
          <a:srcRect l="9583" t="17593" r="9164"/>
          <a:stretch>
            <a:fillRect/>
          </a:stretch>
        </p:blipFill>
        <p:spPr bwMode="auto">
          <a:xfrm>
            <a:off x="5284788" y="4025900"/>
            <a:ext cx="3859212" cy="2619375"/>
          </a:xfrm>
          <a:prstGeom prst="rect">
            <a:avLst/>
          </a:prstGeom>
          <a:noFill/>
          <a:ln w="9525">
            <a:noFill/>
            <a:miter lim="800000"/>
            <a:headEnd/>
            <a:tailEnd/>
          </a:ln>
        </p:spPr>
      </p:pic>
      <p:pic>
        <p:nvPicPr>
          <p:cNvPr id="991236" name="Picture 8" descr="AlleghenyHillslope.JPG"/>
          <p:cNvPicPr>
            <a:picLocks noChangeAspect="1"/>
          </p:cNvPicPr>
          <p:nvPr/>
        </p:nvPicPr>
        <p:blipFill>
          <a:blip r:embed="rId6"/>
          <a:srcRect/>
          <a:stretch>
            <a:fillRect/>
          </a:stretch>
        </p:blipFill>
        <p:spPr bwMode="auto">
          <a:xfrm>
            <a:off x="5329238" y="1160463"/>
            <a:ext cx="3814762" cy="2552700"/>
          </a:xfrm>
          <a:prstGeom prst="rect">
            <a:avLst/>
          </a:prstGeom>
          <a:noFill/>
          <a:ln w="9525">
            <a:noFill/>
            <a:miter lim="800000"/>
            <a:headEnd/>
            <a:tailEnd/>
          </a:ln>
        </p:spPr>
      </p:pic>
      <p:pic>
        <p:nvPicPr>
          <p:cNvPr id="8" name="Picture 7" descr="gab2-200m-ticks.jpg"/>
          <p:cNvPicPr>
            <a:picLocks noChangeAspect="1"/>
          </p:cNvPicPr>
          <p:nvPr/>
        </p:nvPicPr>
        <p:blipFill>
          <a:blip r:embed="rId7"/>
          <a:srcRect l="3419" t="2954" r="2958" b="31918"/>
          <a:stretch>
            <a:fillRect/>
          </a:stretch>
        </p:blipFill>
        <p:spPr>
          <a:xfrm>
            <a:off x="5133975" y="5495925"/>
            <a:ext cx="1470025" cy="1246188"/>
          </a:xfrm>
          <a:prstGeom prst="rect">
            <a:avLst/>
          </a:prstGeom>
          <a:ln>
            <a:solidFill>
              <a:schemeClr val="tx1"/>
            </a:solidFill>
          </a:ln>
          <a:effectLst>
            <a:outerShdw blurRad="50800" dist="38100" dir="8100000" algn="bl">
              <a:srgbClr val="000000">
                <a:alpha val="43000"/>
              </a:srgbClr>
            </a:outerShdw>
          </a:effectLst>
        </p:spPr>
      </p:pic>
      <p:pic>
        <p:nvPicPr>
          <p:cNvPr id="10" name="Picture 9" descr="db2_shadedrelief-50mticks.jpg"/>
          <p:cNvPicPr>
            <a:picLocks noChangeAspect="1"/>
          </p:cNvPicPr>
          <p:nvPr/>
        </p:nvPicPr>
        <p:blipFill>
          <a:blip r:embed="rId8"/>
          <a:srcRect l="2199" t="2064" r="1849" b="1978"/>
          <a:stretch>
            <a:fillRect/>
          </a:stretch>
        </p:blipFill>
        <p:spPr>
          <a:xfrm>
            <a:off x="5197475" y="2397125"/>
            <a:ext cx="1462088" cy="1462088"/>
          </a:xfrm>
          <a:prstGeom prst="rect">
            <a:avLst/>
          </a:prstGeom>
          <a:ln>
            <a:solidFill>
              <a:srgbClr val="000000"/>
            </a:solidFill>
          </a:ln>
          <a:effectLst>
            <a:outerShdw blurRad="50800" dist="63500" dir="8160000" algn="tl" rotWithShape="0">
              <a:srgbClr val="000000">
                <a:alpha val="43000"/>
              </a:srgbClr>
            </a:outerShdw>
          </a:effectLst>
        </p:spPr>
      </p:pic>
      <p:sp>
        <p:nvSpPr>
          <p:cNvPr id="12" name="Rectangle 11"/>
          <p:cNvSpPr/>
          <p:nvPr/>
        </p:nvSpPr>
        <p:spPr>
          <a:xfrm>
            <a:off x="2347913" y="0"/>
            <a:ext cx="79375" cy="6135688"/>
          </a:xfrm>
          <a:prstGeom prst="rect">
            <a:avLst/>
          </a:prstGeom>
          <a:solidFill>
            <a:srgbClr val="00FF00">
              <a:alpha val="49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81" name="Picture 14" descr="m0p35_S0p1_a0p1-wildcolors.png"/>
          <p:cNvPicPr>
            <a:picLocks noChangeAspect="1"/>
          </p:cNvPicPr>
          <p:nvPr/>
        </p:nvPicPr>
        <p:blipFill>
          <a:blip r:embed="rId3"/>
          <a:srcRect l="-1591" r="-1273"/>
          <a:stretch>
            <a:fillRect/>
          </a:stretch>
        </p:blipFill>
        <p:spPr bwMode="auto">
          <a:xfrm>
            <a:off x="-61913" y="0"/>
            <a:ext cx="3922713" cy="2578100"/>
          </a:xfrm>
          <a:prstGeom prst="rect">
            <a:avLst/>
          </a:prstGeom>
          <a:noFill/>
          <a:ln w="9525">
            <a:noFill/>
            <a:miter lim="800000"/>
            <a:headEnd/>
            <a:tailEnd/>
          </a:ln>
        </p:spPr>
      </p:pic>
      <p:pic>
        <p:nvPicPr>
          <p:cNvPr id="993282" name="Picture 1" descr="Pe-n1-Hacklength-1o2o.png"/>
          <p:cNvPicPr>
            <a:picLocks noChangeAspect="1"/>
          </p:cNvPicPr>
          <p:nvPr/>
        </p:nvPicPr>
        <p:blipFill>
          <a:blip r:embed="rId4"/>
          <a:srcRect/>
          <a:stretch>
            <a:fillRect/>
          </a:stretch>
        </p:blipFill>
        <p:spPr bwMode="auto">
          <a:xfrm>
            <a:off x="0" y="2767013"/>
            <a:ext cx="6581775" cy="4090987"/>
          </a:xfrm>
          <a:prstGeom prst="rect">
            <a:avLst/>
          </a:prstGeom>
          <a:noFill/>
          <a:ln w="9525">
            <a:noFill/>
            <a:miter lim="800000"/>
            <a:headEnd/>
            <a:tailEnd/>
          </a:ln>
        </p:spPr>
      </p:pic>
      <p:pic>
        <p:nvPicPr>
          <p:cNvPr id="993283" name="Picture 12" descr="Asymmetry-green.JPG"/>
          <p:cNvPicPr>
            <a:picLocks noChangeAspect="1"/>
          </p:cNvPicPr>
          <p:nvPr/>
        </p:nvPicPr>
        <p:blipFill>
          <a:blip r:embed="rId5"/>
          <a:srcRect l="9583" t="17593" r="9164"/>
          <a:stretch>
            <a:fillRect/>
          </a:stretch>
        </p:blipFill>
        <p:spPr bwMode="auto">
          <a:xfrm>
            <a:off x="5284788" y="4025900"/>
            <a:ext cx="3859212" cy="2619375"/>
          </a:xfrm>
          <a:prstGeom prst="rect">
            <a:avLst/>
          </a:prstGeom>
          <a:noFill/>
          <a:ln w="9525">
            <a:noFill/>
            <a:miter lim="800000"/>
            <a:headEnd/>
            <a:tailEnd/>
          </a:ln>
        </p:spPr>
      </p:pic>
      <p:pic>
        <p:nvPicPr>
          <p:cNvPr id="993284" name="Picture 8" descr="AlleghenyHillslope.JPG"/>
          <p:cNvPicPr>
            <a:picLocks noChangeAspect="1"/>
          </p:cNvPicPr>
          <p:nvPr/>
        </p:nvPicPr>
        <p:blipFill>
          <a:blip r:embed="rId6"/>
          <a:srcRect/>
          <a:stretch>
            <a:fillRect/>
          </a:stretch>
        </p:blipFill>
        <p:spPr bwMode="auto">
          <a:xfrm>
            <a:off x="5329238" y="1160463"/>
            <a:ext cx="3814762" cy="2552700"/>
          </a:xfrm>
          <a:prstGeom prst="rect">
            <a:avLst/>
          </a:prstGeom>
          <a:noFill/>
          <a:ln w="9525">
            <a:noFill/>
            <a:miter lim="800000"/>
            <a:headEnd/>
            <a:tailEnd/>
          </a:ln>
        </p:spPr>
      </p:pic>
      <p:pic>
        <p:nvPicPr>
          <p:cNvPr id="8" name="Picture 7" descr="gab2-200m-ticks.jpg"/>
          <p:cNvPicPr>
            <a:picLocks noChangeAspect="1"/>
          </p:cNvPicPr>
          <p:nvPr/>
        </p:nvPicPr>
        <p:blipFill>
          <a:blip r:embed="rId7"/>
          <a:srcRect l="3419" t="2954" r="2958" b="31918"/>
          <a:stretch>
            <a:fillRect/>
          </a:stretch>
        </p:blipFill>
        <p:spPr>
          <a:xfrm>
            <a:off x="5133975" y="5495925"/>
            <a:ext cx="1470025" cy="1246188"/>
          </a:xfrm>
          <a:prstGeom prst="rect">
            <a:avLst/>
          </a:prstGeom>
          <a:ln>
            <a:solidFill>
              <a:schemeClr val="tx1"/>
            </a:solidFill>
          </a:ln>
          <a:effectLst>
            <a:outerShdw blurRad="50800" dist="38100" dir="8100000" algn="bl">
              <a:srgbClr val="000000">
                <a:alpha val="43000"/>
              </a:srgbClr>
            </a:outerShdw>
          </a:effectLst>
        </p:spPr>
      </p:pic>
      <p:pic>
        <p:nvPicPr>
          <p:cNvPr id="10" name="Picture 9" descr="db2_shadedrelief-50mticks.jpg"/>
          <p:cNvPicPr>
            <a:picLocks noChangeAspect="1"/>
          </p:cNvPicPr>
          <p:nvPr/>
        </p:nvPicPr>
        <p:blipFill>
          <a:blip r:embed="rId8"/>
          <a:srcRect l="2199" t="2064" r="1849" b="1978"/>
          <a:stretch>
            <a:fillRect/>
          </a:stretch>
        </p:blipFill>
        <p:spPr>
          <a:xfrm>
            <a:off x="5197475" y="2397125"/>
            <a:ext cx="1462088" cy="1462088"/>
          </a:xfrm>
          <a:prstGeom prst="rect">
            <a:avLst/>
          </a:prstGeom>
          <a:ln>
            <a:solidFill>
              <a:srgbClr val="000000"/>
            </a:solidFill>
          </a:ln>
          <a:effectLst>
            <a:outerShdw blurRad="50800" dist="63500" dir="8160000" algn="tl" rotWithShape="0">
              <a:srgbClr val="000000">
                <a:alpha val="43000"/>
              </a:srgbClr>
            </a:outerShdw>
          </a:effectLst>
        </p:spPr>
      </p:pic>
      <p:sp>
        <p:nvSpPr>
          <p:cNvPr id="12" name="Rectangle 11"/>
          <p:cNvSpPr/>
          <p:nvPr/>
        </p:nvSpPr>
        <p:spPr>
          <a:xfrm>
            <a:off x="1323975" y="38100"/>
            <a:ext cx="112713" cy="6118225"/>
          </a:xfrm>
          <a:prstGeom prst="rect">
            <a:avLst/>
          </a:prstGeom>
          <a:solidFill>
            <a:srgbClr val="00FF00">
              <a:alpha val="49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507" name="Picture 8" descr="p7190025-diffusing-gully.jpg"/>
          <p:cNvPicPr>
            <a:picLocks noChangeAspect="1"/>
          </p:cNvPicPr>
          <p:nvPr/>
        </p:nvPicPr>
        <p:blipFill>
          <a:blip r:embed="rId4"/>
          <a:srcRect l="32678" r="18912"/>
          <a:stretch>
            <a:fillRect/>
          </a:stretch>
        </p:blipFill>
        <p:spPr bwMode="auto">
          <a:xfrm>
            <a:off x="4575175" y="0"/>
            <a:ext cx="4568825" cy="6858000"/>
          </a:xfrm>
          <a:prstGeom prst="rect">
            <a:avLst/>
          </a:prstGeom>
          <a:noFill/>
          <a:ln w="9525">
            <a:noFill/>
            <a:miter lim="800000"/>
            <a:headEnd/>
            <a:tailEnd/>
          </a:ln>
        </p:spPr>
      </p:pic>
      <p:pic>
        <p:nvPicPr>
          <p:cNvPr id="916508" name="Picture 9" descr="IMGP2488.JPG"/>
          <p:cNvPicPr>
            <a:picLocks noChangeAspect="1"/>
          </p:cNvPicPr>
          <p:nvPr/>
        </p:nvPicPr>
        <p:blipFill>
          <a:blip r:embed="rId5"/>
          <a:srcRect/>
          <a:stretch>
            <a:fillRect/>
          </a:stretch>
        </p:blipFill>
        <p:spPr bwMode="auto">
          <a:xfrm>
            <a:off x="0" y="0"/>
            <a:ext cx="4591050" cy="6858000"/>
          </a:xfrm>
          <a:prstGeom prst="rect">
            <a:avLst/>
          </a:prstGeom>
          <a:noFill/>
          <a:ln w="9525">
            <a:noFill/>
            <a:miter lim="800000"/>
            <a:headEnd/>
            <a:tailEnd/>
          </a:ln>
        </p:spPr>
      </p:pic>
      <p:sp>
        <p:nvSpPr>
          <p:cNvPr id="916509" name="Rectangle 11"/>
          <p:cNvSpPr>
            <a:spLocks noChangeArrowheads="1"/>
          </p:cNvSpPr>
          <p:nvPr/>
        </p:nvSpPr>
        <p:spPr bwMode="auto">
          <a:xfrm>
            <a:off x="242888" y="147638"/>
            <a:ext cx="8667750" cy="1200150"/>
          </a:xfrm>
          <a:prstGeom prst="rect">
            <a:avLst/>
          </a:prstGeom>
          <a:solidFill>
            <a:srgbClr val="FFFFFF">
              <a:alpha val="85097"/>
            </a:srgbClr>
          </a:solidFill>
          <a:ln w="9525">
            <a:solidFill>
              <a:srgbClr val="000000"/>
            </a:solidFill>
            <a:miter lim="800000"/>
            <a:headEnd/>
            <a:tailEnd/>
          </a:ln>
        </p:spPr>
        <p:txBody>
          <a:bodyPr>
            <a:spAutoFit/>
          </a:bodyPr>
          <a:lstStyle/>
          <a:p>
            <a:pPr algn="ctr" defTabSz="914400"/>
            <a:r>
              <a:rPr lang="en-US" sz="2400">
                <a:solidFill>
                  <a:srgbClr val="000000"/>
                </a:solidFill>
                <a:latin typeface="Calibri" pitchFamily="34" charset="0"/>
              </a:rPr>
              <a:t>Given the spatial scale of the 1</a:t>
            </a:r>
            <a:r>
              <a:rPr lang="en-US" sz="2400" baseline="30000">
                <a:solidFill>
                  <a:srgbClr val="000000"/>
                </a:solidFill>
                <a:latin typeface="Calibri" pitchFamily="34" charset="0"/>
              </a:rPr>
              <a:t>st</a:t>
            </a:r>
            <a:r>
              <a:rPr lang="en-US" sz="2400">
                <a:solidFill>
                  <a:srgbClr val="000000"/>
                </a:solidFill>
                <a:latin typeface="Calibri" pitchFamily="34" charset="0"/>
              </a:rPr>
              <a:t> order – 2</a:t>
            </a:r>
            <a:r>
              <a:rPr lang="en-US" sz="2400" baseline="30000">
                <a:solidFill>
                  <a:srgbClr val="000000"/>
                </a:solidFill>
                <a:latin typeface="Calibri" pitchFamily="34" charset="0"/>
              </a:rPr>
              <a:t>nd</a:t>
            </a:r>
            <a:r>
              <a:rPr lang="en-US" sz="2400">
                <a:solidFill>
                  <a:srgbClr val="000000"/>
                </a:solidFill>
                <a:latin typeface="Calibri" pitchFamily="34" charset="0"/>
              </a:rPr>
              <a:t> order transition, </a:t>
            </a:r>
          </a:p>
          <a:p>
            <a:pPr algn="ctr" defTabSz="914400"/>
            <a:r>
              <a:rPr lang="en-US" sz="2400">
                <a:solidFill>
                  <a:srgbClr val="000000"/>
                </a:solidFill>
                <a:latin typeface="Calibri" pitchFamily="34" charset="0"/>
              </a:rPr>
              <a:t>we can gauge relative strengths of dominant erosion mechanisms, and relate them to site characteristics</a:t>
            </a:r>
          </a:p>
        </p:txBody>
      </p:sp>
      <p:sp>
        <p:nvSpPr>
          <p:cNvPr id="11" name="Rounded Rectangle 10"/>
          <p:cNvSpPr/>
          <p:nvPr/>
        </p:nvSpPr>
        <p:spPr>
          <a:xfrm>
            <a:off x="446088" y="4864100"/>
            <a:ext cx="8269287" cy="1797050"/>
          </a:xfrm>
          <a:prstGeom prst="roundRect">
            <a:avLst/>
          </a:prstGeom>
          <a:solidFill>
            <a:schemeClr val="bg1">
              <a:alpha val="7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16511" name="Rectangle 13"/>
          <p:cNvSpPr>
            <a:spLocks noChangeArrowheads="1"/>
          </p:cNvSpPr>
          <p:nvPr/>
        </p:nvSpPr>
        <p:spPr bwMode="auto">
          <a:xfrm>
            <a:off x="296863" y="4975225"/>
            <a:ext cx="2757487" cy="831850"/>
          </a:xfrm>
          <a:prstGeom prst="rect">
            <a:avLst/>
          </a:prstGeom>
          <a:noFill/>
          <a:ln w="9525">
            <a:noFill/>
            <a:miter lim="800000"/>
            <a:headEnd/>
            <a:tailEnd/>
          </a:ln>
        </p:spPr>
        <p:txBody>
          <a:bodyPr>
            <a:spAutoFit/>
          </a:bodyPr>
          <a:lstStyle/>
          <a:p>
            <a:pPr algn="ctr" defTabSz="914400"/>
            <a:r>
              <a:rPr lang="en-US" sz="2400">
                <a:solidFill>
                  <a:srgbClr val="000000"/>
                </a:solidFill>
                <a:latin typeface="Calibri" pitchFamily="34" charset="0"/>
              </a:rPr>
              <a:t>Precip, runoff, </a:t>
            </a:r>
          </a:p>
          <a:p>
            <a:pPr algn="ctr" defTabSz="914400"/>
            <a:r>
              <a:rPr lang="en-US" sz="2400">
                <a:solidFill>
                  <a:srgbClr val="000000"/>
                </a:solidFill>
                <a:latin typeface="Calibri" pitchFamily="34" charset="0"/>
              </a:rPr>
              <a:t>rock weakness</a:t>
            </a:r>
          </a:p>
        </p:txBody>
      </p:sp>
      <p:graphicFrame>
        <p:nvGraphicFramePr>
          <p:cNvPr id="916506" name="Object 26"/>
          <p:cNvGraphicFramePr>
            <a:graphicFrameLocks noChangeAspect="1"/>
          </p:cNvGraphicFramePr>
          <p:nvPr/>
        </p:nvGraphicFramePr>
        <p:xfrm>
          <a:off x="3424238" y="5324475"/>
          <a:ext cx="5233987" cy="1020763"/>
        </p:xfrm>
        <a:graphic>
          <a:graphicData uri="http://schemas.openxmlformats.org/presentationml/2006/ole">
            <p:oleObj spid="_x0000_s916506" name="Equation" r:id="rId6" imgW="2248920" imgH="429480" progId="Equation.3">
              <p:embed/>
            </p:oleObj>
          </a:graphicData>
        </a:graphic>
      </p:graphicFrame>
      <p:cxnSp>
        <p:nvCxnSpPr>
          <p:cNvPr id="916512" name="Straight Arrow Connector 16"/>
          <p:cNvCxnSpPr>
            <a:cxnSpLocks noChangeShapeType="1"/>
          </p:cNvCxnSpPr>
          <p:nvPr/>
        </p:nvCxnSpPr>
        <p:spPr bwMode="auto">
          <a:xfrm>
            <a:off x="2620963" y="5418138"/>
            <a:ext cx="790575" cy="160337"/>
          </a:xfrm>
          <a:prstGeom prst="straightConnector1">
            <a:avLst/>
          </a:prstGeom>
          <a:noFill/>
          <a:ln w="25400" algn="ctr">
            <a:solidFill>
              <a:srgbClr val="000000"/>
            </a:solidFill>
            <a:round/>
            <a:headEnd/>
            <a:tailEnd type="arrow" w="med" len="med"/>
          </a:ln>
        </p:spPr>
      </p:cxnSp>
      <p:cxnSp>
        <p:nvCxnSpPr>
          <p:cNvPr id="916513" name="Straight Arrow Connector 19"/>
          <p:cNvCxnSpPr>
            <a:cxnSpLocks noChangeShapeType="1"/>
          </p:cNvCxnSpPr>
          <p:nvPr/>
        </p:nvCxnSpPr>
        <p:spPr bwMode="auto">
          <a:xfrm flipV="1">
            <a:off x="2608263" y="6042025"/>
            <a:ext cx="842962" cy="212725"/>
          </a:xfrm>
          <a:prstGeom prst="straightConnector1">
            <a:avLst/>
          </a:prstGeom>
          <a:noFill/>
          <a:ln w="25400" algn="ctr">
            <a:solidFill>
              <a:srgbClr val="000000"/>
            </a:solidFill>
            <a:round/>
            <a:headEnd/>
            <a:tailEnd type="arrow" w="med" len="med"/>
          </a:ln>
        </p:spPr>
      </p:cxnSp>
      <p:sp>
        <p:nvSpPr>
          <p:cNvPr id="916514" name="Rectangle 12"/>
          <p:cNvSpPr>
            <a:spLocks noChangeArrowheads="1"/>
          </p:cNvSpPr>
          <p:nvPr/>
        </p:nvSpPr>
        <p:spPr bwMode="auto">
          <a:xfrm>
            <a:off x="833438" y="5973763"/>
            <a:ext cx="1895475" cy="461962"/>
          </a:xfrm>
          <a:prstGeom prst="rect">
            <a:avLst/>
          </a:prstGeom>
          <a:noFill/>
          <a:ln w="9525">
            <a:noFill/>
            <a:miter lim="800000"/>
            <a:headEnd/>
            <a:tailEnd/>
          </a:ln>
        </p:spPr>
        <p:txBody>
          <a:bodyPr>
            <a:spAutoFit/>
          </a:bodyPr>
          <a:lstStyle/>
          <a:p>
            <a:r>
              <a:rPr lang="en-US" sz="2400">
                <a:solidFill>
                  <a:srgbClr val="000000"/>
                </a:solidFill>
                <a:latin typeface="Calibri" pitchFamily="34" charset="0"/>
              </a:rPr>
              <a:t>Bioturbation</a:t>
            </a:r>
            <a:endParaRPr lang="en-US"/>
          </a:p>
        </p:txBody>
      </p:sp>
      <p:sp>
        <p:nvSpPr>
          <p:cNvPr id="916515" name="Rectangle 13"/>
          <p:cNvSpPr>
            <a:spLocks noChangeArrowheads="1"/>
          </p:cNvSpPr>
          <p:nvPr/>
        </p:nvSpPr>
        <p:spPr bwMode="auto">
          <a:xfrm>
            <a:off x="44450" y="2506663"/>
            <a:ext cx="3049588" cy="1939925"/>
          </a:xfrm>
          <a:prstGeom prst="rect">
            <a:avLst/>
          </a:prstGeom>
          <a:noFill/>
          <a:ln w="9525">
            <a:noFill/>
            <a:miter lim="800000"/>
            <a:headEnd/>
            <a:tailEnd/>
          </a:ln>
        </p:spPr>
        <p:txBody>
          <a:bodyPr>
            <a:spAutoFit/>
          </a:bodyPr>
          <a:lstStyle/>
          <a:p>
            <a:pPr defTabSz="914400"/>
            <a:r>
              <a:rPr lang="en-US" sz="2400">
                <a:solidFill>
                  <a:schemeClr val="bg1"/>
                </a:solidFill>
                <a:latin typeface="Calibri" pitchFamily="34" charset="0"/>
              </a:rPr>
              <a:t>MAP = 100 cm</a:t>
            </a:r>
          </a:p>
          <a:p>
            <a:pPr defTabSz="914400"/>
            <a:r>
              <a:rPr lang="en-US" sz="2400">
                <a:solidFill>
                  <a:schemeClr val="bg1"/>
                </a:solidFill>
                <a:latin typeface="Calibri" pitchFamily="34" charset="0"/>
              </a:rPr>
              <a:t>Fast infiltration</a:t>
            </a:r>
          </a:p>
          <a:p>
            <a:pPr defTabSz="914400"/>
            <a:r>
              <a:rPr lang="en-US" sz="2400">
                <a:solidFill>
                  <a:schemeClr val="bg1"/>
                </a:solidFill>
                <a:latin typeface="Calibri" pitchFamily="34" charset="0"/>
              </a:rPr>
              <a:t>250 Ma sed. rocks</a:t>
            </a:r>
          </a:p>
          <a:p>
            <a:pPr defTabSz="914400"/>
            <a:r>
              <a:rPr lang="en-US" sz="2400">
                <a:solidFill>
                  <a:schemeClr val="bg1"/>
                </a:solidFill>
                <a:latin typeface="Calibri" pitchFamily="34" charset="0"/>
              </a:rPr>
              <a:t>Temperate deciduous</a:t>
            </a:r>
          </a:p>
          <a:p>
            <a:pPr defTabSz="914400"/>
            <a:r>
              <a:rPr lang="en-US" sz="2400" i="1">
                <a:solidFill>
                  <a:schemeClr val="bg1"/>
                </a:solidFill>
                <a:latin typeface="Calibri" pitchFamily="34" charset="0"/>
              </a:rPr>
              <a:t>A</a:t>
            </a:r>
            <a:r>
              <a:rPr lang="en-US" sz="2400" baseline="-25000">
                <a:solidFill>
                  <a:schemeClr val="bg1"/>
                </a:solidFill>
                <a:latin typeface="Calibri" pitchFamily="34" charset="0"/>
              </a:rPr>
              <a:t>1-2</a:t>
            </a:r>
            <a:r>
              <a:rPr lang="en-US" sz="2400">
                <a:solidFill>
                  <a:schemeClr val="bg1"/>
                </a:solidFill>
                <a:latin typeface="Calibri" pitchFamily="34" charset="0"/>
              </a:rPr>
              <a:t> ≈ 4 x 10</a:t>
            </a:r>
            <a:r>
              <a:rPr lang="en-US" sz="2400" baseline="30000">
                <a:solidFill>
                  <a:schemeClr val="bg1"/>
                </a:solidFill>
                <a:latin typeface="Calibri" pitchFamily="34" charset="0"/>
              </a:rPr>
              <a:t>5</a:t>
            </a:r>
            <a:r>
              <a:rPr lang="en-US" sz="2400">
                <a:solidFill>
                  <a:schemeClr val="bg1"/>
                </a:solidFill>
                <a:latin typeface="Calibri" pitchFamily="34" charset="0"/>
              </a:rPr>
              <a:t> m</a:t>
            </a:r>
            <a:r>
              <a:rPr lang="en-US" sz="2400" baseline="30000">
                <a:solidFill>
                  <a:schemeClr val="bg1"/>
                </a:solidFill>
                <a:latin typeface="Calibri" pitchFamily="34" charset="0"/>
              </a:rPr>
              <a:t>2</a:t>
            </a:r>
          </a:p>
        </p:txBody>
      </p:sp>
      <p:sp>
        <p:nvSpPr>
          <p:cNvPr id="916516" name="Rectangle 13"/>
          <p:cNvSpPr>
            <a:spLocks noChangeArrowheads="1"/>
          </p:cNvSpPr>
          <p:nvPr/>
        </p:nvSpPr>
        <p:spPr bwMode="auto">
          <a:xfrm>
            <a:off x="4749800" y="2808288"/>
            <a:ext cx="3049588" cy="1938337"/>
          </a:xfrm>
          <a:prstGeom prst="rect">
            <a:avLst/>
          </a:prstGeom>
          <a:noFill/>
          <a:ln w="9525">
            <a:noFill/>
            <a:miter lim="800000"/>
            <a:headEnd/>
            <a:tailEnd/>
          </a:ln>
        </p:spPr>
        <p:txBody>
          <a:bodyPr>
            <a:spAutoFit/>
          </a:bodyPr>
          <a:lstStyle/>
          <a:p>
            <a:pPr defTabSz="914400"/>
            <a:r>
              <a:rPr lang="en-US" sz="2400">
                <a:solidFill>
                  <a:srgbClr val="000000"/>
                </a:solidFill>
                <a:latin typeface="Calibri" pitchFamily="34" charset="0"/>
              </a:rPr>
              <a:t>MAP = 30 cm</a:t>
            </a:r>
          </a:p>
          <a:p>
            <a:pPr defTabSz="914400"/>
            <a:r>
              <a:rPr lang="en-US" sz="2400">
                <a:solidFill>
                  <a:srgbClr val="000000"/>
                </a:solidFill>
                <a:latin typeface="Calibri" pitchFamily="34" charset="0"/>
              </a:rPr>
              <a:t>Slow infiltration</a:t>
            </a:r>
          </a:p>
          <a:p>
            <a:pPr defTabSz="914400"/>
            <a:r>
              <a:rPr lang="en-US" sz="2400">
                <a:solidFill>
                  <a:srgbClr val="000000"/>
                </a:solidFill>
                <a:latin typeface="Calibri" pitchFamily="34" charset="0"/>
              </a:rPr>
              <a:t>2 Ma sed. rocks</a:t>
            </a:r>
          </a:p>
          <a:p>
            <a:pPr defTabSz="914400"/>
            <a:r>
              <a:rPr lang="en-US" sz="2400">
                <a:solidFill>
                  <a:srgbClr val="000000"/>
                </a:solidFill>
                <a:latin typeface="Calibri" pitchFamily="34" charset="0"/>
              </a:rPr>
              <a:t>Oak savannah</a:t>
            </a:r>
          </a:p>
          <a:p>
            <a:pPr defTabSz="914400"/>
            <a:r>
              <a:rPr lang="en-US" sz="2400" i="1">
                <a:latin typeface="Calibri" pitchFamily="34" charset="0"/>
              </a:rPr>
              <a:t>A</a:t>
            </a:r>
            <a:r>
              <a:rPr lang="en-US" sz="2400" baseline="-25000">
                <a:latin typeface="Calibri" pitchFamily="34" charset="0"/>
              </a:rPr>
              <a:t>1-2</a:t>
            </a:r>
            <a:r>
              <a:rPr lang="en-US" sz="2400">
                <a:latin typeface="Calibri" pitchFamily="34" charset="0"/>
              </a:rPr>
              <a:t> ≈ 10</a:t>
            </a:r>
            <a:r>
              <a:rPr lang="en-US" sz="2400" baseline="30000">
                <a:latin typeface="Calibri" pitchFamily="34" charset="0"/>
              </a:rPr>
              <a:t>5</a:t>
            </a:r>
            <a:r>
              <a:rPr lang="en-US" sz="2400">
                <a:latin typeface="Calibri" pitchFamily="34" charset="0"/>
              </a:rPr>
              <a:t> m</a:t>
            </a:r>
            <a:r>
              <a:rPr lang="en-US" sz="2400" baseline="30000">
                <a:latin typeface="Calibri" pitchFamily="34" charset="0"/>
              </a:rPr>
              <a:t>2</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9" descr="pa-google-sat.jpg"/>
          <p:cNvPicPr>
            <a:picLocks noChangeAspect="1"/>
          </p:cNvPicPr>
          <p:nvPr/>
        </p:nvPicPr>
        <p:blipFill>
          <a:blip r:embed="rId3"/>
          <a:srcRect/>
          <a:stretch>
            <a:fillRect/>
          </a:stretch>
        </p:blipFill>
        <p:spPr bwMode="auto">
          <a:xfrm>
            <a:off x="0" y="0"/>
            <a:ext cx="9144000" cy="6835775"/>
          </a:xfrm>
          <a:prstGeom prst="rect">
            <a:avLst/>
          </a:prstGeom>
          <a:noFill/>
          <a:ln w="9525">
            <a:noFill/>
            <a:miter lim="800000"/>
            <a:headEnd/>
            <a:tailEnd/>
          </a:ln>
        </p:spPr>
      </p:pic>
      <p:sp>
        <p:nvSpPr>
          <p:cNvPr id="6" name="Rectangle 5"/>
          <p:cNvSpPr/>
          <p:nvPr/>
        </p:nvSpPr>
        <p:spPr>
          <a:xfrm>
            <a:off x="2013234" y="5926715"/>
            <a:ext cx="5058274" cy="1075510"/>
          </a:xfrm>
          <a:prstGeom prst="rect">
            <a:avLst/>
          </a:prstGeom>
          <a:solidFill>
            <a:sysClr val="windowText" lastClr="000000">
              <a:alpha val="81000"/>
            </a:sysClr>
          </a:solidFill>
          <a:ln w="25400" cap="flat" cmpd="sng" algn="ctr">
            <a:noFill/>
            <a:prstDash val="solid"/>
          </a:ln>
          <a:effectLst>
            <a:softEdge rad="254000"/>
          </a:effectLst>
        </p:spPr>
        <p:txBody>
          <a:bodyPr anchor="ctr"/>
          <a:lstStyle/>
          <a:p>
            <a:pPr algn="ctr" defTabSz="914400" fontAlgn="auto">
              <a:spcBef>
                <a:spcPts val="0"/>
              </a:spcBef>
              <a:spcAft>
                <a:spcPts val="0"/>
              </a:spcAft>
              <a:defRPr/>
            </a:pPr>
            <a:endParaRPr lang="en-US" kern="0">
              <a:solidFill>
                <a:srgbClr val="FFFFFF"/>
              </a:solidFill>
              <a:latin typeface="Calibri"/>
              <a:ea typeface="Arial" pitchFamily="-111" charset="0"/>
              <a:cs typeface="Arial" pitchFamily="-111" charset="0"/>
            </a:endParaRPr>
          </a:p>
        </p:txBody>
      </p:sp>
      <p:sp>
        <p:nvSpPr>
          <p:cNvPr id="61445" name="Rectangle 1"/>
          <p:cNvSpPr>
            <a:spLocks noChangeArrowheads="1"/>
          </p:cNvSpPr>
          <p:nvPr/>
        </p:nvSpPr>
        <p:spPr bwMode="auto">
          <a:xfrm>
            <a:off x="5353050" y="6292850"/>
            <a:ext cx="1681163" cy="385763"/>
          </a:xfrm>
          <a:prstGeom prst="rect">
            <a:avLst/>
          </a:prstGeom>
          <a:noFill/>
          <a:ln w="9525">
            <a:noFill/>
            <a:miter lim="800000"/>
            <a:headEnd/>
            <a:tailEnd/>
          </a:ln>
        </p:spPr>
        <p:txBody>
          <a:bodyPr>
            <a:spAutoFit/>
          </a:bodyPr>
          <a:lstStyle/>
          <a:p>
            <a:pPr algn="ctr" defTabSz="914400"/>
            <a:r>
              <a:rPr lang="en-US" sz="1900">
                <a:solidFill>
                  <a:srgbClr val="FFFFFF"/>
                </a:solidFill>
                <a:latin typeface="Calibri" pitchFamily="34" charset="0"/>
                <a:cs typeface="Arial" charset="0"/>
              </a:rPr>
              <a:t>10 km</a:t>
            </a:r>
          </a:p>
        </p:txBody>
      </p:sp>
      <p:sp>
        <p:nvSpPr>
          <p:cNvPr id="8" name="Rectangle 15"/>
          <p:cNvSpPr>
            <a:spLocks noChangeArrowheads="1"/>
          </p:cNvSpPr>
          <p:nvPr/>
        </p:nvSpPr>
        <p:spPr bwMode="auto">
          <a:xfrm>
            <a:off x="5684838" y="6310313"/>
            <a:ext cx="1004887" cy="52387"/>
          </a:xfrm>
          <a:prstGeom prst="rect">
            <a:avLst/>
          </a:prstGeom>
          <a:solidFill>
            <a:sysClr val="window" lastClr="FFFFFF"/>
          </a:solidFill>
          <a:ln w="9525">
            <a:noFill/>
            <a:miter lim="800000"/>
            <a:headEnd/>
            <a:tailEnd/>
          </a:ln>
        </p:spPr>
        <p:txBody>
          <a:bodyPr wrap="none" anchor="ctr"/>
          <a:lstStyle/>
          <a:p>
            <a:pPr algn="ctr" defTabSz="914400" fontAlgn="auto">
              <a:spcBef>
                <a:spcPts val="0"/>
              </a:spcBef>
              <a:spcAft>
                <a:spcPts val="0"/>
              </a:spcAft>
              <a:defRPr/>
            </a:pPr>
            <a:endParaRPr lang="en-US" kern="0">
              <a:solidFill>
                <a:srgbClr val="000000"/>
              </a:solidFill>
              <a:latin typeface="Arial" pitchFamily="-111" charset="0"/>
              <a:ea typeface="Arial" pitchFamily="-111" charset="0"/>
              <a:cs typeface="Arial" pitchFamily="-111" charset="0"/>
            </a:endParaRPr>
          </a:p>
        </p:txBody>
      </p:sp>
      <p:sp>
        <p:nvSpPr>
          <p:cNvPr id="61447" name="Rectangle 1"/>
          <p:cNvSpPr>
            <a:spLocks noChangeArrowheads="1"/>
          </p:cNvSpPr>
          <p:nvPr/>
        </p:nvSpPr>
        <p:spPr bwMode="auto">
          <a:xfrm>
            <a:off x="2228850" y="6256338"/>
            <a:ext cx="3297238" cy="384175"/>
          </a:xfrm>
          <a:prstGeom prst="rect">
            <a:avLst/>
          </a:prstGeom>
          <a:noFill/>
          <a:ln w="9525">
            <a:noFill/>
            <a:miter lim="800000"/>
            <a:headEnd/>
            <a:tailEnd/>
          </a:ln>
        </p:spPr>
        <p:txBody>
          <a:bodyPr>
            <a:spAutoFit/>
          </a:bodyPr>
          <a:lstStyle/>
          <a:p>
            <a:pPr algn="ctr" defTabSz="914400"/>
            <a:r>
              <a:rPr lang="en-US" sz="1900">
                <a:solidFill>
                  <a:srgbClr val="FFFFFF"/>
                </a:solidFill>
                <a:latin typeface="Calibri" pitchFamily="34" charset="0"/>
                <a:cs typeface="Arial" charset="0"/>
              </a:rPr>
              <a:t>Allegheny Plateau, PA &amp; WV</a:t>
            </a:r>
          </a:p>
        </p:txBody>
      </p:sp>
      <p:sp>
        <p:nvSpPr>
          <p:cNvPr id="11" name="Rectangle 10"/>
          <p:cNvSpPr/>
          <p:nvPr/>
        </p:nvSpPr>
        <p:spPr>
          <a:xfrm>
            <a:off x="0" y="-90883"/>
            <a:ext cx="9144000" cy="1360944"/>
          </a:xfrm>
          <a:prstGeom prst="rect">
            <a:avLst/>
          </a:prstGeom>
          <a:solidFill>
            <a:schemeClr val="tx1">
              <a:alpha val="81000"/>
            </a:schemeClr>
          </a:solid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Arial" pitchFamily="-111" charset="0"/>
              <a:cs typeface="Arial" pitchFamily="-111" charset="0"/>
            </a:endParaRPr>
          </a:p>
        </p:txBody>
      </p:sp>
      <p:sp>
        <p:nvSpPr>
          <p:cNvPr id="61451" name="Title 1"/>
          <p:cNvSpPr txBox="1">
            <a:spLocks/>
          </p:cNvSpPr>
          <p:nvPr/>
        </p:nvSpPr>
        <p:spPr bwMode="auto">
          <a:xfrm>
            <a:off x="0" y="239713"/>
            <a:ext cx="9144000" cy="620712"/>
          </a:xfrm>
          <a:prstGeom prst="rect">
            <a:avLst/>
          </a:prstGeom>
          <a:noFill/>
          <a:ln w="9525">
            <a:noFill/>
            <a:miter lim="800000"/>
            <a:headEnd/>
            <a:tailEnd/>
          </a:ln>
        </p:spPr>
        <p:txBody>
          <a:bodyPr anchor="ctr"/>
          <a:lstStyle/>
          <a:p>
            <a:pPr algn="ctr" defTabSz="914400">
              <a:spcAft>
                <a:spcPts val="3600"/>
              </a:spcAft>
            </a:pPr>
            <a:r>
              <a:rPr lang="en-US" sz="2800">
                <a:solidFill>
                  <a:srgbClr val="FFFFFF"/>
                </a:solidFill>
                <a:latin typeface="Calibri" pitchFamily="34" charset="0"/>
              </a:rPr>
              <a:t>What controls the branching structure of river networks?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3242" name="Object 74"/>
          <p:cNvGraphicFramePr>
            <a:graphicFrameLocks noChangeAspect="1"/>
          </p:cNvGraphicFramePr>
          <p:nvPr/>
        </p:nvGraphicFramePr>
        <p:xfrm>
          <a:off x="268288" y="1484313"/>
          <a:ext cx="1576387" cy="971550"/>
        </p:xfrm>
        <a:graphic>
          <a:graphicData uri="http://schemas.openxmlformats.org/presentationml/2006/ole">
            <p:oleObj spid="_x0000_s903242" name="Equation" r:id="rId4" imgW="694800" imgH="420480" progId="Equation.3">
              <p:embed/>
            </p:oleObj>
          </a:graphicData>
        </a:graphic>
      </p:graphicFrame>
      <p:graphicFrame>
        <p:nvGraphicFramePr>
          <p:cNvPr id="903243" name="Object 75"/>
          <p:cNvGraphicFramePr>
            <a:graphicFrameLocks noChangeAspect="1"/>
          </p:cNvGraphicFramePr>
          <p:nvPr/>
        </p:nvGraphicFramePr>
        <p:xfrm>
          <a:off x="1055688" y="4344988"/>
          <a:ext cx="1938337" cy="1030287"/>
        </p:xfrm>
        <a:graphic>
          <a:graphicData uri="http://schemas.openxmlformats.org/presentationml/2006/ole">
            <p:oleObj spid="_x0000_s903243" name="Equation" r:id="rId5" imgW="840960" imgH="429480" progId="Equation.3">
              <p:embed/>
            </p:oleObj>
          </a:graphicData>
        </a:graphic>
      </p:graphicFrame>
      <p:pic>
        <p:nvPicPr>
          <p:cNvPr id="903244" name="Picture 8" descr="IMGP2383.JPG"/>
          <p:cNvPicPr>
            <a:picLocks noChangeAspect="1"/>
          </p:cNvPicPr>
          <p:nvPr/>
        </p:nvPicPr>
        <p:blipFill>
          <a:blip r:embed="rId6"/>
          <a:srcRect/>
          <a:stretch>
            <a:fillRect/>
          </a:stretch>
        </p:blipFill>
        <p:spPr bwMode="auto">
          <a:xfrm>
            <a:off x="4552950" y="0"/>
            <a:ext cx="4591050" cy="6858000"/>
          </a:xfrm>
          <a:prstGeom prst="rect">
            <a:avLst/>
          </a:prstGeom>
          <a:noFill/>
          <a:ln w="9525">
            <a:noFill/>
            <a:miter lim="800000"/>
            <a:headEnd/>
            <a:tailEnd/>
          </a:ln>
        </p:spPr>
      </p:pic>
      <p:cxnSp>
        <p:nvCxnSpPr>
          <p:cNvPr id="11" name="Straight Arrow Connector 10"/>
          <p:cNvCxnSpPr/>
          <p:nvPr/>
        </p:nvCxnSpPr>
        <p:spPr>
          <a:xfrm rot="10800000" flipV="1">
            <a:off x="1500188" y="919163"/>
            <a:ext cx="581025" cy="566737"/>
          </a:xfrm>
          <a:prstGeom prst="straightConnector1">
            <a:avLst/>
          </a:prstGeom>
          <a:ln w="381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6200000" flipV="1">
            <a:off x="1398588" y="2600325"/>
            <a:ext cx="715962" cy="458788"/>
          </a:xfrm>
          <a:prstGeom prst="straightConnector1">
            <a:avLst/>
          </a:prstGeom>
          <a:ln w="381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03247" name="Text Box 7"/>
          <p:cNvSpPr txBox="1">
            <a:spLocks noChangeArrowheads="1"/>
          </p:cNvSpPr>
          <p:nvPr/>
        </p:nvSpPr>
        <p:spPr bwMode="auto">
          <a:xfrm>
            <a:off x="1812925" y="365125"/>
            <a:ext cx="2625725" cy="708025"/>
          </a:xfrm>
          <a:prstGeom prst="rect">
            <a:avLst/>
          </a:prstGeom>
          <a:noFill/>
          <a:ln w="9525">
            <a:noFill/>
            <a:miter lim="800000"/>
            <a:headEnd/>
            <a:tailEnd/>
          </a:ln>
        </p:spPr>
        <p:txBody>
          <a:bodyPr>
            <a:spAutoFit/>
          </a:bodyPr>
          <a:lstStyle/>
          <a:p>
            <a:pPr algn="ctr" defTabSz="914400"/>
            <a:r>
              <a:rPr lang="en-US" sz="2000">
                <a:solidFill>
                  <a:srgbClr val="000000"/>
                </a:solidFill>
                <a:latin typeface="Calibri" pitchFamily="34" charset="0"/>
                <a:cs typeface="Arial" charset="0"/>
              </a:rPr>
              <a:t>Measure from </a:t>
            </a:r>
            <a:r>
              <a:rPr lang="en-US" sz="2000" baseline="30000">
                <a:solidFill>
                  <a:srgbClr val="000000"/>
                </a:solidFill>
                <a:latin typeface="Calibri" pitchFamily="34" charset="0"/>
                <a:cs typeface="Arial" charset="0"/>
              </a:rPr>
              <a:t>10</a:t>
            </a:r>
            <a:r>
              <a:rPr lang="en-US" sz="2000">
                <a:solidFill>
                  <a:srgbClr val="000000"/>
                </a:solidFill>
                <a:latin typeface="Calibri" pitchFamily="34" charset="0"/>
                <a:cs typeface="Arial" charset="0"/>
              </a:rPr>
              <a:t>Be in stream sediment </a:t>
            </a:r>
          </a:p>
        </p:txBody>
      </p:sp>
      <p:sp>
        <p:nvSpPr>
          <p:cNvPr id="903248" name="Text Box 7"/>
          <p:cNvSpPr txBox="1">
            <a:spLocks noChangeArrowheads="1"/>
          </p:cNvSpPr>
          <p:nvPr/>
        </p:nvSpPr>
        <p:spPr bwMode="auto">
          <a:xfrm>
            <a:off x="1776413" y="3111500"/>
            <a:ext cx="2625725" cy="400050"/>
          </a:xfrm>
          <a:prstGeom prst="rect">
            <a:avLst/>
          </a:prstGeom>
          <a:noFill/>
          <a:ln w="9525">
            <a:noFill/>
            <a:miter lim="800000"/>
            <a:headEnd/>
            <a:tailEnd/>
          </a:ln>
        </p:spPr>
        <p:txBody>
          <a:bodyPr>
            <a:spAutoFit/>
          </a:bodyPr>
          <a:lstStyle/>
          <a:p>
            <a:pPr algn="ctr" defTabSz="914400"/>
            <a:r>
              <a:rPr lang="en-US" sz="2000">
                <a:solidFill>
                  <a:srgbClr val="000000"/>
                </a:solidFill>
                <a:latin typeface="Calibri" pitchFamily="34" charset="0"/>
                <a:cs typeface="Arial" charset="0"/>
              </a:rPr>
              <a:t>Measure from LiDAR</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0" name="Object 16"/>
          <p:cNvGraphicFramePr>
            <a:graphicFrameLocks noChangeAspect="1"/>
          </p:cNvGraphicFramePr>
          <p:nvPr/>
        </p:nvGraphicFramePr>
        <p:xfrm>
          <a:off x="142875" y="1508125"/>
          <a:ext cx="3714750" cy="1514475"/>
        </p:xfrm>
        <a:graphic>
          <a:graphicData uri="http://schemas.openxmlformats.org/presentationml/2006/ole">
            <p:oleObj spid="_x0000_s1040" name="Equation" r:id="rId4" imgW="1663920" imgH="658080" progId="Equation.3">
              <p:embed/>
            </p:oleObj>
          </a:graphicData>
        </a:graphic>
      </p:graphicFrame>
      <p:pic>
        <p:nvPicPr>
          <p:cNvPr id="1042" name="Picture 8" descr="IMGP2383.JPG"/>
          <p:cNvPicPr>
            <a:picLocks noChangeAspect="1"/>
          </p:cNvPicPr>
          <p:nvPr/>
        </p:nvPicPr>
        <p:blipFill>
          <a:blip r:embed="rId5"/>
          <a:srcRect/>
          <a:stretch>
            <a:fillRect/>
          </a:stretch>
        </p:blipFill>
        <p:spPr bwMode="auto">
          <a:xfrm>
            <a:off x="4552950" y="0"/>
            <a:ext cx="4591050" cy="6858000"/>
          </a:xfrm>
          <a:prstGeom prst="rect">
            <a:avLst/>
          </a:prstGeom>
          <a:noFill/>
          <a:ln w="9525">
            <a:noFill/>
            <a:miter lim="800000"/>
            <a:headEnd/>
            <a:tailEnd/>
          </a:ln>
        </p:spPr>
      </p:pic>
      <p:cxnSp>
        <p:nvCxnSpPr>
          <p:cNvPr id="11" name="Straight Arrow Connector 10"/>
          <p:cNvCxnSpPr/>
          <p:nvPr/>
        </p:nvCxnSpPr>
        <p:spPr>
          <a:xfrm rot="10800000" flipV="1">
            <a:off x="1366838" y="919163"/>
            <a:ext cx="581025" cy="566737"/>
          </a:xfrm>
          <a:prstGeom prst="straightConnector1">
            <a:avLst/>
          </a:prstGeom>
          <a:ln w="381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6200000" flipV="1">
            <a:off x="1265238" y="2600325"/>
            <a:ext cx="715962" cy="458788"/>
          </a:xfrm>
          <a:prstGeom prst="straightConnector1">
            <a:avLst/>
          </a:prstGeom>
          <a:ln w="381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045" name="Text Box 7"/>
          <p:cNvSpPr txBox="1">
            <a:spLocks noChangeArrowheads="1"/>
          </p:cNvSpPr>
          <p:nvPr/>
        </p:nvSpPr>
        <p:spPr bwMode="auto">
          <a:xfrm>
            <a:off x="1679575" y="365125"/>
            <a:ext cx="2625725" cy="708025"/>
          </a:xfrm>
          <a:prstGeom prst="rect">
            <a:avLst/>
          </a:prstGeom>
          <a:noFill/>
          <a:ln w="9525">
            <a:noFill/>
            <a:miter lim="800000"/>
            <a:headEnd/>
            <a:tailEnd/>
          </a:ln>
        </p:spPr>
        <p:txBody>
          <a:bodyPr>
            <a:spAutoFit/>
          </a:bodyPr>
          <a:lstStyle/>
          <a:p>
            <a:pPr algn="ctr" defTabSz="914400"/>
            <a:r>
              <a:rPr lang="en-US" sz="2000">
                <a:solidFill>
                  <a:srgbClr val="000000"/>
                </a:solidFill>
                <a:latin typeface="Calibri" pitchFamily="34" charset="0"/>
                <a:cs typeface="Arial" charset="0"/>
              </a:rPr>
              <a:t>Measure from </a:t>
            </a:r>
            <a:r>
              <a:rPr lang="en-US" sz="2000" baseline="30000">
                <a:solidFill>
                  <a:srgbClr val="000000"/>
                </a:solidFill>
                <a:latin typeface="Calibri" pitchFamily="34" charset="0"/>
                <a:cs typeface="Arial" charset="0"/>
              </a:rPr>
              <a:t>10</a:t>
            </a:r>
            <a:r>
              <a:rPr lang="en-US" sz="2000">
                <a:solidFill>
                  <a:srgbClr val="000000"/>
                </a:solidFill>
                <a:latin typeface="Calibri" pitchFamily="34" charset="0"/>
                <a:cs typeface="Arial" charset="0"/>
              </a:rPr>
              <a:t>Be in stream sediment </a:t>
            </a:r>
          </a:p>
        </p:txBody>
      </p:sp>
      <p:sp>
        <p:nvSpPr>
          <p:cNvPr id="1046" name="Text Box 7"/>
          <p:cNvSpPr txBox="1">
            <a:spLocks noChangeArrowheads="1"/>
          </p:cNvSpPr>
          <p:nvPr/>
        </p:nvSpPr>
        <p:spPr bwMode="auto">
          <a:xfrm>
            <a:off x="1643063" y="3111500"/>
            <a:ext cx="2625725" cy="400050"/>
          </a:xfrm>
          <a:prstGeom prst="rect">
            <a:avLst/>
          </a:prstGeom>
          <a:noFill/>
          <a:ln w="9525">
            <a:noFill/>
            <a:miter lim="800000"/>
            <a:headEnd/>
            <a:tailEnd/>
          </a:ln>
        </p:spPr>
        <p:txBody>
          <a:bodyPr>
            <a:spAutoFit/>
          </a:bodyPr>
          <a:lstStyle/>
          <a:p>
            <a:pPr algn="ctr" defTabSz="914400"/>
            <a:r>
              <a:rPr lang="en-US" sz="2000">
                <a:solidFill>
                  <a:srgbClr val="000000"/>
                </a:solidFill>
                <a:latin typeface="Calibri" pitchFamily="34" charset="0"/>
                <a:cs typeface="Arial" charset="0"/>
              </a:rPr>
              <a:t>Measure from LiDAR</a:t>
            </a:r>
          </a:p>
        </p:txBody>
      </p:sp>
      <p:graphicFrame>
        <p:nvGraphicFramePr>
          <p:cNvPr id="1041" name="Object 17"/>
          <p:cNvGraphicFramePr>
            <a:graphicFrameLocks noChangeAspect="1"/>
          </p:cNvGraphicFramePr>
          <p:nvPr/>
        </p:nvGraphicFramePr>
        <p:xfrm>
          <a:off x="96838" y="3757613"/>
          <a:ext cx="4654550" cy="2208212"/>
        </p:xfrm>
        <a:graphic>
          <a:graphicData uri="http://schemas.openxmlformats.org/presentationml/2006/ole">
            <p:oleObj spid="_x0000_s1041" name="Equation" r:id="rId6" imgW="2029680" imgH="941400" progId="Equation.3">
              <p:embed/>
            </p:oleObj>
          </a:graphicData>
        </a:graphic>
      </p:graphicFrame>
      <p:sp>
        <p:nvSpPr>
          <p:cNvPr id="1047" name="Rectangle 1"/>
          <p:cNvSpPr>
            <a:spLocks noChangeArrowheads="1"/>
          </p:cNvSpPr>
          <p:nvPr/>
        </p:nvSpPr>
        <p:spPr bwMode="auto">
          <a:xfrm>
            <a:off x="425450" y="6027738"/>
            <a:ext cx="8228013" cy="830262"/>
          </a:xfrm>
          <a:prstGeom prst="rect">
            <a:avLst/>
          </a:prstGeom>
          <a:solidFill>
            <a:schemeClr val="bg1"/>
          </a:solidFill>
          <a:ln w="9525">
            <a:noFill/>
            <a:miter lim="800000"/>
            <a:headEnd/>
            <a:tailEnd/>
          </a:ln>
        </p:spPr>
        <p:txBody>
          <a:bodyPr>
            <a:spAutoFit/>
          </a:bodyPr>
          <a:lstStyle/>
          <a:p>
            <a:pPr algn="ctr"/>
            <a:r>
              <a:rPr lang="en-US" sz="2400">
                <a:latin typeface="Calibri" pitchFamily="34" charset="0"/>
              </a:rPr>
              <a:t>Ultimate goal: determine how these parameterized, long-term rate coefficients depend on lithology and climate.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21" name="Picture 1"/>
          <p:cNvPicPr>
            <a:picLocks noChangeAspect="1"/>
          </p:cNvPicPr>
          <p:nvPr/>
        </p:nvPicPr>
        <p:blipFill>
          <a:blip r:embed="rId3"/>
          <a:srcRect/>
          <a:stretch>
            <a:fillRect/>
          </a:stretch>
        </p:blipFill>
        <p:spPr bwMode="auto">
          <a:xfrm>
            <a:off x="1425575" y="696913"/>
            <a:ext cx="5421313" cy="5692775"/>
          </a:xfrm>
          <a:prstGeom prst="rect">
            <a:avLst/>
          </a:prstGeom>
          <a:noFill/>
          <a:ln w="9525">
            <a:noFill/>
            <a:miter lim="800000"/>
            <a:headEnd/>
            <a:tailEnd/>
          </a:ln>
        </p:spPr>
      </p:pic>
      <p:sp>
        <p:nvSpPr>
          <p:cNvPr id="1003522" name="Text Box 7"/>
          <p:cNvSpPr txBox="1">
            <a:spLocks noChangeArrowheads="1"/>
          </p:cNvSpPr>
          <p:nvPr/>
        </p:nvSpPr>
        <p:spPr bwMode="auto">
          <a:xfrm>
            <a:off x="6113463" y="6370638"/>
            <a:ext cx="2598737" cy="369887"/>
          </a:xfrm>
          <a:prstGeom prst="rect">
            <a:avLst/>
          </a:prstGeom>
          <a:noFill/>
          <a:ln w="9525">
            <a:noFill/>
            <a:miter lim="800000"/>
            <a:headEnd/>
            <a:tailEnd/>
          </a:ln>
        </p:spPr>
        <p:txBody>
          <a:bodyPr>
            <a:spAutoFit/>
          </a:bodyPr>
          <a:lstStyle/>
          <a:p>
            <a:r>
              <a:rPr lang="en-US">
                <a:solidFill>
                  <a:srgbClr val="000000"/>
                </a:solidFill>
                <a:latin typeface="Calibri" pitchFamily="34" charset="0"/>
              </a:rPr>
              <a:t>von Blanckenburg [2005] </a:t>
            </a:r>
          </a:p>
        </p:txBody>
      </p:sp>
      <p:sp>
        <p:nvSpPr>
          <p:cNvPr id="1003523" name="Text Box 7"/>
          <p:cNvSpPr txBox="1">
            <a:spLocks noChangeArrowheads="1"/>
          </p:cNvSpPr>
          <p:nvPr/>
        </p:nvSpPr>
        <p:spPr bwMode="auto">
          <a:xfrm>
            <a:off x="517525" y="106363"/>
            <a:ext cx="8043863" cy="5222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How does climate influence erosion rates?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69" name="Content Placeholder 2"/>
          <p:cNvSpPr>
            <a:spLocks noGrp="1"/>
          </p:cNvSpPr>
          <p:nvPr>
            <p:ph idx="1"/>
          </p:nvPr>
        </p:nvSpPr>
        <p:spPr>
          <a:xfrm>
            <a:off x="258763" y="1912938"/>
            <a:ext cx="8626475" cy="3063875"/>
          </a:xfrm>
        </p:spPr>
        <p:txBody>
          <a:bodyPr/>
          <a:lstStyle/>
          <a:p>
            <a:pPr marL="342900" lvl="1" indent="-342900" algn="ctr">
              <a:spcAft>
                <a:spcPts val="1200"/>
              </a:spcAft>
              <a:buFont typeface="Arial" charset="0"/>
              <a:buNone/>
            </a:pPr>
            <a:r>
              <a:rPr lang="en-US" sz="3200" smtClean="0">
                <a:ea typeface="ＭＳ Ｐゴシック"/>
              </a:rPr>
              <a:t>One strategy for studying climate’s effects on erosion and landscape evolution:</a:t>
            </a:r>
          </a:p>
          <a:p>
            <a:pPr marL="342900" lvl="1" indent="-342900" algn="ctr">
              <a:spcAft>
                <a:spcPts val="1200"/>
              </a:spcAft>
              <a:buFont typeface="Arial" charset="0"/>
              <a:buNone/>
            </a:pPr>
            <a:r>
              <a:rPr lang="en-US" sz="3200" smtClean="0">
                <a:ea typeface="ＭＳ Ｐゴシック"/>
              </a:rPr>
              <a:t>Identify natural experiments in which climate varies, but rock type and tectonics/boundary conditions are [nearly] constant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6593" name="Picture 2" descr="s27-adjusted.jpg"/>
          <p:cNvPicPr>
            <a:picLocks noChangeAspect="1"/>
          </p:cNvPicPr>
          <p:nvPr/>
        </p:nvPicPr>
        <p:blipFill>
          <a:blip r:embed="rId2"/>
          <a:srcRect t="9515"/>
          <a:stretch>
            <a:fillRect/>
          </a:stretch>
        </p:blipFill>
        <p:spPr bwMode="auto">
          <a:xfrm>
            <a:off x="2201863" y="930275"/>
            <a:ext cx="4883150" cy="2957513"/>
          </a:xfrm>
          <a:prstGeom prst="rect">
            <a:avLst/>
          </a:prstGeom>
          <a:noFill/>
          <a:ln w="9525">
            <a:noFill/>
            <a:miter lim="800000"/>
            <a:headEnd/>
            <a:tailEnd/>
          </a:ln>
        </p:spPr>
      </p:pic>
      <p:pic>
        <p:nvPicPr>
          <p:cNvPr id="1006594" name="Picture 3" descr="model-solutions-taucrit.jpg"/>
          <p:cNvPicPr>
            <a:picLocks noChangeAspect="1"/>
          </p:cNvPicPr>
          <p:nvPr/>
        </p:nvPicPr>
        <p:blipFill>
          <a:blip r:embed="rId3"/>
          <a:srcRect/>
          <a:stretch>
            <a:fillRect/>
          </a:stretch>
        </p:blipFill>
        <p:spPr bwMode="auto">
          <a:xfrm>
            <a:off x="466725" y="4038600"/>
            <a:ext cx="8245475" cy="2773363"/>
          </a:xfrm>
          <a:prstGeom prst="rect">
            <a:avLst/>
          </a:prstGeom>
          <a:noFill/>
          <a:ln w="9525">
            <a:noFill/>
            <a:miter lim="800000"/>
            <a:headEnd/>
            <a:tailEnd/>
          </a:ln>
        </p:spPr>
      </p:pic>
      <p:sp>
        <p:nvSpPr>
          <p:cNvPr id="1006595" name="Text Box 7"/>
          <p:cNvSpPr txBox="1">
            <a:spLocks noChangeArrowheads="1"/>
          </p:cNvSpPr>
          <p:nvPr/>
        </p:nvSpPr>
        <p:spPr bwMode="auto">
          <a:xfrm>
            <a:off x="711200" y="0"/>
            <a:ext cx="7634288" cy="523875"/>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Microclimate-controlled topographic asymmetry</a:t>
            </a:r>
          </a:p>
        </p:txBody>
      </p:sp>
      <p:sp>
        <p:nvSpPr>
          <p:cNvPr id="1006596" name="Text Box 7"/>
          <p:cNvSpPr txBox="1">
            <a:spLocks noChangeArrowheads="1"/>
          </p:cNvSpPr>
          <p:nvPr/>
        </p:nvSpPr>
        <p:spPr bwMode="auto">
          <a:xfrm>
            <a:off x="7140575" y="949325"/>
            <a:ext cx="1736725" cy="369888"/>
          </a:xfrm>
          <a:prstGeom prst="rect">
            <a:avLst/>
          </a:prstGeom>
          <a:noFill/>
          <a:ln w="9525">
            <a:noFill/>
            <a:miter lim="800000"/>
            <a:headEnd/>
            <a:tailEnd/>
          </a:ln>
        </p:spPr>
        <p:txBody>
          <a:bodyPr>
            <a:spAutoFit/>
          </a:bodyPr>
          <a:lstStyle/>
          <a:p>
            <a:r>
              <a:rPr lang="en-US">
                <a:solidFill>
                  <a:srgbClr val="000000"/>
                </a:solidFill>
                <a:latin typeface="Calibri" pitchFamily="34" charset="0"/>
              </a:rPr>
              <a:t>Paul Richardson</a:t>
            </a:r>
          </a:p>
        </p:txBody>
      </p:sp>
      <p:sp>
        <p:nvSpPr>
          <p:cNvPr id="8" name="Left Arrow 7"/>
          <p:cNvSpPr/>
          <p:nvPr/>
        </p:nvSpPr>
        <p:spPr>
          <a:xfrm rot="3232493">
            <a:off x="4433888" y="3582988"/>
            <a:ext cx="288925" cy="123825"/>
          </a:xfrm>
          <a:prstGeom prst="lef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p:nvPr/>
        </p:nvSpPr>
        <p:spPr>
          <a:xfrm>
            <a:off x="4581525" y="3378200"/>
            <a:ext cx="360363" cy="369888"/>
          </a:xfrm>
          <a:prstGeom prst="rect">
            <a:avLst/>
          </a:prstGeom>
          <a:noFill/>
          <a:effectLst>
            <a:outerShdw blurRad="50800" dist="38100" dir="2700000">
              <a:srgbClr val="000000">
                <a:alpha val="43000"/>
              </a:srgbClr>
            </a:outerShdw>
          </a:effectLst>
        </p:spPr>
        <p:txBody>
          <a:bodyPr>
            <a:spAutoFit/>
          </a:bodyPr>
          <a:lstStyle/>
          <a:p>
            <a:pPr>
              <a:defRPr/>
            </a:pPr>
            <a:r>
              <a:rPr lang="en-US" dirty="0">
                <a:solidFill>
                  <a:prstClr val="white"/>
                </a:solidFill>
                <a:latin typeface="Calibri"/>
                <a:ea typeface="ＭＳ Ｐゴシック" charset="-128"/>
                <a:cs typeface="+mn-cs"/>
              </a:rPr>
              <a:t>N</a:t>
            </a:r>
            <a:endParaRPr lang="en-US" dirty="0">
              <a:solidFill>
                <a:prstClr val="white"/>
              </a:solidFill>
              <a:latin typeface="Calibri"/>
              <a:ea typeface="ＭＳ Ｐゴシック" charset="-128"/>
              <a:cs typeface="+mn-cs"/>
            </a:endParaRPr>
          </a:p>
        </p:txBody>
      </p:sp>
      <p:pic>
        <p:nvPicPr>
          <p:cNvPr id="10" name="Picture 9" descr="Paul-North slope.JPG"/>
          <p:cNvPicPr>
            <a:picLocks noChangeAspect="1"/>
          </p:cNvPicPr>
          <p:nvPr/>
        </p:nvPicPr>
        <p:blipFill>
          <a:blip r:embed="rId4"/>
          <a:srcRect l="47777" t="1441" r="12577" b="30566"/>
          <a:stretch>
            <a:fillRect/>
          </a:stretch>
        </p:blipFill>
        <p:spPr>
          <a:xfrm>
            <a:off x="165100" y="1114425"/>
            <a:ext cx="2189163" cy="2513013"/>
          </a:xfrm>
          <a:prstGeom prst="rect">
            <a:avLst/>
          </a:prstGeom>
          <a:effectLst>
            <a:outerShdw blurRad="50800" dist="38100" dir="8340000">
              <a:srgbClr val="000000">
                <a:alpha val="43000"/>
              </a:srgbClr>
            </a:outerShdw>
          </a:effectLst>
        </p:spPr>
      </p:pic>
      <p:pic>
        <p:nvPicPr>
          <p:cNvPr id="11" name="Picture 10" descr="Paul-South slope.JPG"/>
          <p:cNvPicPr>
            <a:picLocks noChangeAspect="1"/>
          </p:cNvPicPr>
          <p:nvPr/>
        </p:nvPicPr>
        <p:blipFill>
          <a:blip r:embed="rId5"/>
          <a:srcRect l="7508" t="20921" r="44919" b="1046"/>
          <a:stretch>
            <a:fillRect/>
          </a:stretch>
        </p:blipFill>
        <p:spPr>
          <a:xfrm>
            <a:off x="6994525" y="1279525"/>
            <a:ext cx="1981200" cy="2176463"/>
          </a:xfrm>
          <a:prstGeom prst="rect">
            <a:avLst/>
          </a:prstGeom>
          <a:effectLst>
            <a:outerShdw blurRad="50800" dist="38100" dir="2700000">
              <a:srgbClr val="000000">
                <a:alpha val="43000"/>
              </a:srgbClr>
            </a:outerShdw>
          </a:effectLst>
        </p:spPr>
      </p:pic>
      <p:cxnSp>
        <p:nvCxnSpPr>
          <p:cNvPr id="13" name="Straight Connector 12"/>
          <p:cNvCxnSpPr/>
          <p:nvPr/>
        </p:nvCxnSpPr>
        <p:spPr>
          <a:xfrm>
            <a:off x="4927600" y="3760788"/>
            <a:ext cx="687388" cy="1587"/>
          </a:xfrm>
          <a:prstGeom prst="line">
            <a:avLst/>
          </a:prstGeom>
          <a:ln>
            <a:solidFill>
              <a:schemeClr val="bg1"/>
            </a:solidFill>
          </a:ln>
          <a:effectLst>
            <a:outerShdw blurRad="50800" dist="38100" dir="2700000"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897438" y="3403600"/>
            <a:ext cx="725487" cy="368300"/>
          </a:xfrm>
          <a:prstGeom prst="rect">
            <a:avLst/>
          </a:prstGeom>
          <a:noFill/>
          <a:effectLst>
            <a:outerShdw blurRad="50800" dist="38100" dir="2700000">
              <a:srgbClr val="000000">
                <a:alpha val="43000"/>
              </a:srgbClr>
            </a:outerShdw>
          </a:effectLst>
        </p:spPr>
        <p:txBody>
          <a:bodyPr>
            <a:spAutoFit/>
          </a:bodyPr>
          <a:lstStyle/>
          <a:p>
            <a:pPr>
              <a:defRPr/>
            </a:pPr>
            <a:r>
              <a:rPr lang="en-US" dirty="0">
                <a:solidFill>
                  <a:prstClr val="white"/>
                </a:solidFill>
                <a:latin typeface="Calibri"/>
                <a:ea typeface="ＭＳ Ｐゴシック" charset="-128"/>
                <a:cs typeface="+mn-cs"/>
              </a:rPr>
              <a:t>100m</a:t>
            </a:r>
            <a:endParaRPr lang="en-US" dirty="0">
              <a:solidFill>
                <a:prstClr val="white"/>
              </a:solidFill>
              <a:latin typeface="Calibri"/>
              <a:ea typeface="ＭＳ Ｐゴシック" charset="-128"/>
              <a:cs typeface="+mn-cs"/>
            </a:endParaRPr>
          </a:p>
        </p:txBody>
      </p:sp>
      <p:sp>
        <p:nvSpPr>
          <p:cNvPr id="1006603" name="Text Box 7"/>
          <p:cNvSpPr txBox="1">
            <a:spLocks noChangeArrowheads="1"/>
          </p:cNvSpPr>
          <p:nvPr/>
        </p:nvSpPr>
        <p:spPr bwMode="auto">
          <a:xfrm>
            <a:off x="1643063" y="552450"/>
            <a:ext cx="5945187" cy="368300"/>
          </a:xfrm>
          <a:prstGeom prst="rect">
            <a:avLst/>
          </a:prstGeom>
          <a:noFill/>
          <a:ln w="9525">
            <a:noFill/>
            <a:miter lim="800000"/>
            <a:headEnd/>
            <a:tailEnd/>
          </a:ln>
        </p:spPr>
        <p:txBody>
          <a:bodyPr>
            <a:spAutoFit/>
          </a:bodyPr>
          <a:lstStyle/>
          <a:p>
            <a:pPr algn="ctr"/>
            <a:r>
              <a:rPr lang="en-US">
                <a:solidFill>
                  <a:srgbClr val="000000"/>
                </a:solidFill>
                <a:latin typeface="Calibri" pitchFamily="34" charset="0"/>
              </a:rPr>
              <a:t>How does sunlight modulate efficiency of erosion processes?</a:t>
            </a:r>
          </a:p>
        </p:txBody>
      </p:sp>
      <p:sp>
        <p:nvSpPr>
          <p:cNvPr id="16" name="TextBox 15"/>
          <p:cNvSpPr txBox="1"/>
          <p:nvPr/>
        </p:nvSpPr>
        <p:spPr>
          <a:xfrm>
            <a:off x="2568575" y="3470275"/>
            <a:ext cx="1947863" cy="369888"/>
          </a:xfrm>
          <a:prstGeom prst="rect">
            <a:avLst/>
          </a:prstGeom>
          <a:noFill/>
          <a:effectLst>
            <a:outerShdw blurRad="50800" dist="38100" dir="2700000">
              <a:srgbClr val="000000">
                <a:alpha val="43000"/>
              </a:srgbClr>
            </a:outerShdw>
          </a:effectLst>
        </p:spPr>
        <p:txBody>
          <a:bodyPr>
            <a:spAutoFit/>
          </a:bodyPr>
          <a:lstStyle/>
          <a:p>
            <a:pPr>
              <a:defRPr/>
            </a:pPr>
            <a:r>
              <a:rPr lang="en-US" dirty="0" err="1">
                <a:solidFill>
                  <a:prstClr val="white"/>
                </a:solidFill>
                <a:latin typeface="Calibri"/>
                <a:ea typeface="ＭＳ Ｐゴシック" charset="-128"/>
                <a:cs typeface="+mn-cs"/>
              </a:rPr>
              <a:t>Gabilan</a:t>
            </a:r>
            <a:r>
              <a:rPr lang="en-US" dirty="0">
                <a:solidFill>
                  <a:prstClr val="white"/>
                </a:solidFill>
                <a:latin typeface="Calibri"/>
                <a:ea typeface="ＭＳ Ｐゴシック" charset="-128"/>
                <a:cs typeface="+mn-cs"/>
              </a:rPr>
              <a:t> Mesa, CA</a:t>
            </a:r>
            <a:endParaRPr lang="en-US" dirty="0">
              <a:solidFill>
                <a:prstClr val="white"/>
              </a:solidFill>
              <a:latin typeface="Calibri"/>
              <a:ea typeface="ＭＳ Ｐゴシック" charset="-128"/>
              <a:cs typeface="+mn-cs"/>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7617" name="Picture 4"/>
          <p:cNvPicPr>
            <a:picLocks noChangeAspect="1"/>
          </p:cNvPicPr>
          <p:nvPr/>
        </p:nvPicPr>
        <p:blipFill>
          <a:blip r:embed="rId2"/>
          <a:srcRect/>
          <a:stretch>
            <a:fillRect/>
          </a:stretch>
        </p:blipFill>
        <p:spPr bwMode="auto">
          <a:xfrm>
            <a:off x="-9525" y="0"/>
            <a:ext cx="9153525" cy="6865938"/>
          </a:xfrm>
          <a:prstGeom prst="rect">
            <a:avLst/>
          </a:prstGeom>
          <a:noFill/>
          <a:ln w="9525">
            <a:noFill/>
            <a:miter lim="800000"/>
            <a:headEnd/>
            <a:tailEnd/>
          </a:ln>
        </p:spPr>
      </p:pic>
      <p:sp>
        <p:nvSpPr>
          <p:cNvPr id="1007618" name="TextBox 5"/>
          <p:cNvSpPr txBox="1">
            <a:spLocks noChangeArrowheads="1"/>
          </p:cNvSpPr>
          <p:nvPr/>
        </p:nvSpPr>
        <p:spPr bwMode="auto">
          <a:xfrm>
            <a:off x="198438" y="131763"/>
            <a:ext cx="8856662" cy="646112"/>
          </a:xfrm>
          <a:prstGeom prst="rect">
            <a:avLst/>
          </a:prstGeom>
          <a:noFill/>
          <a:ln w="9525">
            <a:noFill/>
            <a:miter lim="800000"/>
            <a:headEnd/>
            <a:tailEnd/>
          </a:ln>
        </p:spPr>
        <p:txBody>
          <a:bodyPr>
            <a:spAutoFit/>
          </a:bodyPr>
          <a:lstStyle/>
          <a:p>
            <a:r>
              <a:rPr lang="en-US">
                <a:solidFill>
                  <a:srgbClr val="000000"/>
                </a:solidFill>
                <a:latin typeface="Calibri" pitchFamily="34" charset="0"/>
              </a:rPr>
              <a:t>How does a steep rainfall gradient influence the efficiency of erosion processes?</a:t>
            </a:r>
          </a:p>
          <a:p>
            <a:r>
              <a:rPr lang="en-US" i="1">
                <a:solidFill>
                  <a:srgbClr val="000000"/>
                </a:solidFill>
                <a:latin typeface="Calibri" pitchFamily="34" charset="0"/>
              </a:rPr>
              <a:t>Ken Ferrier, with Sujoy Mukhopadhyay (Harvard), John Stock (USGS)</a:t>
            </a:r>
            <a:r>
              <a:rPr lang="en-US">
                <a:solidFill>
                  <a:srgbClr val="000000"/>
                </a:solidFill>
                <a:latin typeface="Calibri" pitchFamily="34" charset="0"/>
              </a:rPr>
              <a:t>,</a:t>
            </a:r>
            <a:r>
              <a:rPr lang="en-US" i="1">
                <a:solidFill>
                  <a:srgbClr val="000000"/>
                </a:solidFill>
                <a:latin typeface="Calibri" pitchFamily="34" charset="0"/>
              </a:rPr>
              <a:t> The Nature Conservancy</a:t>
            </a:r>
          </a:p>
        </p:txBody>
      </p:sp>
      <p:pic>
        <p:nvPicPr>
          <p:cNvPr id="9" name="Picture 8"/>
          <p:cNvPicPr>
            <a:picLocks noChangeAspect="1"/>
          </p:cNvPicPr>
          <p:nvPr/>
        </p:nvPicPr>
        <p:blipFill>
          <a:blip r:embed="rId3"/>
          <a:stretch>
            <a:fillRect/>
          </a:stretch>
        </p:blipFill>
        <p:spPr>
          <a:xfrm>
            <a:off x="3000375" y="3663950"/>
            <a:ext cx="5954713" cy="3049588"/>
          </a:xfrm>
          <a:prstGeom prst="rect">
            <a:avLst/>
          </a:prstGeom>
          <a:effectLst>
            <a:outerShdw blurRad="50800" dist="38100" dir="12420000">
              <a:srgbClr val="000000">
                <a:alpha val="43000"/>
              </a:srgbClr>
            </a:outerShdw>
          </a:effectLst>
        </p:spPr>
      </p:pic>
      <p:sp>
        <p:nvSpPr>
          <p:cNvPr id="1007620" name="Text Box 7"/>
          <p:cNvSpPr txBox="1">
            <a:spLocks noChangeArrowheads="1"/>
          </p:cNvSpPr>
          <p:nvPr/>
        </p:nvSpPr>
        <p:spPr bwMode="auto">
          <a:xfrm>
            <a:off x="5160963" y="6399213"/>
            <a:ext cx="2733675" cy="261937"/>
          </a:xfrm>
          <a:prstGeom prst="rect">
            <a:avLst/>
          </a:prstGeom>
          <a:noFill/>
          <a:ln w="9525">
            <a:noFill/>
            <a:miter lim="800000"/>
            <a:headEnd/>
            <a:tailEnd/>
          </a:ln>
        </p:spPr>
        <p:txBody>
          <a:bodyPr>
            <a:spAutoFit/>
          </a:bodyPr>
          <a:lstStyle/>
          <a:p>
            <a:r>
              <a:rPr lang="en-US" sz="1100">
                <a:solidFill>
                  <a:srgbClr val="000000"/>
                </a:solidFill>
                <a:latin typeface="Calibri" pitchFamily="34" charset="0"/>
              </a:rPr>
              <a:t>Contours: median August precip (mm)</a:t>
            </a:r>
          </a:p>
        </p:txBody>
      </p:sp>
      <p:pic>
        <p:nvPicPr>
          <p:cNvPr id="11" name="Picture 10" descr="IMG_0428.JPG"/>
          <p:cNvPicPr>
            <a:picLocks noChangeAspect="1"/>
          </p:cNvPicPr>
          <p:nvPr/>
        </p:nvPicPr>
        <p:blipFill>
          <a:blip r:embed="rId4"/>
          <a:srcRect l="63898" t="40522" r="7130" b="3920"/>
          <a:stretch>
            <a:fillRect/>
          </a:stretch>
        </p:blipFill>
        <p:spPr>
          <a:xfrm>
            <a:off x="271463" y="852488"/>
            <a:ext cx="1712912" cy="2463800"/>
          </a:xfrm>
          <a:prstGeom prst="rect">
            <a:avLst/>
          </a:prstGeom>
          <a:effectLst>
            <a:outerShdw blurRad="50800" dist="38100" dir="2700000">
              <a:srgbClr val="000000">
                <a:alpha val="43000"/>
              </a:srgbClr>
            </a:outerShdw>
          </a:effectLst>
        </p:spPr>
      </p:pic>
      <p:pic>
        <p:nvPicPr>
          <p:cNvPr id="1007622" name="Picture 6" descr="kauai_landsat.png"/>
          <p:cNvPicPr>
            <a:picLocks noChangeAspect="1"/>
          </p:cNvPicPr>
          <p:nvPr/>
        </p:nvPicPr>
        <p:blipFill>
          <a:blip r:embed="rId5"/>
          <a:srcRect/>
          <a:stretch>
            <a:fillRect/>
          </a:stretch>
        </p:blipFill>
        <p:spPr bwMode="auto">
          <a:xfrm>
            <a:off x="-107950" y="3957638"/>
            <a:ext cx="3221038" cy="2635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8641" name="Picture 8" descr="stream power efficiency vs. MAP.eps"/>
          <p:cNvPicPr>
            <a:picLocks noChangeAspect="1"/>
          </p:cNvPicPr>
          <p:nvPr/>
        </p:nvPicPr>
        <p:blipFill>
          <a:blip r:embed="rId2"/>
          <a:srcRect/>
          <a:stretch>
            <a:fillRect/>
          </a:stretch>
        </p:blipFill>
        <p:spPr bwMode="auto">
          <a:xfrm>
            <a:off x="441325" y="4362450"/>
            <a:ext cx="2844800" cy="2398713"/>
          </a:xfrm>
          <a:prstGeom prst="rect">
            <a:avLst/>
          </a:prstGeom>
          <a:noFill/>
          <a:ln w="9525">
            <a:noFill/>
            <a:miter lim="800000"/>
            <a:headEnd/>
            <a:tailEnd/>
          </a:ln>
        </p:spPr>
      </p:pic>
      <p:pic>
        <p:nvPicPr>
          <p:cNvPr id="1008642" name="Picture 9" descr="D vs. MAP and slope.eps"/>
          <p:cNvPicPr>
            <a:picLocks noChangeAspect="1"/>
          </p:cNvPicPr>
          <p:nvPr/>
        </p:nvPicPr>
        <p:blipFill>
          <a:blip r:embed="rId3"/>
          <a:srcRect/>
          <a:stretch>
            <a:fillRect/>
          </a:stretch>
        </p:blipFill>
        <p:spPr bwMode="auto">
          <a:xfrm>
            <a:off x="4183063" y="4460875"/>
            <a:ext cx="4322762" cy="2114550"/>
          </a:xfrm>
          <a:prstGeom prst="rect">
            <a:avLst/>
          </a:prstGeom>
          <a:noFill/>
          <a:ln w="9525">
            <a:noFill/>
            <a:miter lim="800000"/>
            <a:headEnd/>
            <a:tailEnd/>
          </a:ln>
        </p:spPr>
      </p:pic>
      <p:sp>
        <p:nvSpPr>
          <p:cNvPr id="1008643" name="TextBox 10"/>
          <p:cNvSpPr txBox="1">
            <a:spLocks noChangeArrowheads="1"/>
          </p:cNvSpPr>
          <p:nvPr/>
        </p:nvSpPr>
        <p:spPr bwMode="auto">
          <a:xfrm>
            <a:off x="244475" y="238125"/>
            <a:ext cx="8553450" cy="708025"/>
          </a:xfrm>
          <a:prstGeom prst="rect">
            <a:avLst/>
          </a:prstGeom>
          <a:noFill/>
          <a:ln w="9525">
            <a:noFill/>
            <a:miter lim="800000"/>
            <a:headEnd/>
            <a:tailEnd/>
          </a:ln>
        </p:spPr>
        <p:txBody>
          <a:bodyPr>
            <a:spAutoFit/>
          </a:bodyPr>
          <a:lstStyle/>
          <a:p>
            <a:pPr algn="ctr"/>
            <a:r>
              <a:rPr lang="en-US" sz="2000">
                <a:solidFill>
                  <a:srgbClr val="000000"/>
                </a:solidFill>
                <a:latin typeface="Calibri" pitchFamily="34" charset="0"/>
              </a:rPr>
              <a:t>Preliminary erosion rates from cosmogenic </a:t>
            </a:r>
            <a:r>
              <a:rPr lang="en-US" sz="2000" baseline="30000">
                <a:solidFill>
                  <a:srgbClr val="000000"/>
                </a:solidFill>
                <a:latin typeface="Calibri" pitchFamily="34" charset="0"/>
              </a:rPr>
              <a:t>3</a:t>
            </a:r>
            <a:r>
              <a:rPr lang="en-US" sz="2000">
                <a:solidFill>
                  <a:srgbClr val="000000"/>
                </a:solidFill>
                <a:latin typeface="Calibri" pitchFamily="34" charset="0"/>
              </a:rPr>
              <a:t>He and analysis of LiDAR topography suggest more efficient hillslope erosion and river incision at higher rainfall rates</a:t>
            </a:r>
          </a:p>
        </p:txBody>
      </p:sp>
      <p:pic>
        <p:nvPicPr>
          <p:cNvPr id="1008644" name="Picture 14" descr="Hanalei topo PRISM slides.eps"/>
          <p:cNvPicPr>
            <a:picLocks noChangeAspect="1"/>
          </p:cNvPicPr>
          <p:nvPr/>
        </p:nvPicPr>
        <p:blipFill>
          <a:blip r:embed="rId4"/>
          <a:srcRect/>
          <a:stretch>
            <a:fillRect/>
          </a:stretch>
        </p:blipFill>
        <p:spPr bwMode="auto">
          <a:xfrm>
            <a:off x="165100" y="1120775"/>
            <a:ext cx="6065838" cy="3122613"/>
          </a:xfrm>
          <a:prstGeom prst="rect">
            <a:avLst/>
          </a:prstGeom>
          <a:noFill/>
          <a:ln w="9525">
            <a:noFill/>
            <a:miter lim="800000"/>
            <a:headEnd/>
            <a:tailEnd/>
          </a:ln>
        </p:spPr>
      </p:pic>
      <p:sp>
        <p:nvSpPr>
          <p:cNvPr id="1008645" name="TextBox 15"/>
          <p:cNvSpPr txBox="1">
            <a:spLocks noChangeArrowheads="1"/>
          </p:cNvSpPr>
          <p:nvPr/>
        </p:nvSpPr>
        <p:spPr bwMode="auto">
          <a:xfrm>
            <a:off x="6000750" y="1404938"/>
            <a:ext cx="2619375" cy="584200"/>
          </a:xfrm>
          <a:prstGeom prst="rect">
            <a:avLst/>
          </a:prstGeom>
          <a:noFill/>
          <a:ln w="9525">
            <a:noFill/>
            <a:miter lim="800000"/>
            <a:headEnd/>
            <a:tailEnd/>
          </a:ln>
        </p:spPr>
        <p:txBody>
          <a:bodyPr>
            <a:spAutoFit/>
          </a:bodyPr>
          <a:lstStyle/>
          <a:p>
            <a:pPr algn="ctr"/>
            <a:r>
              <a:rPr lang="en-US" sz="1600">
                <a:solidFill>
                  <a:srgbClr val="000000"/>
                </a:solidFill>
                <a:latin typeface="Calibri" pitchFamily="34" charset="0"/>
              </a:rPr>
              <a:t>Cosmogenic </a:t>
            </a:r>
            <a:r>
              <a:rPr lang="en-US" sz="1600" baseline="30000">
                <a:solidFill>
                  <a:srgbClr val="000000"/>
                </a:solidFill>
                <a:latin typeface="Calibri" pitchFamily="34" charset="0"/>
              </a:rPr>
              <a:t>3</a:t>
            </a:r>
            <a:r>
              <a:rPr lang="en-US" sz="1600">
                <a:solidFill>
                  <a:srgbClr val="000000"/>
                </a:solidFill>
                <a:latin typeface="Calibri" pitchFamily="34" charset="0"/>
              </a:rPr>
              <a:t>He in detrital olivine in stream sediment</a:t>
            </a:r>
          </a:p>
        </p:txBody>
      </p:sp>
      <p:pic>
        <p:nvPicPr>
          <p:cNvPr id="1008646" name="Picture 11" descr="IMGP2926.JPG"/>
          <p:cNvPicPr>
            <a:picLocks noChangeAspect="1"/>
          </p:cNvPicPr>
          <p:nvPr/>
        </p:nvPicPr>
        <p:blipFill>
          <a:blip r:embed="rId5"/>
          <a:srcRect t="16444"/>
          <a:stretch>
            <a:fillRect/>
          </a:stretch>
        </p:blipFill>
        <p:spPr bwMode="auto">
          <a:xfrm>
            <a:off x="5872163" y="2182813"/>
            <a:ext cx="2909887" cy="1627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9665" name="Picture 3" descr="IMG_0344.JPG"/>
          <p:cNvPicPr>
            <a:picLocks noChangeAspect="1"/>
          </p:cNvPicPr>
          <p:nvPr/>
        </p:nvPicPr>
        <p:blipFill>
          <a:blip r:embed="rId2"/>
          <a:srcRect/>
          <a:stretch>
            <a:fillRect/>
          </a:stretch>
        </p:blipFill>
        <p:spPr bwMode="auto">
          <a:xfrm>
            <a:off x="1244600" y="1231900"/>
            <a:ext cx="6743700" cy="5057775"/>
          </a:xfrm>
          <a:prstGeom prst="rect">
            <a:avLst/>
          </a:prstGeom>
          <a:noFill/>
          <a:ln w="9525">
            <a:noFill/>
            <a:miter lim="800000"/>
            <a:headEnd/>
            <a:tailEnd/>
          </a:ln>
        </p:spPr>
      </p:pic>
      <p:sp>
        <p:nvSpPr>
          <p:cNvPr id="5" name="TextBox 4"/>
          <p:cNvSpPr txBox="1"/>
          <p:nvPr/>
        </p:nvSpPr>
        <p:spPr>
          <a:xfrm>
            <a:off x="1651000" y="266700"/>
            <a:ext cx="6235700" cy="369888"/>
          </a:xfrm>
          <a:prstGeom prst="rect">
            <a:avLst/>
          </a:prstGeom>
          <a:noFill/>
        </p:spPr>
        <p:txBody>
          <a:bodyPr>
            <a:spAutoFit/>
          </a:bodyPr>
          <a:lstStyle/>
          <a:p>
            <a:pPr algn="ctr" fontAlgn="auto">
              <a:spcBef>
                <a:spcPts val="0"/>
              </a:spcBef>
              <a:spcAft>
                <a:spcPts val="0"/>
              </a:spcAft>
              <a:defRPr/>
            </a:pPr>
            <a:r>
              <a:rPr lang="en-US" dirty="0">
                <a:solidFill>
                  <a:prstClr val="black"/>
                </a:solidFill>
                <a:latin typeface="Calibri"/>
                <a:ea typeface="+mn-ea"/>
                <a:cs typeface="+mn-cs"/>
              </a:rPr>
              <a:t>Hanalei River, Kauai</a:t>
            </a:r>
            <a:endParaRPr lang="en-US" dirty="0">
              <a:solidFill>
                <a:prstClr val="black"/>
              </a:solidFill>
              <a:latin typeface="Calibri"/>
              <a:ea typeface="+mn-ea"/>
              <a:cs typeface="+mn-cs"/>
            </a:endParaRPr>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0175" y="236538"/>
            <a:ext cx="6235700" cy="585787"/>
          </a:xfrm>
          <a:prstGeom prst="rect">
            <a:avLst/>
          </a:prstGeom>
          <a:noFill/>
        </p:spPr>
        <p:txBody>
          <a:bodyPr>
            <a:spAutoFit/>
          </a:bodyPr>
          <a:lstStyle/>
          <a:p>
            <a:pPr algn="ctr" fontAlgn="auto">
              <a:spcBef>
                <a:spcPts val="0"/>
              </a:spcBef>
              <a:spcAft>
                <a:spcPts val="0"/>
              </a:spcAft>
              <a:defRPr/>
            </a:pPr>
            <a:r>
              <a:rPr lang="en-US" sz="3200" dirty="0">
                <a:solidFill>
                  <a:prstClr val="black"/>
                </a:solidFill>
                <a:latin typeface="Calibri"/>
                <a:ea typeface="+mn-ea"/>
                <a:cs typeface="+mn-cs"/>
              </a:rPr>
              <a:t>Shallow landslides are common</a:t>
            </a:r>
          </a:p>
        </p:txBody>
      </p:sp>
      <p:pic>
        <p:nvPicPr>
          <p:cNvPr id="1010690" name="Picture 2" descr="http://lh4.ggpht.com/_hsUECjHjc8Q/R6AQhcPqVnI/AAAAAAAAA20/ljrT00x2TP0/s576/IMG_0602.jpg"/>
          <p:cNvPicPr>
            <a:picLocks noChangeAspect="1" noChangeArrowheads="1"/>
          </p:cNvPicPr>
          <p:nvPr/>
        </p:nvPicPr>
        <p:blipFill>
          <a:blip r:embed="rId2"/>
          <a:srcRect/>
          <a:stretch>
            <a:fillRect/>
          </a:stretch>
        </p:blipFill>
        <p:spPr bwMode="auto">
          <a:xfrm>
            <a:off x="342900" y="1193800"/>
            <a:ext cx="3416300" cy="4554538"/>
          </a:xfrm>
          <a:prstGeom prst="rect">
            <a:avLst/>
          </a:prstGeom>
          <a:noFill/>
          <a:ln w="9525">
            <a:noFill/>
            <a:miter lim="800000"/>
            <a:headEnd/>
            <a:tailEnd/>
          </a:ln>
        </p:spPr>
      </p:pic>
      <p:pic>
        <p:nvPicPr>
          <p:cNvPr id="1010691" name="Picture 10" descr="quickbird figure.jpg"/>
          <p:cNvPicPr>
            <a:picLocks noChangeAspect="1"/>
          </p:cNvPicPr>
          <p:nvPr/>
        </p:nvPicPr>
        <p:blipFill>
          <a:blip r:embed="rId3"/>
          <a:srcRect l="25490" t="11365" r="26471" b="11365"/>
          <a:stretch>
            <a:fillRect/>
          </a:stretch>
        </p:blipFill>
        <p:spPr bwMode="auto">
          <a:xfrm>
            <a:off x="3975100" y="1085850"/>
            <a:ext cx="2332038" cy="4854575"/>
          </a:xfrm>
          <a:prstGeom prst="rect">
            <a:avLst/>
          </a:prstGeom>
          <a:noFill/>
          <a:ln w="9525">
            <a:noFill/>
            <a:miter lim="800000"/>
            <a:headEnd/>
            <a:tailEnd/>
          </a:ln>
        </p:spPr>
      </p:pic>
      <p:pic>
        <p:nvPicPr>
          <p:cNvPr id="1010692" name="Picture 6" descr="landslide figure.jpg"/>
          <p:cNvPicPr>
            <a:picLocks noChangeAspect="1"/>
          </p:cNvPicPr>
          <p:nvPr/>
        </p:nvPicPr>
        <p:blipFill>
          <a:blip r:embed="rId4"/>
          <a:srcRect l="25490" t="11365" r="16667" b="11365"/>
          <a:stretch>
            <a:fillRect/>
          </a:stretch>
        </p:blipFill>
        <p:spPr bwMode="auto">
          <a:xfrm>
            <a:off x="6272213" y="1085850"/>
            <a:ext cx="2806700" cy="4854575"/>
          </a:xfrm>
          <a:prstGeom prst="rect">
            <a:avLst/>
          </a:prstGeom>
          <a:noFill/>
          <a:ln w="9525">
            <a:noFill/>
            <a:miter lim="800000"/>
            <a:headEnd/>
            <a:tailEnd/>
          </a:ln>
        </p:spPr>
      </p:pic>
      <p:sp>
        <p:nvSpPr>
          <p:cNvPr id="8" name="TextBox 7"/>
          <p:cNvSpPr txBox="1"/>
          <p:nvPr/>
        </p:nvSpPr>
        <p:spPr>
          <a:xfrm>
            <a:off x="5241925" y="6089650"/>
            <a:ext cx="3021013" cy="584200"/>
          </a:xfrm>
          <a:prstGeom prst="rect">
            <a:avLst/>
          </a:prstGeom>
          <a:noFill/>
        </p:spPr>
        <p:txBody>
          <a:bodyPr>
            <a:spAutoFit/>
          </a:bodyPr>
          <a:lstStyle/>
          <a:p>
            <a:pPr algn="ctr" fontAlgn="auto">
              <a:spcBef>
                <a:spcPts val="0"/>
              </a:spcBef>
              <a:spcAft>
                <a:spcPts val="0"/>
              </a:spcAft>
              <a:defRPr/>
            </a:pPr>
            <a:r>
              <a:rPr lang="en-US" sz="1600" dirty="0">
                <a:solidFill>
                  <a:prstClr val="black"/>
                </a:solidFill>
                <a:latin typeface="Calibri"/>
                <a:ea typeface="+mn-ea"/>
                <a:cs typeface="+mn-cs"/>
              </a:rPr>
              <a:t>Shallow landslide scars mapped from </a:t>
            </a:r>
            <a:r>
              <a:rPr lang="en-US" sz="1600" dirty="0" err="1">
                <a:solidFill>
                  <a:prstClr val="black"/>
                </a:solidFill>
                <a:latin typeface="Calibri"/>
                <a:ea typeface="+mn-ea"/>
                <a:cs typeface="+mn-cs"/>
              </a:rPr>
              <a:t>Quickbird</a:t>
            </a:r>
            <a:r>
              <a:rPr lang="en-US" sz="1600" dirty="0">
                <a:solidFill>
                  <a:prstClr val="black"/>
                </a:solidFill>
                <a:latin typeface="Calibri"/>
                <a:ea typeface="+mn-ea"/>
                <a:cs typeface="+mn-cs"/>
              </a:rPr>
              <a:t> images</a:t>
            </a:r>
            <a:endParaRPr lang="en-US" sz="1600" dirty="0">
              <a:solidFill>
                <a:prstClr val="black"/>
              </a:solidFill>
              <a:latin typeface="Calibri"/>
              <a:ea typeface="+mn-ea"/>
              <a:cs typeface="+mn-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11713" name="Group 3"/>
          <p:cNvGrpSpPr>
            <a:grpSpLocks/>
          </p:cNvGrpSpPr>
          <p:nvPr/>
        </p:nvGrpSpPr>
        <p:grpSpPr bwMode="auto">
          <a:xfrm>
            <a:off x="571500" y="1219200"/>
            <a:ext cx="4481513" cy="5399088"/>
            <a:chOff x="38709600" y="15468600"/>
            <a:chExt cx="6629400" cy="7565536"/>
          </a:xfrm>
        </p:grpSpPr>
        <p:sp>
          <p:nvSpPr>
            <p:cNvPr id="5" name="Right Arrow 4"/>
            <p:cNvSpPr/>
            <p:nvPr/>
          </p:nvSpPr>
          <p:spPr>
            <a:xfrm>
              <a:off x="41072043" y="16611995"/>
              <a:ext cx="380433" cy="533881"/>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nvGrpSpPr>
            <p:cNvPr id="1011738" name="Group 124"/>
            <p:cNvGrpSpPr>
              <a:grpSpLocks/>
            </p:cNvGrpSpPr>
            <p:nvPr/>
          </p:nvGrpSpPr>
          <p:grpSpPr bwMode="auto">
            <a:xfrm>
              <a:off x="38709600" y="15468600"/>
              <a:ext cx="2438400" cy="4060335"/>
              <a:chOff x="38785800" y="15468600"/>
              <a:chExt cx="2438400" cy="4060335"/>
            </a:xfrm>
          </p:grpSpPr>
          <p:grpSp>
            <p:nvGrpSpPr>
              <p:cNvPr id="1011764" name="Group 123"/>
              <p:cNvGrpSpPr>
                <a:grpSpLocks/>
              </p:cNvGrpSpPr>
              <p:nvPr/>
            </p:nvGrpSpPr>
            <p:grpSpPr bwMode="auto">
              <a:xfrm>
                <a:off x="38785800" y="15468600"/>
                <a:ext cx="2438400" cy="3681476"/>
                <a:chOff x="38862000" y="15468600"/>
                <a:chExt cx="2438400" cy="3681476"/>
              </a:xfrm>
            </p:grpSpPr>
            <p:pic>
              <p:nvPicPr>
                <p:cNvPr id="1011767" name="Picture 34" descr="ls1_before.jpg"/>
                <p:cNvPicPr>
                  <a:picLocks noChangeAspect="1"/>
                </p:cNvPicPr>
                <p:nvPr/>
              </p:nvPicPr>
              <p:blipFill>
                <a:blip r:embed="rId2"/>
                <a:srcRect l="9955" t="3078" r="10406" b="9232"/>
                <a:stretch>
                  <a:fillRect/>
                </a:stretch>
              </p:blipFill>
              <p:spPr bwMode="auto">
                <a:xfrm>
                  <a:off x="38862000" y="15468600"/>
                  <a:ext cx="2245895" cy="3200400"/>
                </a:xfrm>
                <a:prstGeom prst="rect">
                  <a:avLst/>
                </a:prstGeom>
                <a:noFill/>
                <a:ln w="9525">
                  <a:noFill/>
                  <a:miter lim="800000"/>
                  <a:headEnd/>
                  <a:tailEnd/>
                </a:ln>
              </p:spPr>
            </p:pic>
            <p:sp>
              <p:nvSpPr>
                <p:cNvPr id="36" name="TextBox 35"/>
                <p:cNvSpPr txBox="1"/>
                <p:nvPr/>
              </p:nvSpPr>
              <p:spPr>
                <a:xfrm>
                  <a:off x="39472572" y="15468600"/>
                  <a:ext cx="1827018" cy="818617"/>
                </a:xfrm>
                <a:prstGeom prst="rect">
                  <a:avLst/>
                </a:prstGeom>
                <a:noFill/>
              </p:spPr>
              <p:txBody>
                <a:bodyPr>
                  <a:spAutoFit/>
                </a:bodyPr>
                <a:lstStyle/>
                <a:p>
                  <a:pPr fontAlgn="auto">
                    <a:spcBef>
                      <a:spcPts val="0"/>
                    </a:spcBef>
                    <a:spcAft>
                      <a:spcPts val="0"/>
                    </a:spcAft>
                    <a:defRPr/>
                  </a:pPr>
                  <a:r>
                    <a:rPr lang="en-US" sz="3200" b="1" dirty="0">
                      <a:solidFill>
                        <a:prstClr val="white"/>
                      </a:solidFill>
                      <a:latin typeface="Calibri"/>
                      <a:ea typeface="+mn-ea"/>
                      <a:cs typeface="+mn-cs"/>
                    </a:rPr>
                    <a:t>2003</a:t>
                  </a:r>
                  <a:endParaRPr lang="en-US" sz="3200" b="1" dirty="0">
                    <a:solidFill>
                      <a:prstClr val="white"/>
                    </a:solidFill>
                    <a:latin typeface="Calibri"/>
                    <a:ea typeface="+mn-ea"/>
                    <a:cs typeface="+mn-cs"/>
                  </a:endParaRPr>
                </a:p>
              </p:txBody>
            </p:sp>
            <p:sp>
              <p:nvSpPr>
                <p:cNvPr id="37" name="Rectangle 36"/>
                <p:cNvSpPr/>
                <p:nvPr/>
              </p:nvSpPr>
              <p:spPr>
                <a:xfrm>
                  <a:off x="38937147" y="18364903"/>
                  <a:ext cx="2134653" cy="22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8" name="Rectangle 37"/>
                <p:cNvSpPr/>
                <p:nvPr/>
              </p:nvSpPr>
              <p:spPr>
                <a:xfrm>
                  <a:off x="39319929" y="18440536"/>
                  <a:ext cx="1293941" cy="1223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9" name="TextBox 38"/>
                <p:cNvSpPr txBox="1"/>
                <p:nvPr/>
              </p:nvSpPr>
              <p:spPr>
                <a:xfrm>
                  <a:off x="40538723" y="18331536"/>
                  <a:ext cx="760866" cy="818617"/>
                </a:xfrm>
                <a:prstGeom prst="rect">
                  <a:avLst/>
                </a:prstGeom>
                <a:noFill/>
              </p:spPr>
              <p:txBody>
                <a:bodyPr>
                  <a:spAutoFit/>
                </a:bodyPr>
                <a:lstStyle/>
                <a:p>
                  <a:pPr fontAlgn="auto">
                    <a:spcBef>
                      <a:spcPts val="0"/>
                    </a:spcBef>
                    <a:spcAft>
                      <a:spcPts val="0"/>
                    </a:spcAft>
                    <a:defRPr/>
                  </a:pPr>
                  <a:r>
                    <a:rPr lang="en-US" sz="1600" dirty="0">
                      <a:solidFill>
                        <a:prstClr val="black"/>
                      </a:solidFill>
                      <a:latin typeface="Calibri"/>
                      <a:ea typeface="+mn-ea"/>
                      <a:cs typeface="+mn-cs"/>
                    </a:rPr>
                    <a:t> 50 m</a:t>
                  </a:r>
                  <a:endParaRPr lang="en-US" sz="1600" dirty="0">
                    <a:solidFill>
                      <a:prstClr val="black"/>
                    </a:solidFill>
                    <a:latin typeface="Calibri"/>
                    <a:ea typeface="+mn-ea"/>
                    <a:cs typeface="+mn-cs"/>
                  </a:endParaRPr>
                </a:p>
              </p:txBody>
            </p:sp>
          </p:grpSp>
          <p:cxnSp>
            <p:nvCxnSpPr>
              <p:cNvPr id="33" name="Straight Arrow Connector 32"/>
              <p:cNvCxnSpPr/>
              <p:nvPr/>
            </p:nvCxnSpPr>
            <p:spPr>
              <a:xfrm rot="5400000">
                <a:off x="38825057" y="18476066"/>
                <a:ext cx="229123" cy="2348"/>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8860947" y="18362679"/>
                <a:ext cx="382782" cy="1165640"/>
              </a:xfrm>
              <a:prstGeom prst="rect">
                <a:avLst/>
              </a:prstGeom>
              <a:noFill/>
            </p:spPr>
            <p:txBody>
              <a:bodyPr>
                <a:spAutoFit/>
              </a:bodyPr>
              <a:lstStyle/>
              <a:p>
                <a:pPr fontAlgn="auto">
                  <a:spcBef>
                    <a:spcPts val="0"/>
                  </a:spcBef>
                  <a:spcAft>
                    <a:spcPts val="0"/>
                  </a:spcAft>
                  <a:defRPr/>
                </a:pPr>
                <a:r>
                  <a:rPr lang="en-US" sz="1600" dirty="0">
                    <a:solidFill>
                      <a:prstClr val="black"/>
                    </a:solidFill>
                    <a:latin typeface="Calibri"/>
                    <a:ea typeface="+mn-ea"/>
                    <a:cs typeface="+mn-cs"/>
                  </a:rPr>
                  <a:t> N</a:t>
                </a:r>
                <a:endParaRPr lang="en-US" sz="1600" dirty="0">
                  <a:solidFill>
                    <a:prstClr val="black"/>
                  </a:solidFill>
                  <a:latin typeface="Calibri"/>
                  <a:ea typeface="+mn-ea"/>
                  <a:cs typeface="+mn-cs"/>
                </a:endParaRPr>
              </a:p>
            </p:txBody>
          </p:sp>
        </p:grpSp>
        <p:grpSp>
          <p:nvGrpSpPr>
            <p:cNvPr id="1011739" name="Group 132"/>
            <p:cNvGrpSpPr>
              <a:grpSpLocks/>
            </p:cNvGrpSpPr>
            <p:nvPr/>
          </p:nvGrpSpPr>
          <p:grpSpPr bwMode="auto">
            <a:xfrm>
              <a:off x="41529000" y="15468600"/>
              <a:ext cx="3810000" cy="4060335"/>
              <a:chOff x="41300400" y="15468600"/>
              <a:chExt cx="3810000" cy="4060335"/>
            </a:xfrm>
          </p:grpSpPr>
          <p:pic>
            <p:nvPicPr>
              <p:cNvPr id="1011757" name="Picture 24" descr="ls1_after.jpg"/>
              <p:cNvPicPr>
                <a:picLocks noChangeAspect="1"/>
              </p:cNvPicPr>
              <p:nvPr/>
            </p:nvPicPr>
            <p:blipFill>
              <a:blip r:embed="rId3"/>
              <a:srcRect l="11589" t="6538" r="11150" b="8955"/>
              <a:stretch>
                <a:fillRect/>
              </a:stretch>
            </p:blipFill>
            <p:spPr bwMode="auto">
              <a:xfrm>
                <a:off x="41300400" y="15544800"/>
                <a:ext cx="2207172" cy="3124200"/>
              </a:xfrm>
              <a:prstGeom prst="rect">
                <a:avLst/>
              </a:prstGeom>
              <a:noFill/>
              <a:ln w="9525">
                <a:noFill/>
                <a:miter lim="800000"/>
                <a:headEnd/>
                <a:tailEnd/>
              </a:ln>
            </p:spPr>
          </p:pic>
          <p:sp>
            <p:nvSpPr>
              <p:cNvPr id="26" name="TextBox 25"/>
              <p:cNvSpPr txBox="1"/>
              <p:nvPr/>
            </p:nvSpPr>
            <p:spPr>
              <a:xfrm>
                <a:off x="41834447" y="15468600"/>
                <a:ext cx="3275953" cy="818617"/>
              </a:xfrm>
              <a:prstGeom prst="rect">
                <a:avLst/>
              </a:prstGeom>
              <a:noFill/>
            </p:spPr>
            <p:txBody>
              <a:bodyPr>
                <a:spAutoFit/>
              </a:bodyPr>
              <a:lstStyle/>
              <a:p>
                <a:pPr fontAlgn="auto">
                  <a:spcBef>
                    <a:spcPts val="0"/>
                  </a:spcBef>
                  <a:spcAft>
                    <a:spcPts val="0"/>
                  </a:spcAft>
                  <a:defRPr/>
                </a:pPr>
                <a:r>
                  <a:rPr lang="en-US" sz="3200" b="1" dirty="0">
                    <a:solidFill>
                      <a:prstClr val="white"/>
                    </a:solidFill>
                    <a:latin typeface="Calibri"/>
                    <a:ea typeface="+mn-ea"/>
                    <a:cs typeface="+mn-cs"/>
                  </a:rPr>
                  <a:t>2005</a:t>
                </a:r>
                <a:endParaRPr lang="en-US" sz="3200" b="1" dirty="0">
                  <a:solidFill>
                    <a:prstClr val="white"/>
                  </a:solidFill>
                  <a:latin typeface="Calibri"/>
                  <a:ea typeface="+mn-ea"/>
                  <a:cs typeface="+mn-cs"/>
                </a:endParaRPr>
              </a:p>
            </p:txBody>
          </p:sp>
          <p:sp>
            <p:nvSpPr>
              <p:cNvPr id="27" name="Rectangle 26"/>
              <p:cNvSpPr/>
              <p:nvPr/>
            </p:nvSpPr>
            <p:spPr>
              <a:xfrm>
                <a:off x="41301372" y="18362679"/>
                <a:ext cx="2209799" cy="304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8" name="Rectangle 27"/>
              <p:cNvSpPr/>
              <p:nvPr/>
            </p:nvSpPr>
            <p:spPr>
              <a:xfrm>
                <a:off x="41759300" y="18440536"/>
                <a:ext cx="1293943" cy="1223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9" name="TextBox 28"/>
              <p:cNvSpPr txBox="1"/>
              <p:nvPr/>
            </p:nvSpPr>
            <p:spPr>
              <a:xfrm>
                <a:off x="42978096" y="18329311"/>
                <a:ext cx="760866" cy="820842"/>
              </a:xfrm>
              <a:prstGeom prst="rect">
                <a:avLst/>
              </a:prstGeom>
              <a:noFill/>
            </p:spPr>
            <p:txBody>
              <a:bodyPr>
                <a:spAutoFit/>
              </a:bodyPr>
              <a:lstStyle/>
              <a:p>
                <a:pPr fontAlgn="auto">
                  <a:spcBef>
                    <a:spcPts val="0"/>
                  </a:spcBef>
                  <a:spcAft>
                    <a:spcPts val="0"/>
                  </a:spcAft>
                  <a:defRPr/>
                </a:pPr>
                <a:r>
                  <a:rPr lang="en-US" sz="1600" dirty="0">
                    <a:solidFill>
                      <a:prstClr val="black"/>
                    </a:solidFill>
                    <a:latin typeface="Calibri"/>
                    <a:ea typeface="+mn-ea"/>
                    <a:cs typeface="+mn-cs"/>
                  </a:rPr>
                  <a:t> 50 m</a:t>
                </a:r>
                <a:endParaRPr lang="en-US" sz="1600" dirty="0">
                  <a:solidFill>
                    <a:prstClr val="black"/>
                  </a:solidFill>
                  <a:latin typeface="Calibri"/>
                  <a:ea typeface="+mn-ea"/>
                  <a:cs typeface="+mn-cs"/>
                </a:endParaRPr>
              </a:p>
            </p:txBody>
          </p:sp>
          <p:cxnSp>
            <p:nvCxnSpPr>
              <p:cNvPr id="30" name="Straight Arrow Connector 29"/>
              <p:cNvCxnSpPr/>
              <p:nvPr/>
            </p:nvCxnSpPr>
            <p:spPr>
              <a:xfrm rot="5400000">
                <a:off x="41263132" y="18476066"/>
                <a:ext cx="229123" cy="2348"/>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1301372" y="18362679"/>
                <a:ext cx="380433" cy="1165640"/>
              </a:xfrm>
              <a:prstGeom prst="rect">
                <a:avLst/>
              </a:prstGeom>
              <a:noFill/>
            </p:spPr>
            <p:txBody>
              <a:bodyPr>
                <a:spAutoFit/>
              </a:bodyPr>
              <a:lstStyle/>
              <a:p>
                <a:pPr fontAlgn="auto">
                  <a:spcBef>
                    <a:spcPts val="0"/>
                  </a:spcBef>
                  <a:spcAft>
                    <a:spcPts val="0"/>
                  </a:spcAft>
                  <a:defRPr/>
                </a:pPr>
                <a:r>
                  <a:rPr lang="en-US" sz="1600" dirty="0">
                    <a:solidFill>
                      <a:prstClr val="black"/>
                    </a:solidFill>
                    <a:latin typeface="Calibri"/>
                    <a:ea typeface="+mn-ea"/>
                    <a:cs typeface="+mn-cs"/>
                  </a:rPr>
                  <a:t> N</a:t>
                </a:r>
                <a:endParaRPr lang="en-US" sz="1600" dirty="0">
                  <a:solidFill>
                    <a:prstClr val="black"/>
                  </a:solidFill>
                  <a:latin typeface="Calibri"/>
                  <a:ea typeface="+mn-ea"/>
                  <a:cs typeface="+mn-cs"/>
                </a:endParaRPr>
              </a:p>
            </p:txBody>
          </p:sp>
        </p:grpSp>
        <p:grpSp>
          <p:nvGrpSpPr>
            <p:cNvPr id="1011740" name="Group 148"/>
            <p:cNvGrpSpPr>
              <a:grpSpLocks/>
            </p:cNvGrpSpPr>
            <p:nvPr/>
          </p:nvGrpSpPr>
          <p:grpSpPr bwMode="auto">
            <a:xfrm>
              <a:off x="38785800" y="18897600"/>
              <a:ext cx="3048000" cy="4136536"/>
              <a:chOff x="38862000" y="18973800"/>
              <a:chExt cx="3048000" cy="4136536"/>
            </a:xfrm>
          </p:grpSpPr>
          <p:pic>
            <p:nvPicPr>
              <p:cNvPr id="1011750" name="Picture 17" descr="ls_b&amp;a_2005.jpg"/>
              <p:cNvPicPr>
                <a:picLocks noChangeAspect="1"/>
              </p:cNvPicPr>
              <p:nvPr/>
            </p:nvPicPr>
            <p:blipFill>
              <a:blip r:embed="rId4"/>
              <a:srcRect l="11765" t="3789" r="10783" b="10606"/>
              <a:stretch>
                <a:fillRect/>
              </a:stretch>
            </p:blipFill>
            <p:spPr bwMode="auto">
              <a:xfrm>
                <a:off x="38862000" y="18973800"/>
                <a:ext cx="2237449" cy="3200400"/>
              </a:xfrm>
              <a:prstGeom prst="rect">
                <a:avLst/>
              </a:prstGeom>
              <a:noFill/>
              <a:ln w="9525">
                <a:noFill/>
                <a:miter lim="800000"/>
                <a:headEnd/>
                <a:tailEnd/>
              </a:ln>
            </p:spPr>
          </p:pic>
          <p:sp>
            <p:nvSpPr>
              <p:cNvPr id="19" name="TextBox 18"/>
              <p:cNvSpPr txBox="1"/>
              <p:nvPr/>
            </p:nvSpPr>
            <p:spPr>
              <a:xfrm>
                <a:off x="39471518" y="18972760"/>
                <a:ext cx="2437590" cy="820841"/>
              </a:xfrm>
              <a:prstGeom prst="rect">
                <a:avLst/>
              </a:prstGeom>
              <a:noFill/>
            </p:spPr>
            <p:txBody>
              <a:bodyPr>
                <a:spAutoFit/>
              </a:bodyPr>
              <a:lstStyle/>
              <a:p>
                <a:pPr fontAlgn="auto">
                  <a:spcBef>
                    <a:spcPts val="0"/>
                  </a:spcBef>
                  <a:spcAft>
                    <a:spcPts val="0"/>
                  </a:spcAft>
                  <a:defRPr/>
                </a:pPr>
                <a:r>
                  <a:rPr lang="en-US" sz="3200" b="1" dirty="0">
                    <a:solidFill>
                      <a:prstClr val="white"/>
                    </a:solidFill>
                    <a:latin typeface="Calibri"/>
                    <a:ea typeface="+mn-ea"/>
                    <a:cs typeface="+mn-cs"/>
                  </a:rPr>
                  <a:t>2005</a:t>
                </a:r>
                <a:endParaRPr lang="en-US" sz="3200" b="1" dirty="0">
                  <a:solidFill>
                    <a:prstClr val="white"/>
                  </a:solidFill>
                  <a:latin typeface="Calibri"/>
                  <a:ea typeface="+mn-ea"/>
                  <a:cs typeface="+mn-cs"/>
                </a:endParaRPr>
              </a:p>
            </p:txBody>
          </p:sp>
          <p:sp>
            <p:nvSpPr>
              <p:cNvPr id="20" name="Rectangle 19"/>
              <p:cNvSpPr/>
              <p:nvPr/>
            </p:nvSpPr>
            <p:spPr>
              <a:xfrm>
                <a:off x="38860947" y="21944696"/>
                <a:ext cx="2209800" cy="229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1" name="Rectangle 20"/>
              <p:cNvSpPr/>
              <p:nvPr/>
            </p:nvSpPr>
            <p:spPr>
              <a:xfrm>
                <a:off x="39851951" y="22022553"/>
                <a:ext cx="685719" cy="1512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2" name="TextBox 21"/>
              <p:cNvSpPr txBox="1"/>
              <p:nvPr/>
            </p:nvSpPr>
            <p:spPr>
              <a:xfrm>
                <a:off x="40460175" y="21911328"/>
                <a:ext cx="688066" cy="820842"/>
              </a:xfrm>
              <a:prstGeom prst="rect">
                <a:avLst/>
              </a:prstGeom>
              <a:noFill/>
            </p:spPr>
            <p:txBody>
              <a:bodyPr>
                <a:spAutoFit/>
              </a:bodyPr>
              <a:lstStyle/>
              <a:p>
                <a:pPr fontAlgn="auto">
                  <a:spcBef>
                    <a:spcPts val="0"/>
                  </a:spcBef>
                  <a:spcAft>
                    <a:spcPts val="0"/>
                  </a:spcAft>
                  <a:defRPr/>
                </a:pPr>
                <a:r>
                  <a:rPr lang="en-US" sz="1600" dirty="0">
                    <a:solidFill>
                      <a:prstClr val="black"/>
                    </a:solidFill>
                    <a:latin typeface="Calibri"/>
                    <a:ea typeface="+mn-ea"/>
                    <a:cs typeface="+mn-cs"/>
                  </a:rPr>
                  <a:t> 20 m</a:t>
                </a:r>
                <a:endParaRPr lang="en-US" sz="1600" dirty="0">
                  <a:solidFill>
                    <a:prstClr val="black"/>
                  </a:solidFill>
                  <a:latin typeface="Calibri"/>
                  <a:ea typeface="+mn-ea"/>
                  <a:cs typeface="+mn-cs"/>
                </a:endParaRPr>
              </a:p>
            </p:txBody>
          </p:sp>
          <p:cxnSp>
            <p:nvCxnSpPr>
              <p:cNvPr id="23" name="Straight Arrow Connector 22"/>
              <p:cNvCxnSpPr/>
              <p:nvPr/>
            </p:nvCxnSpPr>
            <p:spPr>
              <a:xfrm rot="5400000">
                <a:off x="38822707" y="22058083"/>
                <a:ext cx="229123" cy="2349"/>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8860947" y="21944696"/>
                <a:ext cx="380433" cy="1165640"/>
              </a:xfrm>
              <a:prstGeom prst="rect">
                <a:avLst/>
              </a:prstGeom>
              <a:noFill/>
            </p:spPr>
            <p:txBody>
              <a:bodyPr>
                <a:spAutoFit/>
              </a:bodyPr>
              <a:lstStyle/>
              <a:p>
                <a:pPr fontAlgn="auto">
                  <a:spcBef>
                    <a:spcPts val="0"/>
                  </a:spcBef>
                  <a:spcAft>
                    <a:spcPts val="0"/>
                  </a:spcAft>
                  <a:defRPr/>
                </a:pPr>
                <a:r>
                  <a:rPr lang="en-US" sz="1600" dirty="0">
                    <a:solidFill>
                      <a:prstClr val="black"/>
                    </a:solidFill>
                    <a:latin typeface="Calibri"/>
                    <a:ea typeface="+mn-ea"/>
                    <a:cs typeface="+mn-cs"/>
                  </a:rPr>
                  <a:t> N</a:t>
                </a:r>
                <a:endParaRPr lang="en-US" sz="1600" dirty="0">
                  <a:solidFill>
                    <a:prstClr val="black"/>
                  </a:solidFill>
                  <a:latin typeface="Calibri"/>
                  <a:ea typeface="+mn-ea"/>
                  <a:cs typeface="+mn-cs"/>
                </a:endParaRPr>
              </a:p>
            </p:txBody>
          </p:sp>
        </p:grpSp>
        <p:grpSp>
          <p:nvGrpSpPr>
            <p:cNvPr id="1011741" name="Group 149"/>
            <p:cNvGrpSpPr>
              <a:grpSpLocks/>
            </p:cNvGrpSpPr>
            <p:nvPr/>
          </p:nvGrpSpPr>
          <p:grpSpPr bwMode="auto">
            <a:xfrm>
              <a:off x="41452800" y="18897600"/>
              <a:ext cx="3124200" cy="4136536"/>
              <a:chOff x="41300400" y="18973800"/>
              <a:chExt cx="3124200" cy="4136536"/>
            </a:xfrm>
          </p:grpSpPr>
          <p:pic>
            <p:nvPicPr>
              <p:cNvPr id="1011743" name="Picture 10" descr="ls_b&amp;a_2010.jpg"/>
              <p:cNvPicPr>
                <a:picLocks noChangeAspect="1"/>
              </p:cNvPicPr>
              <p:nvPr/>
            </p:nvPicPr>
            <p:blipFill>
              <a:blip r:embed="rId5"/>
              <a:srcRect l="9804" t="3789" r="10783" b="10606"/>
              <a:stretch>
                <a:fillRect/>
              </a:stretch>
            </p:blipFill>
            <p:spPr bwMode="auto">
              <a:xfrm>
                <a:off x="41300400" y="18973800"/>
                <a:ext cx="2294091" cy="3200399"/>
              </a:xfrm>
              <a:prstGeom prst="rect">
                <a:avLst/>
              </a:prstGeom>
              <a:noFill/>
              <a:ln w="9525">
                <a:noFill/>
                <a:miter lim="800000"/>
                <a:headEnd/>
                <a:tailEnd/>
              </a:ln>
            </p:spPr>
          </p:pic>
          <p:sp>
            <p:nvSpPr>
              <p:cNvPr id="12" name="TextBox 11"/>
              <p:cNvSpPr txBox="1"/>
              <p:nvPr/>
            </p:nvSpPr>
            <p:spPr>
              <a:xfrm>
                <a:off x="41985795" y="18997229"/>
                <a:ext cx="2439939" cy="820842"/>
              </a:xfrm>
              <a:prstGeom prst="rect">
                <a:avLst/>
              </a:prstGeom>
              <a:noFill/>
            </p:spPr>
            <p:txBody>
              <a:bodyPr>
                <a:spAutoFit/>
              </a:bodyPr>
              <a:lstStyle/>
              <a:p>
                <a:pPr fontAlgn="auto">
                  <a:spcBef>
                    <a:spcPts val="0"/>
                  </a:spcBef>
                  <a:spcAft>
                    <a:spcPts val="0"/>
                  </a:spcAft>
                  <a:defRPr/>
                </a:pPr>
                <a:r>
                  <a:rPr lang="en-US" sz="3200" b="1" dirty="0">
                    <a:solidFill>
                      <a:prstClr val="white"/>
                    </a:solidFill>
                    <a:latin typeface="Calibri"/>
                    <a:ea typeface="+mn-ea"/>
                    <a:cs typeface="+mn-cs"/>
                  </a:rPr>
                  <a:t>2010</a:t>
                </a:r>
                <a:endParaRPr lang="en-US" sz="3200" b="1" dirty="0">
                  <a:solidFill>
                    <a:prstClr val="white"/>
                  </a:solidFill>
                  <a:latin typeface="Calibri"/>
                  <a:ea typeface="+mn-ea"/>
                  <a:cs typeface="+mn-cs"/>
                </a:endParaRPr>
              </a:p>
            </p:txBody>
          </p:sp>
          <p:sp>
            <p:nvSpPr>
              <p:cNvPr id="13" name="Rectangle 12"/>
              <p:cNvSpPr/>
              <p:nvPr/>
            </p:nvSpPr>
            <p:spPr>
              <a:xfrm>
                <a:off x="41375223" y="21944696"/>
                <a:ext cx="2212149" cy="304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4" name="Straight Arrow Connector 13"/>
              <p:cNvCxnSpPr/>
              <p:nvPr/>
            </p:nvCxnSpPr>
            <p:spPr>
              <a:xfrm rot="5400000">
                <a:off x="41336984" y="22058083"/>
                <a:ext cx="229123" cy="2349"/>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2366228" y="22022553"/>
                <a:ext cx="688068" cy="1512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6" name="TextBox 15"/>
              <p:cNvSpPr txBox="1"/>
              <p:nvPr/>
            </p:nvSpPr>
            <p:spPr>
              <a:xfrm>
                <a:off x="41375223" y="21944696"/>
                <a:ext cx="382782" cy="1165640"/>
              </a:xfrm>
              <a:prstGeom prst="rect">
                <a:avLst/>
              </a:prstGeom>
              <a:noFill/>
            </p:spPr>
            <p:txBody>
              <a:bodyPr>
                <a:spAutoFit/>
              </a:bodyPr>
              <a:lstStyle/>
              <a:p>
                <a:pPr fontAlgn="auto">
                  <a:spcBef>
                    <a:spcPts val="0"/>
                  </a:spcBef>
                  <a:spcAft>
                    <a:spcPts val="0"/>
                  </a:spcAft>
                  <a:defRPr/>
                </a:pPr>
                <a:r>
                  <a:rPr lang="en-US" sz="1600" dirty="0">
                    <a:solidFill>
                      <a:prstClr val="black"/>
                    </a:solidFill>
                    <a:latin typeface="Calibri"/>
                    <a:ea typeface="+mn-ea"/>
                    <a:cs typeface="+mn-cs"/>
                  </a:rPr>
                  <a:t> N</a:t>
                </a:r>
                <a:endParaRPr lang="en-US" sz="1600" dirty="0">
                  <a:solidFill>
                    <a:prstClr val="black"/>
                  </a:solidFill>
                  <a:latin typeface="Calibri"/>
                  <a:ea typeface="+mn-ea"/>
                  <a:cs typeface="+mn-cs"/>
                </a:endParaRPr>
              </a:p>
            </p:txBody>
          </p:sp>
          <p:sp>
            <p:nvSpPr>
              <p:cNvPr id="17" name="TextBox 16"/>
              <p:cNvSpPr txBox="1"/>
              <p:nvPr/>
            </p:nvSpPr>
            <p:spPr>
              <a:xfrm>
                <a:off x="42976800" y="21911328"/>
                <a:ext cx="991005" cy="473820"/>
              </a:xfrm>
              <a:prstGeom prst="rect">
                <a:avLst/>
              </a:prstGeom>
              <a:noFill/>
            </p:spPr>
            <p:txBody>
              <a:bodyPr>
                <a:spAutoFit/>
              </a:bodyPr>
              <a:lstStyle/>
              <a:p>
                <a:pPr fontAlgn="auto">
                  <a:spcBef>
                    <a:spcPts val="0"/>
                  </a:spcBef>
                  <a:spcAft>
                    <a:spcPts val="0"/>
                  </a:spcAft>
                  <a:defRPr/>
                </a:pPr>
                <a:r>
                  <a:rPr lang="en-US" sz="1600" dirty="0">
                    <a:solidFill>
                      <a:prstClr val="black"/>
                    </a:solidFill>
                    <a:latin typeface="Calibri"/>
                    <a:ea typeface="+mn-ea"/>
                    <a:cs typeface="+mn-cs"/>
                  </a:rPr>
                  <a:t> 20 m</a:t>
                </a:r>
                <a:endParaRPr lang="en-US" sz="1600" dirty="0">
                  <a:solidFill>
                    <a:prstClr val="black"/>
                  </a:solidFill>
                  <a:latin typeface="Calibri"/>
                  <a:ea typeface="+mn-ea"/>
                  <a:cs typeface="+mn-cs"/>
                </a:endParaRPr>
              </a:p>
            </p:txBody>
          </p:sp>
        </p:grpSp>
        <p:sp>
          <p:nvSpPr>
            <p:cNvPr id="10" name="Right Arrow 9"/>
            <p:cNvSpPr/>
            <p:nvPr/>
          </p:nvSpPr>
          <p:spPr>
            <a:xfrm>
              <a:off x="41072043" y="20117812"/>
              <a:ext cx="380433" cy="531657"/>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40" name="TextBox 39"/>
          <p:cNvSpPr txBox="1"/>
          <p:nvPr/>
        </p:nvSpPr>
        <p:spPr>
          <a:xfrm>
            <a:off x="1300163" y="266700"/>
            <a:ext cx="6586537" cy="830263"/>
          </a:xfrm>
          <a:prstGeom prst="rect">
            <a:avLst/>
          </a:prstGeom>
          <a:noFill/>
        </p:spPr>
        <p:txBody>
          <a:bodyPr>
            <a:spAutoFit/>
          </a:bodyPr>
          <a:lstStyle/>
          <a:p>
            <a:pPr algn="ctr" fontAlgn="auto">
              <a:spcBef>
                <a:spcPts val="0"/>
              </a:spcBef>
              <a:spcAft>
                <a:spcPts val="0"/>
              </a:spcAft>
              <a:defRPr/>
            </a:pPr>
            <a:r>
              <a:rPr lang="en-US" sz="2400" dirty="0">
                <a:solidFill>
                  <a:prstClr val="black"/>
                </a:solidFill>
                <a:latin typeface="Calibri"/>
                <a:ea typeface="+mn-ea"/>
                <a:cs typeface="+mn-cs"/>
              </a:rPr>
              <a:t>F</a:t>
            </a:r>
            <a:r>
              <a:rPr lang="en-US" sz="2400" dirty="0">
                <a:solidFill>
                  <a:prstClr val="black"/>
                </a:solidFill>
                <a:latin typeface="Calibri"/>
                <a:ea typeface="+mn-ea"/>
                <a:cs typeface="+mn-cs"/>
              </a:rPr>
              <a:t>requency of landsliding can be estimated from landslide inventories measured at different times</a:t>
            </a:r>
          </a:p>
        </p:txBody>
      </p:sp>
      <p:graphicFrame>
        <p:nvGraphicFramePr>
          <p:cNvPr id="41" name="Table 40"/>
          <p:cNvGraphicFramePr>
            <a:graphicFrameLocks noGrp="1"/>
          </p:cNvGraphicFramePr>
          <p:nvPr/>
        </p:nvGraphicFramePr>
        <p:xfrm>
          <a:off x="4381500" y="2603500"/>
          <a:ext cx="4510088" cy="1690688"/>
        </p:xfrm>
        <a:graphic>
          <a:graphicData uri="http://schemas.openxmlformats.org/drawingml/2006/table">
            <a:tbl>
              <a:tblPr firstRow="1" bandRow="1">
                <a:tableStyleId>{21E4AEA4-8DFA-4A89-87EB-49C32662AFE0}</a:tableStyleId>
              </a:tblPr>
              <a:tblGrid>
                <a:gridCol w="2998488"/>
                <a:gridCol w="709507"/>
                <a:gridCol w="801523"/>
              </a:tblGrid>
              <a:tr h="300749">
                <a:tc>
                  <a:txBody>
                    <a:bodyPr/>
                    <a:lstStyle/>
                    <a:p>
                      <a:pPr algn="ctr"/>
                      <a:endParaRPr lang="en-US" sz="1600" dirty="0">
                        <a:solidFill>
                          <a:schemeClr val="tx1"/>
                        </a:solidFill>
                      </a:endParaRPr>
                    </a:p>
                  </a:txBody>
                  <a:tcPr marL="50729" marR="50729" marT="25364" marB="2536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chemeClr val="tx1"/>
                          </a:solidFill>
                        </a:rPr>
                        <a:t> 2003</a:t>
                      </a:r>
                      <a:r>
                        <a:rPr lang="en-US" sz="1600" baseline="0" dirty="0" smtClean="0">
                          <a:solidFill>
                            <a:schemeClr val="tx1"/>
                          </a:solidFill>
                        </a:rPr>
                        <a:t> - 2005</a:t>
                      </a:r>
                      <a:endParaRPr lang="en-US" sz="1600" dirty="0">
                        <a:solidFill>
                          <a:schemeClr val="tx1"/>
                        </a:solidFill>
                      </a:endParaRPr>
                    </a:p>
                  </a:txBody>
                  <a:tcPr marL="50729" marR="50729" marT="25364" marB="25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rPr>
                        <a:t>2005 - 2010</a:t>
                      </a:r>
                      <a:endParaRPr lang="en-US" sz="1600" dirty="0">
                        <a:solidFill>
                          <a:schemeClr val="tx1"/>
                        </a:solidFill>
                      </a:endParaRPr>
                    </a:p>
                  </a:txBody>
                  <a:tcPr marL="50729" marR="50729" marT="25364" marB="25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2429">
                <a:tc>
                  <a:txBody>
                    <a:bodyPr/>
                    <a:lstStyle/>
                    <a:p>
                      <a:pPr algn="ctr"/>
                      <a:r>
                        <a:rPr lang="en-US" sz="1600" dirty="0" smtClean="0">
                          <a:solidFill>
                            <a:schemeClr val="tx1"/>
                          </a:solidFill>
                        </a:rPr>
                        <a:t>Number of New Landslides</a:t>
                      </a:r>
                      <a:endParaRPr lang="en-US" sz="1600" dirty="0">
                        <a:solidFill>
                          <a:schemeClr val="tx1"/>
                        </a:solidFill>
                      </a:endParaRPr>
                    </a:p>
                  </a:txBody>
                  <a:tcPr marL="50729" marR="50729" marT="25364" marB="25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rPr>
                        <a:t>10</a:t>
                      </a:r>
                      <a:endParaRPr lang="en-US" sz="1600" dirty="0">
                        <a:solidFill>
                          <a:schemeClr val="tx1"/>
                        </a:solidFill>
                      </a:endParaRPr>
                    </a:p>
                  </a:txBody>
                  <a:tcPr marL="50729" marR="50729" marT="25364" marB="25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rPr>
                        <a:t>33</a:t>
                      </a:r>
                      <a:endParaRPr lang="en-US" sz="1600" dirty="0">
                        <a:solidFill>
                          <a:schemeClr val="tx1"/>
                        </a:solidFill>
                      </a:endParaRPr>
                    </a:p>
                  </a:txBody>
                  <a:tcPr marL="50729" marR="50729" marT="25364" marB="25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0749">
                <a:tc>
                  <a:txBody>
                    <a:bodyPr/>
                    <a:lstStyle/>
                    <a:p>
                      <a:pPr algn="ctr"/>
                      <a:r>
                        <a:rPr lang="en-US" sz="1600" dirty="0" smtClean="0">
                          <a:solidFill>
                            <a:schemeClr val="tx1"/>
                          </a:solidFill>
                        </a:rPr>
                        <a:t>Landslide Generation</a:t>
                      </a:r>
                      <a:r>
                        <a:rPr lang="en-US" sz="1600" baseline="0" dirty="0" smtClean="0">
                          <a:solidFill>
                            <a:schemeClr val="tx1"/>
                          </a:solidFill>
                        </a:rPr>
                        <a:t> Rate</a:t>
                      </a:r>
                    </a:p>
                    <a:p>
                      <a:pPr algn="ctr"/>
                      <a:r>
                        <a:rPr lang="en-US" sz="1600" baseline="0" dirty="0" smtClean="0">
                          <a:solidFill>
                            <a:schemeClr val="tx1"/>
                          </a:solidFill>
                        </a:rPr>
                        <a:t>(Landslides/km</a:t>
                      </a:r>
                      <a:r>
                        <a:rPr lang="en-US" sz="1600" baseline="30000" dirty="0" smtClean="0">
                          <a:solidFill>
                            <a:schemeClr val="tx1"/>
                          </a:solidFill>
                        </a:rPr>
                        <a:t>2</a:t>
                      </a:r>
                      <a:r>
                        <a:rPr lang="en-US" sz="1600" baseline="0" dirty="0" smtClean="0">
                          <a:solidFill>
                            <a:schemeClr val="tx1"/>
                          </a:solidFill>
                        </a:rPr>
                        <a:t>/yr)</a:t>
                      </a:r>
                      <a:endParaRPr lang="en-US" sz="1600" dirty="0">
                        <a:solidFill>
                          <a:schemeClr val="tx1"/>
                        </a:solidFill>
                      </a:endParaRPr>
                    </a:p>
                  </a:txBody>
                  <a:tcPr marL="50729" marR="50729" marT="25364" marB="25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rPr>
                        <a:t>0.10</a:t>
                      </a:r>
                      <a:endParaRPr lang="en-US" sz="1600" dirty="0">
                        <a:solidFill>
                          <a:schemeClr val="tx1"/>
                        </a:solidFill>
                      </a:endParaRPr>
                    </a:p>
                  </a:txBody>
                  <a:tcPr marL="50729" marR="50729" marT="25364" marB="25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rPr>
                        <a:t>0.15</a:t>
                      </a:r>
                      <a:endParaRPr lang="en-US" sz="1600" dirty="0">
                        <a:solidFill>
                          <a:schemeClr val="tx1"/>
                        </a:solidFill>
                      </a:endParaRPr>
                    </a:p>
                  </a:txBody>
                  <a:tcPr marL="50729" marR="50729" marT="25364" marB="25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0749">
                <a:tc>
                  <a:txBody>
                    <a:bodyPr/>
                    <a:lstStyle/>
                    <a:p>
                      <a:pPr algn="ctr"/>
                      <a:r>
                        <a:rPr lang="en-US" sz="1600" dirty="0" smtClean="0">
                          <a:solidFill>
                            <a:schemeClr val="tx1"/>
                          </a:solidFill>
                        </a:rPr>
                        <a:t>Landslide Erosion Rate (t/km</a:t>
                      </a:r>
                      <a:r>
                        <a:rPr lang="en-US" sz="1600" baseline="30000" dirty="0" smtClean="0">
                          <a:solidFill>
                            <a:schemeClr val="tx1"/>
                          </a:solidFill>
                        </a:rPr>
                        <a:t>2</a:t>
                      </a:r>
                      <a:r>
                        <a:rPr lang="en-US" sz="1600" dirty="0" smtClean="0">
                          <a:solidFill>
                            <a:schemeClr val="tx1"/>
                          </a:solidFill>
                        </a:rPr>
                        <a:t>/yr)</a:t>
                      </a:r>
                      <a:endParaRPr lang="en-US" sz="1600" dirty="0">
                        <a:solidFill>
                          <a:schemeClr val="tx1"/>
                        </a:solidFill>
                      </a:endParaRPr>
                    </a:p>
                  </a:txBody>
                  <a:tcPr marL="50729" marR="50729" marT="25364" marB="25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rPr>
                        <a:t>23</a:t>
                      </a:r>
                      <a:endParaRPr lang="en-US" sz="1600" dirty="0">
                        <a:solidFill>
                          <a:schemeClr val="tx1"/>
                        </a:solidFill>
                      </a:endParaRPr>
                    </a:p>
                  </a:txBody>
                  <a:tcPr marL="50729" marR="50729" marT="25364" marB="25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rPr>
                        <a:t>41</a:t>
                      </a:r>
                      <a:endParaRPr lang="en-US" sz="1600" dirty="0">
                        <a:solidFill>
                          <a:schemeClr val="tx1"/>
                        </a:solidFill>
                      </a:endParaRPr>
                    </a:p>
                  </a:txBody>
                  <a:tcPr marL="50729" marR="50729" marT="25364" marB="25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9" descr="pa-google-dembw.jpg"/>
          <p:cNvPicPr>
            <a:picLocks noChangeAspect="1"/>
          </p:cNvPicPr>
          <p:nvPr/>
        </p:nvPicPr>
        <p:blipFill>
          <a:blip r:embed="rId3"/>
          <a:srcRect/>
          <a:stretch>
            <a:fillRect/>
          </a:stretch>
        </p:blipFill>
        <p:spPr bwMode="auto">
          <a:xfrm>
            <a:off x="0" y="0"/>
            <a:ext cx="9144000" cy="6835775"/>
          </a:xfrm>
          <a:prstGeom prst="rect">
            <a:avLst/>
          </a:prstGeom>
          <a:noFill/>
          <a:ln w="9525">
            <a:noFill/>
            <a:miter lim="800000"/>
            <a:headEnd/>
            <a:tailEnd/>
          </a:ln>
        </p:spPr>
      </p:pic>
      <p:sp>
        <p:nvSpPr>
          <p:cNvPr id="6" name="Rectangle 5"/>
          <p:cNvSpPr/>
          <p:nvPr/>
        </p:nvSpPr>
        <p:spPr>
          <a:xfrm>
            <a:off x="2013234" y="5926715"/>
            <a:ext cx="5058274" cy="1075510"/>
          </a:xfrm>
          <a:prstGeom prst="rect">
            <a:avLst/>
          </a:prstGeom>
          <a:solidFill>
            <a:sysClr val="windowText" lastClr="000000">
              <a:alpha val="81000"/>
            </a:sysClr>
          </a:solidFill>
          <a:ln w="25400" cap="flat" cmpd="sng" algn="ctr">
            <a:noFill/>
            <a:prstDash val="solid"/>
          </a:ln>
          <a:effectLst>
            <a:softEdge rad="254000"/>
          </a:effectLst>
        </p:spPr>
        <p:txBody>
          <a:bodyPr anchor="ctr"/>
          <a:lstStyle/>
          <a:p>
            <a:pPr algn="ctr" defTabSz="914400" fontAlgn="auto">
              <a:spcBef>
                <a:spcPts val="0"/>
              </a:spcBef>
              <a:spcAft>
                <a:spcPts val="0"/>
              </a:spcAft>
              <a:defRPr/>
            </a:pPr>
            <a:endParaRPr lang="en-US" kern="0">
              <a:solidFill>
                <a:srgbClr val="FFFFFF"/>
              </a:solidFill>
              <a:latin typeface="Calibri"/>
              <a:ea typeface="Arial" pitchFamily="-111" charset="0"/>
              <a:cs typeface="Arial" pitchFamily="-111" charset="0"/>
            </a:endParaRPr>
          </a:p>
        </p:txBody>
      </p:sp>
      <p:sp>
        <p:nvSpPr>
          <p:cNvPr id="63493" name="Rectangle 1"/>
          <p:cNvSpPr>
            <a:spLocks noChangeArrowheads="1"/>
          </p:cNvSpPr>
          <p:nvPr/>
        </p:nvSpPr>
        <p:spPr bwMode="auto">
          <a:xfrm>
            <a:off x="5353050" y="6292850"/>
            <a:ext cx="1681163" cy="385763"/>
          </a:xfrm>
          <a:prstGeom prst="rect">
            <a:avLst/>
          </a:prstGeom>
          <a:noFill/>
          <a:ln w="9525">
            <a:noFill/>
            <a:miter lim="800000"/>
            <a:headEnd/>
            <a:tailEnd/>
          </a:ln>
        </p:spPr>
        <p:txBody>
          <a:bodyPr>
            <a:spAutoFit/>
          </a:bodyPr>
          <a:lstStyle/>
          <a:p>
            <a:pPr algn="ctr" defTabSz="914400"/>
            <a:r>
              <a:rPr lang="en-US" sz="1900">
                <a:solidFill>
                  <a:srgbClr val="FFFFFF"/>
                </a:solidFill>
                <a:latin typeface="Calibri" pitchFamily="34" charset="0"/>
                <a:cs typeface="Arial" charset="0"/>
              </a:rPr>
              <a:t>10 km</a:t>
            </a:r>
          </a:p>
        </p:txBody>
      </p:sp>
      <p:sp>
        <p:nvSpPr>
          <p:cNvPr id="8" name="Rectangle 15"/>
          <p:cNvSpPr>
            <a:spLocks noChangeArrowheads="1"/>
          </p:cNvSpPr>
          <p:nvPr/>
        </p:nvSpPr>
        <p:spPr bwMode="auto">
          <a:xfrm>
            <a:off x="5684838" y="6310313"/>
            <a:ext cx="1004887" cy="52387"/>
          </a:xfrm>
          <a:prstGeom prst="rect">
            <a:avLst/>
          </a:prstGeom>
          <a:solidFill>
            <a:sysClr val="window" lastClr="FFFFFF"/>
          </a:solidFill>
          <a:ln w="9525">
            <a:noFill/>
            <a:miter lim="800000"/>
            <a:headEnd/>
            <a:tailEnd/>
          </a:ln>
        </p:spPr>
        <p:txBody>
          <a:bodyPr wrap="none" anchor="ctr"/>
          <a:lstStyle/>
          <a:p>
            <a:pPr algn="ctr" defTabSz="914400" fontAlgn="auto">
              <a:spcBef>
                <a:spcPts val="0"/>
              </a:spcBef>
              <a:spcAft>
                <a:spcPts val="0"/>
              </a:spcAft>
              <a:defRPr/>
            </a:pPr>
            <a:endParaRPr lang="en-US" kern="0">
              <a:solidFill>
                <a:srgbClr val="000000"/>
              </a:solidFill>
              <a:latin typeface="Arial" pitchFamily="-111" charset="0"/>
              <a:ea typeface="Arial" pitchFamily="-111" charset="0"/>
              <a:cs typeface="Arial" pitchFamily="-111" charset="0"/>
            </a:endParaRPr>
          </a:p>
        </p:txBody>
      </p:sp>
      <p:sp>
        <p:nvSpPr>
          <p:cNvPr id="63495" name="Rectangle 1"/>
          <p:cNvSpPr>
            <a:spLocks noChangeArrowheads="1"/>
          </p:cNvSpPr>
          <p:nvPr/>
        </p:nvSpPr>
        <p:spPr bwMode="auto">
          <a:xfrm>
            <a:off x="2228850" y="6256338"/>
            <a:ext cx="3297238" cy="384175"/>
          </a:xfrm>
          <a:prstGeom prst="rect">
            <a:avLst/>
          </a:prstGeom>
          <a:noFill/>
          <a:ln w="9525">
            <a:noFill/>
            <a:miter lim="800000"/>
            <a:headEnd/>
            <a:tailEnd/>
          </a:ln>
        </p:spPr>
        <p:txBody>
          <a:bodyPr>
            <a:spAutoFit/>
          </a:bodyPr>
          <a:lstStyle/>
          <a:p>
            <a:pPr algn="ctr" defTabSz="914400"/>
            <a:r>
              <a:rPr lang="en-US" sz="1900">
                <a:solidFill>
                  <a:srgbClr val="FFFFFF"/>
                </a:solidFill>
                <a:latin typeface="Calibri" pitchFamily="34" charset="0"/>
                <a:cs typeface="Arial" charset="0"/>
              </a:rPr>
              <a:t>Allegheny Plateau, PA &amp; WV</a:t>
            </a:r>
          </a:p>
        </p:txBody>
      </p:sp>
      <p:sp>
        <p:nvSpPr>
          <p:cNvPr id="11" name="Rectangle 10"/>
          <p:cNvSpPr/>
          <p:nvPr/>
        </p:nvSpPr>
        <p:spPr>
          <a:xfrm>
            <a:off x="0" y="-90883"/>
            <a:ext cx="9144000" cy="1360944"/>
          </a:xfrm>
          <a:prstGeom prst="rect">
            <a:avLst/>
          </a:prstGeom>
          <a:solidFill>
            <a:schemeClr val="tx1">
              <a:alpha val="81000"/>
            </a:schemeClr>
          </a:solid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Arial" pitchFamily="-111" charset="0"/>
              <a:cs typeface="Arial" pitchFamily="-111" charset="0"/>
            </a:endParaRPr>
          </a:p>
        </p:txBody>
      </p:sp>
      <p:sp>
        <p:nvSpPr>
          <p:cNvPr id="63499" name="Title 1"/>
          <p:cNvSpPr txBox="1">
            <a:spLocks/>
          </p:cNvSpPr>
          <p:nvPr/>
        </p:nvSpPr>
        <p:spPr bwMode="auto">
          <a:xfrm>
            <a:off x="0" y="239713"/>
            <a:ext cx="9144000" cy="620712"/>
          </a:xfrm>
          <a:prstGeom prst="rect">
            <a:avLst/>
          </a:prstGeom>
          <a:noFill/>
          <a:ln w="9525">
            <a:noFill/>
            <a:miter lim="800000"/>
            <a:headEnd/>
            <a:tailEnd/>
          </a:ln>
        </p:spPr>
        <p:txBody>
          <a:bodyPr anchor="ctr"/>
          <a:lstStyle/>
          <a:p>
            <a:pPr algn="ctr" defTabSz="914400">
              <a:spcAft>
                <a:spcPts val="3600"/>
              </a:spcAft>
            </a:pPr>
            <a:r>
              <a:rPr lang="en-US" sz="2800">
                <a:solidFill>
                  <a:srgbClr val="FFFFFF"/>
                </a:solidFill>
                <a:latin typeface="Calibri" pitchFamily="34" charset="0"/>
              </a:rPr>
              <a:t>What controls the branching structure of river networks?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2737" name="Picture 4" descr="W Landslide Slope Comparative Frequency.png"/>
          <p:cNvPicPr>
            <a:picLocks noChangeAspect="1"/>
          </p:cNvPicPr>
          <p:nvPr/>
        </p:nvPicPr>
        <p:blipFill>
          <a:blip r:embed="rId2"/>
          <a:srcRect l="2525" t="4994" r="22781" b="2493"/>
          <a:stretch>
            <a:fillRect/>
          </a:stretch>
        </p:blipFill>
        <p:spPr bwMode="auto">
          <a:xfrm>
            <a:off x="4637088" y="2513013"/>
            <a:ext cx="4406900" cy="2439987"/>
          </a:xfrm>
          <a:prstGeom prst="rect">
            <a:avLst/>
          </a:prstGeom>
          <a:noFill/>
          <a:ln w="9525">
            <a:noFill/>
            <a:miter lim="800000"/>
            <a:headEnd/>
            <a:tailEnd/>
          </a:ln>
        </p:spPr>
      </p:pic>
      <p:pic>
        <p:nvPicPr>
          <p:cNvPr id="1012738" name="Picture 9" descr="W Landslide MAP Comparative Frequency.png"/>
          <p:cNvPicPr>
            <a:picLocks noChangeAspect="1"/>
          </p:cNvPicPr>
          <p:nvPr/>
        </p:nvPicPr>
        <p:blipFill>
          <a:blip r:embed="rId3"/>
          <a:srcRect l="1894" r="24046" b="3745"/>
          <a:stretch>
            <a:fillRect/>
          </a:stretch>
        </p:blipFill>
        <p:spPr bwMode="auto">
          <a:xfrm>
            <a:off x="133350" y="2387600"/>
            <a:ext cx="4406900" cy="2559050"/>
          </a:xfrm>
          <a:prstGeom prst="rect">
            <a:avLst/>
          </a:prstGeom>
          <a:noFill/>
          <a:ln w="9525">
            <a:noFill/>
            <a:miter lim="800000"/>
            <a:headEnd/>
            <a:tailEnd/>
          </a:ln>
        </p:spPr>
      </p:pic>
      <p:pic>
        <p:nvPicPr>
          <p:cNvPr id="1012739" name="Picture 13" descr="Landslide Slope Comparative Frequency with legend.png"/>
          <p:cNvPicPr>
            <a:picLocks noChangeAspect="1"/>
          </p:cNvPicPr>
          <p:nvPr/>
        </p:nvPicPr>
        <p:blipFill>
          <a:blip r:embed="rId4"/>
          <a:srcRect l="47469" b="73753"/>
          <a:stretch>
            <a:fillRect/>
          </a:stretch>
        </p:blipFill>
        <p:spPr bwMode="auto">
          <a:xfrm>
            <a:off x="5464175" y="1706563"/>
            <a:ext cx="3205163" cy="715962"/>
          </a:xfrm>
          <a:prstGeom prst="rect">
            <a:avLst/>
          </a:prstGeom>
          <a:noFill/>
          <a:ln w="9525">
            <a:noFill/>
            <a:miter lim="800000"/>
            <a:headEnd/>
            <a:tailEnd/>
          </a:ln>
        </p:spPr>
      </p:pic>
      <p:sp>
        <p:nvSpPr>
          <p:cNvPr id="16" name="TextBox 15"/>
          <p:cNvSpPr txBox="1"/>
          <p:nvPr/>
        </p:nvSpPr>
        <p:spPr>
          <a:xfrm>
            <a:off x="1651000" y="266700"/>
            <a:ext cx="6235700" cy="954088"/>
          </a:xfrm>
          <a:prstGeom prst="rect">
            <a:avLst/>
          </a:prstGeom>
          <a:noFill/>
        </p:spPr>
        <p:txBody>
          <a:bodyPr>
            <a:spAutoFit/>
          </a:bodyPr>
          <a:lstStyle/>
          <a:p>
            <a:pPr algn="ctr" fontAlgn="auto">
              <a:spcBef>
                <a:spcPts val="0"/>
              </a:spcBef>
              <a:spcAft>
                <a:spcPts val="0"/>
              </a:spcAft>
              <a:defRPr/>
            </a:pPr>
            <a:r>
              <a:rPr lang="en-US" sz="2800" dirty="0">
                <a:solidFill>
                  <a:prstClr val="black"/>
                </a:solidFill>
                <a:latin typeface="Calibri"/>
                <a:ea typeface="+mn-ea"/>
                <a:cs typeface="+mn-cs"/>
              </a:rPr>
              <a:t>More landslides happen at steeper slopes, but not at wetter sites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1" name="Title 1"/>
          <p:cNvSpPr>
            <a:spLocks noGrp="1"/>
          </p:cNvSpPr>
          <p:nvPr>
            <p:ph type="title"/>
          </p:nvPr>
        </p:nvSpPr>
        <p:spPr>
          <a:xfrm>
            <a:off x="442913" y="0"/>
            <a:ext cx="5438775" cy="815975"/>
          </a:xfrm>
        </p:spPr>
        <p:txBody>
          <a:bodyPr/>
          <a:lstStyle/>
          <a:p>
            <a:pPr eaLnBrk="1" hangingPunct="1"/>
            <a:r>
              <a:rPr lang="en-US" smtClean="0">
                <a:ea typeface="ＭＳ Ｐゴシック"/>
              </a:rPr>
              <a:t>Summary</a:t>
            </a:r>
          </a:p>
        </p:txBody>
      </p:sp>
      <p:sp>
        <p:nvSpPr>
          <p:cNvPr id="1013762" name="Content Placeholder 2"/>
          <p:cNvSpPr>
            <a:spLocks noGrp="1"/>
          </p:cNvSpPr>
          <p:nvPr>
            <p:ph idx="1"/>
          </p:nvPr>
        </p:nvSpPr>
        <p:spPr>
          <a:xfrm>
            <a:off x="268288" y="906463"/>
            <a:ext cx="5826125" cy="5805487"/>
          </a:xfrm>
        </p:spPr>
        <p:txBody>
          <a:bodyPr/>
          <a:lstStyle/>
          <a:p>
            <a:pPr eaLnBrk="1" hangingPunct="1">
              <a:spcAft>
                <a:spcPts val="2400"/>
              </a:spcAft>
            </a:pPr>
            <a:r>
              <a:rPr lang="en-US" smtClean="0">
                <a:ea typeface="ＭＳ Ｐゴシック"/>
              </a:rPr>
              <a:t>Emergent landscape patterns are markers of climate, rock properties, and biotic processes</a:t>
            </a:r>
          </a:p>
          <a:p>
            <a:pPr eaLnBrk="1" hangingPunct="1">
              <a:spcAft>
                <a:spcPts val="2400"/>
              </a:spcAft>
            </a:pPr>
            <a:r>
              <a:rPr lang="en-US" smtClean="0">
                <a:ea typeface="ＭＳ Ｐゴシック"/>
              </a:rPr>
              <a:t>Branching in river networks results from an instability that occurs at a predictable scale. </a:t>
            </a:r>
          </a:p>
          <a:p>
            <a:pPr eaLnBrk="1" hangingPunct="1">
              <a:spcAft>
                <a:spcPts val="2400"/>
              </a:spcAft>
            </a:pPr>
            <a:r>
              <a:rPr lang="en-US" smtClean="0">
                <a:ea typeface="ＭＳ Ｐゴシック"/>
              </a:rPr>
              <a:t>With LiDAR and CRNs for select field sites, can study how efficiencies of erosion mechanisms vary with climate</a:t>
            </a:r>
          </a:p>
          <a:p>
            <a:pPr eaLnBrk="1" hangingPunct="1">
              <a:spcAft>
                <a:spcPts val="2400"/>
              </a:spcAft>
            </a:pPr>
            <a:endParaRPr lang="en-US" smtClean="0">
              <a:ea typeface="ＭＳ Ｐゴシック"/>
            </a:endParaRPr>
          </a:p>
        </p:txBody>
      </p:sp>
      <p:pic>
        <p:nvPicPr>
          <p:cNvPr id="1013763" name="Picture 3" descr="gabilanmesa39_120mm.tif"/>
          <p:cNvPicPr>
            <a:picLocks noChangeAspect="1"/>
          </p:cNvPicPr>
          <p:nvPr/>
        </p:nvPicPr>
        <p:blipFill>
          <a:blip r:embed="rId2"/>
          <a:srcRect l="11063" t="20676" b="24310"/>
          <a:stretch>
            <a:fillRect/>
          </a:stretch>
        </p:blipFill>
        <p:spPr bwMode="auto">
          <a:xfrm>
            <a:off x="6367463" y="223838"/>
            <a:ext cx="2443162" cy="2012950"/>
          </a:xfrm>
          <a:prstGeom prst="rect">
            <a:avLst/>
          </a:prstGeom>
          <a:noFill/>
          <a:ln w="9525">
            <a:noFill/>
            <a:miter lim="800000"/>
            <a:headEnd/>
            <a:tailEnd/>
          </a:ln>
        </p:spPr>
      </p:pic>
      <p:pic>
        <p:nvPicPr>
          <p:cNvPr id="1013764" name="Picture 1" descr="ridgeline-migration.png"/>
          <p:cNvPicPr>
            <a:picLocks noChangeAspect="1"/>
          </p:cNvPicPr>
          <p:nvPr/>
        </p:nvPicPr>
        <p:blipFill>
          <a:blip r:embed="rId3"/>
          <a:srcRect l="74155" t="78204"/>
          <a:stretch>
            <a:fillRect/>
          </a:stretch>
        </p:blipFill>
        <p:spPr bwMode="auto">
          <a:xfrm>
            <a:off x="6456363" y="3552825"/>
            <a:ext cx="2276475" cy="1074738"/>
          </a:xfrm>
          <a:prstGeom prst="rect">
            <a:avLst/>
          </a:prstGeom>
          <a:noFill/>
          <a:ln w="9525">
            <a:noFill/>
            <a:miter lim="800000"/>
            <a:headEnd/>
            <a:tailEnd/>
          </a:ln>
        </p:spPr>
      </p:pic>
      <p:pic>
        <p:nvPicPr>
          <p:cNvPr id="1013765" name="Picture 1" descr="ridgeline-migration.png"/>
          <p:cNvPicPr>
            <a:picLocks noChangeAspect="1"/>
          </p:cNvPicPr>
          <p:nvPr/>
        </p:nvPicPr>
        <p:blipFill>
          <a:blip r:embed="rId3"/>
          <a:srcRect l="73834" t="22169" r="-781" b="53606"/>
          <a:stretch>
            <a:fillRect/>
          </a:stretch>
        </p:blipFill>
        <p:spPr bwMode="auto">
          <a:xfrm>
            <a:off x="6426200" y="2373313"/>
            <a:ext cx="2373313" cy="1193800"/>
          </a:xfrm>
          <a:prstGeom prst="rect">
            <a:avLst/>
          </a:prstGeom>
          <a:noFill/>
          <a:ln w="9525">
            <a:noFill/>
            <a:miter lim="800000"/>
            <a:headEnd/>
            <a:tailEnd/>
          </a:ln>
        </p:spPr>
      </p:pic>
      <p:pic>
        <p:nvPicPr>
          <p:cNvPr id="1013766" name="Picture 9" descr="kauai_landsat.png"/>
          <p:cNvPicPr>
            <a:picLocks noChangeAspect="1"/>
          </p:cNvPicPr>
          <p:nvPr/>
        </p:nvPicPr>
        <p:blipFill>
          <a:blip r:embed="rId4"/>
          <a:srcRect/>
          <a:stretch>
            <a:fillRect/>
          </a:stretch>
        </p:blipFill>
        <p:spPr bwMode="auto">
          <a:xfrm>
            <a:off x="6083300" y="4530725"/>
            <a:ext cx="2971800" cy="2430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PIA10008.jpg"/>
          <p:cNvPicPr>
            <a:picLocks noChangeAspect="1"/>
          </p:cNvPicPr>
          <p:nvPr/>
        </p:nvPicPr>
        <p:blipFill>
          <a:blip r:embed="rId3"/>
          <a:srcRect r="7245" b="25000"/>
          <a:stretch>
            <a:fillRect/>
          </a:stretch>
        </p:blipFill>
        <p:spPr bwMode="auto">
          <a:xfrm>
            <a:off x="0" y="0"/>
            <a:ext cx="9144000" cy="6858000"/>
          </a:xfrm>
          <a:prstGeom prst="rect">
            <a:avLst/>
          </a:prstGeom>
          <a:noFill/>
          <a:ln w="9525">
            <a:noFill/>
            <a:miter lim="800000"/>
            <a:headEnd/>
            <a:tailEnd/>
          </a:ln>
        </p:spPr>
      </p:pic>
      <p:sp>
        <p:nvSpPr>
          <p:cNvPr id="65538" name="Rectangle 1"/>
          <p:cNvSpPr>
            <a:spLocks noChangeArrowheads="1"/>
          </p:cNvSpPr>
          <p:nvPr/>
        </p:nvSpPr>
        <p:spPr bwMode="auto">
          <a:xfrm>
            <a:off x="0" y="5962650"/>
            <a:ext cx="8739188" cy="647700"/>
          </a:xfrm>
          <a:prstGeom prst="rect">
            <a:avLst/>
          </a:prstGeom>
          <a:noFill/>
          <a:ln w="9525">
            <a:noFill/>
            <a:miter lim="800000"/>
            <a:headEnd/>
            <a:tailEnd/>
          </a:ln>
        </p:spPr>
        <p:txBody>
          <a:bodyPr>
            <a:spAutoFit/>
          </a:bodyPr>
          <a:lstStyle/>
          <a:p>
            <a:pPr algn="ctr" defTabSz="914400"/>
            <a:r>
              <a:rPr lang="en-US" sz="3600">
                <a:solidFill>
                  <a:schemeClr val="bg1"/>
                </a:solidFill>
                <a:latin typeface="Calibri" pitchFamily="34" charset="0"/>
                <a:cs typeface="Arial" charset="0"/>
              </a:rPr>
              <a:t>Titan</a:t>
            </a:r>
          </a:p>
        </p:txBody>
      </p:sp>
      <p:sp>
        <p:nvSpPr>
          <p:cNvPr id="65539" name="Text Box 7"/>
          <p:cNvSpPr txBox="1">
            <a:spLocks noChangeArrowheads="1"/>
          </p:cNvSpPr>
          <p:nvPr/>
        </p:nvSpPr>
        <p:spPr bwMode="auto">
          <a:xfrm>
            <a:off x="7554913" y="757238"/>
            <a:ext cx="1371600" cy="522287"/>
          </a:xfrm>
          <a:prstGeom prst="rect">
            <a:avLst/>
          </a:prstGeom>
          <a:noFill/>
          <a:ln w="9525">
            <a:noFill/>
            <a:miter lim="800000"/>
            <a:headEnd/>
            <a:tailEnd/>
          </a:ln>
        </p:spPr>
        <p:txBody>
          <a:bodyPr wrap="none">
            <a:spAutoFit/>
          </a:bodyPr>
          <a:lstStyle/>
          <a:p>
            <a:pPr defTabSz="914400"/>
            <a:r>
              <a:rPr lang="en-US" sz="1400">
                <a:cs typeface="Arial" charset="0"/>
              </a:rPr>
              <a:t>ESA/NASA/</a:t>
            </a:r>
          </a:p>
          <a:p>
            <a:pPr defTabSz="914400"/>
            <a:r>
              <a:rPr lang="en-US" sz="1400">
                <a:cs typeface="Arial" charset="0"/>
              </a:rPr>
              <a:t>JPL/U. Arizona</a:t>
            </a:r>
          </a:p>
        </p:txBody>
      </p:sp>
      <p:sp>
        <p:nvSpPr>
          <p:cNvPr id="65540" name="Rectangle 1"/>
          <p:cNvSpPr>
            <a:spLocks noChangeArrowheads="1"/>
          </p:cNvSpPr>
          <p:nvPr/>
        </p:nvSpPr>
        <p:spPr bwMode="auto">
          <a:xfrm>
            <a:off x="7797800" y="1560513"/>
            <a:ext cx="822325" cy="307975"/>
          </a:xfrm>
          <a:prstGeom prst="rect">
            <a:avLst/>
          </a:prstGeom>
          <a:noFill/>
          <a:ln w="9525">
            <a:noFill/>
            <a:miter lim="800000"/>
            <a:headEnd/>
            <a:tailEnd/>
          </a:ln>
        </p:spPr>
        <p:txBody>
          <a:bodyPr>
            <a:spAutoFit/>
          </a:bodyPr>
          <a:lstStyle/>
          <a:p>
            <a:pPr algn="ctr" defTabSz="914400"/>
            <a:r>
              <a:rPr lang="en-US" sz="1400">
                <a:solidFill>
                  <a:srgbClr val="000000"/>
                </a:solidFill>
                <a:latin typeface="Calibri" pitchFamily="34" charset="0"/>
                <a:cs typeface="Arial" charset="0"/>
              </a:rPr>
              <a:t>50 km</a:t>
            </a:r>
          </a:p>
        </p:txBody>
      </p:sp>
      <p:cxnSp>
        <p:nvCxnSpPr>
          <p:cNvPr id="7" name="Straight Connector 6"/>
          <p:cNvCxnSpPr/>
          <p:nvPr/>
        </p:nvCxnSpPr>
        <p:spPr bwMode="auto">
          <a:xfrm rot="10800000" flipV="1">
            <a:off x="7512050" y="1557338"/>
            <a:ext cx="1431925"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7456487" y="1503363"/>
            <a:ext cx="11271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8886825" y="1503363"/>
            <a:ext cx="11271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hannel network in grasslands"/>
          <p:cNvPicPr>
            <a:picLocks noChangeAspect="1" noChangeArrowheads="1"/>
          </p:cNvPicPr>
          <p:nvPr/>
        </p:nvPicPr>
        <p:blipFill>
          <a:blip r:embed="rId3">
            <a:lum contrast="20000"/>
          </a:blip>
          <a:srcRect l="21158" t="17503" b="12938"/>
          <a:stretch>
            <a:fillRect/>
          </a:stretch>
        </p:blipFill>
        <p:spPr bwMode="auto">
          <a:xfrm>
            <a:off x="0" y="0"/>
            <a:ext cx="5310188" cy="6858000"/>
          </a:xfrm>
          <a:prstGeom prst="rect">
            <a:avLst/>
          </a:prstGeom>
          <a:noFill/>
          <a:ln w="9525">
            <a:noFill/>
            <a:miter lim="800000"/>
            <a:headEnd/>
            <a:tailEnd/>
          </a:ln>
          <a:effectLst>
            <a:outerShdw blurRad="50800" dist="38100" algn="r">
              <a:srgbClr val="000000">
                <a:alpha val="43000"/>
              </a:srgbClr>
            </a:outerShdw>
          </a:effectLst>
        </p:spPr>
      </p:pic>
      <p:sp>
        <p:nvSpPr>
          <p:cNvPr id="67586" name="Text Box 3"/>
          <p:cNvSpPr txBox="1">
            <a:spLocks noChangeArrowheads="1"/>
          </p:cNvSpPr>
          <p:nvPr/>
        </p:nvSpPr>
        <p:spPr bwMode="auto">
          <a:xfrm>
            <a:off x="5537200" y="36513"/>
            <a:ext cx="3444875" cy="4524375"/>
          </a:xfrm>
          <a:prstGeom prst="rect">
            <a:avLst/>
          </a:prstGeom>
          <a:noFill/>
          <a:ln w="9525">
            <a:noFill/>
            <a:miter lim="800000"/>
            <a:headEnd/>
            <a:tailEnd/>
          </a:ln>
        </p:spPr>
        <p:txBody>
          <a:bodyPr>
            <a:spAutoFit/>
          </a:bodyPr>
          <a:lstStyle/>
          <a:p>
            <a:r>
              <a:rPr lang="en-US" sz="3200">
                <a:solidFill>
                  <a:srgbClr val="000000"/>
                </a:solidFill>
                <a:latin typeface="Calibri" pitchFamily="34" charset="0"/>
                <a:cs typeface="Arial" charset="0"/>
              </a:rPr>
              <a:t>The instability that forms drainage basins:</a:t>
            </a:r>
          </a:p>
          <a:p>
            <a:endParaRPr lang="en-US" sz="3200">
              <a:solidFill>
                <a:srgbClr val="000000"/>
              </a:solidFill>
              <a:latin typeface="Calibri" pitchFamily="34" charset="0"/>
              <a:cs typeface="Arial" charset="0"/>
            </a:endParaRPr>
          </a:p>
          <a:p>
            <a:r>
              <a:rPr lang="en-US" sz="3200">
                <a:solidFill>
                  <a:srgbClr val="000000"/>
                </a:solidFill>
                <a:latin typeface="Calibri" pitchFamily="34" charset="0"/>
                <a:cs typeface="Arial" charset="0"/>
              </a:rPr>
              <a:t>Valleys are perturbations in the land surface that have grown to a finite size.</a:t>
            </a:r>
          </a:p>
        </p:txBody>
      </p:sp>
      <p:sp>
        <p:nvSpPr>
          <p:cNvPr id="67587" name="Text Box 4"/>
          <p:cNvSpPr txBox="1">
            <a:spLocks noChangeArrowheads="1"/>
          </p:cNvSpPr>
          <p:nvPr/>
        </p:nvSpPr>
        <p:spPr bwMode="auto">
          <a:xfrm>
            <a:off x="5334000" y="6400800"/>
            <a:ext cx="2787650" cy="400050"/>
          </a:xfrm>
          <a:prstGeom prst="rect">
            <a:avLst/>
          </a:prstGeom>
          <a:noFill/>
          <a:ln w="9525">
            <a:noFill/>
            <a:miter lim="800000"/>
            <a:headEnd/>
            <a:tailEnd/>
          </a:ln>
        </p:spPr>
        <p:txBody>
          <a:bodyPr wrap="none">
            <a:spAutoFit/>
          </a:bodyPr>
          <a:lstStyle/>
          <a:p>
            <a:r>
              <a:rPr lang="en-US" sz="2000">
                <a:solidFill>
                  <a:srgbClr val="000000"/>
                </a:solidFill>
                <a:latin typeface="Calibri" pitchFamily="34" charset="0"/>
                <a:cs typeface="Arial" charset="0"/>
              </a:rPr>
              <a:t>Dunnigan Hills, California</a:t>
            </a:r>
          </a:p>
        </p:txBody>
      </p:sp>
      <p:sp>
        <p:nvSpPr>
          <p:cNvPr id="67588" name="Rectangle 5"/>
          <p:cNvSpPr>
            <a:spLocks noChangeArrowheads="1"/>
          </p:cNvSpPr>
          <p:nvPr/>
        </p:nvSpPr>
        <p:spPr bwMode="auto">
          <a:xfrm>
            <a:off x="5408613" y="6005513"/>
            <a:ext cx="749300" cy="90487"/>
          </a:xfrm>
          <a:prstGeom prst="rect">
            <a:avLst/>
          </a:prstGeom>
          <a:noFill/>
          <a:ln w="9525">
            <a:solidFill>
              <a:schemeClr val="tx1"/>
            </a:solidFill>
            <a:miter lim="800000"/>
            <a:headEnd/>
            <a:tailEnd/>
          </a:ln>
        </p:spPr>
        <p:txBody>
          <a:bodyPr wrap="none" anchor="ctr"/>
          <a:lstStyle/>
          <a:p>
            <a:pPr algn="ctr"/>
            <a:endParaRPr lang="en-US">
              <a:solidFill>
                <a:srgbClr val="000000"/>
              </a:solidFill>
              <a:cs typeface="Arial" charset="0"/>
            </a:endParaRPr>
          </a:p>
        </p:txBody>
      </p:sp>
      <p:sp>
        <p:nvSpPr>
          <p:cNvPr id="67589" name="Text Box 6"/>
          <p:cNvSpPr txBox="1">
            <a:spLocks noChangeArrowheads="1"/>
          </p:cNvSpPr>
          <p:nvPr/>
        </p:nvSpPr>
        <p:spPr bwMode="auto">
          <a:xfrm>
            <a:off x="5365750" y="6103938"/>
            <a:ext cx="663575" cy="336550"/>
          </a:xfrm>
          <a:prstGeom prst="rect">
            <a:avLst/>
          </a:prstGeom>
          <a:noFill/>
          <a:ln w="9525">
            <a:noFill/>
            <a:miter lim="800000"/>
            <a:headEnd/>
            <a:tailEnd/>
          </a:ln>
        </p:spPr>
        <p:txBody>
          <a:bodyPr>
            <a:spAutoFit/>
          </a:bodyPr>
          <a:lstStyle/>
          <a:p>
            <a:pPr eaLnBrk="0" hangingPunct="0">
              <a:spcBef>
                <a:spcPct val="50000"/>
              </a:spcBef>
            </a:pPr>
            <a:r>
              <a:rPr lang="en-US" sz="1600">
                <a:solidFill>
                  <a:srgbClr val="000000"/>
                </a:solidFill>
                <a:latin typeface="Calibri" pitchFamily="34" charset="0"/>
                <a:cs typeface="Arial" charset="0"/>
              </a:rPr>
              <a:t>50m</a:t>
            </a:r>
          </a:p>
        </p:txBody>
      </p:sp>
      <p:sp>
        <p:nvSpPr>
          <p:cNvPr id="67590" name="Rectangle 1"/>
          <p:cNvSpPr>
            <a:spLocks noChangeArrowheads="1"/>
          </p:cNvSpPr>
          <p:nvPr/>
        </p:nvSpPr>
        <p:spPr bwMode="auto">
          <a:xfrm>
            <a:off x="22225" y="-14288"/>
            <a:ext cx="4968875" cy="1384301"/>
          </a:xfrm>
          <a:prstGeom prst="rect">
            <a:avLst/>
          </a:prstGeom>
          <a:noFill/>
          <a:ln w="9525">
            <a:noFill/>
            <a:miter lim="800000"/>
            <a:headEnd/>
            <a:tailEnd/>
          </a:ln>
        </p:spPr>
        <p:txBody>
          <a:bodyPr>
            <a:spAutoFit/>
          </a:bodyPr>
          <a:lstStyle/>
          <a:p>
            <a:pPr algn="ctr" defTabSz="914400"/>
            <a:r>
              <a:rPr lang="en-US" sz="2800">
                <a:solidFill>
                  <a:srgbClr val="FFFFFF"/>
                </a:solidFill>
                <a:latin typeface="Calibri" pitchFamily="34" charset="0"/>
                <a:cs typeface="Arial" charset="0"/>
              </a:rPr>
              <a:t>A starting point for studying river-hillslope interactions: </a:t>
            </a:r>
          </a:p>
          <a:p>
            <a:pPr algn="ctr" defTabSz="914400"/>
            <a:r>
              <a:rPr lang="en-US" sz="2800">
                <a:solidFill>
                  <a:srgbClr val="FFFFFF"/>
                </a:solidFill>
                <a:latin typeface="Calibri" pitchFamily="34" charset="0"/>
                <a:cs typeface="Arial" charset="0"/>
              </a:rPr>
              <a:t>Why are there drainage basins?</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8551</TotalTime>
  <Words>2382</Words>
  <Application>Microsoft Macintosh PowerPoint</Application>
  <PresentationFormat>On-screen Show (4:3)</PresentationFormat>
  <Paragraphs>352</Paragraphs>
  <Slides>71</Slides>
  <Notes>52</Notes>
  <HiddenSlides>9</HiddenSlides>
  <MMClips>9</MMClips>
  <ScaleCrop>false</ScaleCrop>
  <HeadingPairs>
    <vt:vector size="8" baseType="variant">
      <vt:variant>
        <vt:lpstr>Fonts Used</vt:lpstr>
      </vt:variant>
      <vt:variant>
        <vt:i4>5</vt:i4>
      </vt:variant>
      <vt:variant>
        <vt:lpstr>Design Template</vt:lpstr>
      </vt:variant>
      <vt:variant>
        <vt:i4>23</vt:i4>
      </vt:variant>
      <vt:variant>
        <vt:lpstr>Embedded OLE Servers</vt:lpstr>
      </vt:variant>
      <vt:variant>
        <vt:i4>1</vt:i4>
      </vt:variant>
      <vt:variant>
        <vt:lpstr>Slide Titles</vt:lpstr>
      </vt:variant>
      <vt:variant>
        <vt:i4>71</vt:i4>
      </vt:variant>
    </vt:vector>
  </HeadingPairs>
  <TitlesOfParts>
    <vt:vector size="100" baseType="lpstr">
      <vt:lpstr>Arial</vt:lpstr>
      <vt:lpstr>ＭＳ Ｐゴシック</vt:lpstr>
      <vt:lpstr>Calibri</vt:lpstr>
      <vt:lpstr>Symbol</vt:lpstr>
      <vt:lpstr>Wingdings</vt:lpstr>
      <vt:lpstr>Office Theme</vt:lpstr>
      <vt:lpstr>1_Default Design</vt:lpstr>
      <vt:lpstr>2_Default Design</vt:lpstr>
      <vt:lpstr>4_Office Theme</vt:lpstr>
      <vt:lpstr>2_Office Theme</vt:lpstr>
      <vt:lpstr>3_Default Design</vt:lpstr>
      <vt:lpstr>1_Office Theme</vt:lpstr>
      <vt:lpstr>4_Office Theme</vt:lpstr>
      <vt:lpstr>2_Office Theme</vt:lpstr>
      <vt:lpstr>2_Office Theme</vt:lpstr>
      <vt:lpstr>2_Office Theme</vt:lpstr>
      <vt:lpstr>2_Office Theme</vt:lpstr>
      <vt:lpstr>1_Office Theme</vt:lpstr>
      <vt:lpstr>1_Office Theme</vt:lpstr>
      <vt:lpstr>1_Office Theme</vt:lpstr>
      <vt:lpstr>1_Office Theme</vt:lpstr>
      <vt:lpstr>1_Office Theme</vt:lpstr>
      <vt:lpstr>1_Office Theme</vt:lpstr>
      <vt:lpstr>1_Office Theme</vt:lpstr>
      <vt:lpstr>1_Office Theme</vt:lpstr>
      <vt:lpstr>1_Office Theme</vt:lpstr>
      <vt:lpstr>1_Office Theme</vt:lpstr>
      <vt:lpstr>1_Office Theme</vt:lpstr>
      <vt:lpstr>Equation</vt:lpstr>
      <vt:lpstr>Coupling of river networks and hillslopes in landscape evolution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Periodic valley spacing emerges from:</vt:lpstr>
      <vt:lpstr>Slide 19</vt:lpstr>
      <vt:lpstr>Slide 20</vt:lpstr>
      <vt:lpstr>Slide 21</vt:lpstr>
      <vt:lpstr>Measuring Pe with LiDAR</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The difference is whether a displaced divide bounces back or continues to migrate</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dc:title>
  <dc:creator>Taylor Perron</dc:creator>
  <cp:lastModifiedBy>Daly</cp:lastModifiedBy>
  <cp:revision>415</cp:revision>
  <dcterms:created xsi:type="dcterms:W3CDTF">2010-10-01T12:23:32Z</dcterms:created>
  <dcterms:modified xsi:type="dcterms:W3CDTF">2011-03-01T14:59:56Z</dcterms:modified>
</cp:coreProperties>
</file>