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44"/>
  </p:notesMasterIdLst>
  <p:sldIdLst>
    <p:sldId id="413" r:id="rId3"/>
    <p:sldId id="524" r:id="rId4"/>
    <p:sldId id="470" r:id="rId5"/>
    <p:sldId id="471" r:id="rId6"/>
    <p:sldId id="472" r:id="rId7"/>
    <p:sldId id="547" r:id="rId8"/>
    <p:sldId id="578" r:id="rId9"/>
    <p:sldId id="579" r:id="rId10"/>
    <p:sldId id="580" r:id="rId11"/>
    <p:sldId id="548" r:id="rId12"/>
    <p:sldId id="576" r:id="rId13"/>
    <p:sldId id="577" r:id="rId14"/>
    <p:sldId id="535" r:id="rId15"/>
    <p:sldId id="536" r:id="rId16"/>
    <p:sldId id="537" r:id="rId17"/>
    <p:sldId id="538" r:id="rId18"/>
    <p:sldId id="539" r:id="rId19"/>
    <p:sldId id="460" r:id="rId20"/>
    <p:sldId id="568" r:id="rId21"/>
    <p:sldId id="569" r:id="rId22"/>
    <p:sldId id="570" r:id="rId23"/>
    <p:sldId id="571" r:id="rId24"/>
    <p:sldId id="572" r:id="rId25"/>
    <p:sldId id="575" r:id="rId26"/>
    <p:sldId id="405" r:id="rId27"/>
    <p:sldId id="380" r:id="rId28"/>
    <p:sldId id="573" r:id="rId29"/>
    <p:sldId id="546" r:id="rId30"/>
    <p:sldId id="484" r:id="rId31"/>
    <p:sldId id="574" r:id="rId32"/>
    <p:sldId id="464" r:id="rId33"/>
    <p:sldId id="544" r:id="rId34"/>
    <p:sldId id="526" r:id="rId35"/>
    <p:sldId id="519" r:id="rId36"/>
    <p:sldId id="528" r:id="rId37"/>
    <p:sldId id="508" r:id="rId38"/>
    <p:sldId id="567" r:id="rId39"/>
    <p:sldId id="543" r:id="rId40"/>
    <p:sldId id="566" r:id="rId41"/>
    <p:sldId id="533" r:id="rId42"/>
    <p:sldId id="534"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 charset="0"/>
        <a:ea typeface="+mn-ea"/>
        <a:cs typeface="+mn-cs"/>
      </a:defRPr>
    </a:lvl5pPr>
    <a:lvl6pPr marL="2286000" algn="l" defTabSz="457200" rtl="0" eaLnBrk="1" latinLnBrk="0" hangingPunct="1">
      <a:defRPr sz="2400" kern="1200">
        <a:solidFill>
          <a:schemeClr val="tx1"/>
        </a:solidFill>
        <a:latin typeface="Times" pitchFamily="1" charset="0"/>
        <a:ea typeface="+mn-ea"/>
        <a:cs typeface="+mn-cs"/>
      </a:defRPr>
    </a:lvl6pPr>
    <a:lvl7pPr marL="2743200" algn="l" defTabSz="457200" rtl="0" eaLnBrk="1" latinLnBrk="0" hangingPunct="1">
      <a:defRPr sz="2400" kern="1200">
        <a:solidFill>
          <a:schemeClr val="tx1"/>
        </a:solidFill>
        <a:latin typeface="Times" pitchFamily="1" charset="0"/>
        <a:ea typeface="+mn-ea"/>
        <a:cs typeface="+mn-cs"/>
      </a:defRPr>
    </a:lvl7pPr>
    <a:lvl8pPr marL="3200400" algn="l" defTabSz="457200" rtl="0" eaLnBrk="1" latinLnBrk="0" hangingPunct="1">
      <a:defRPr sz="2400" kern="1200">
        <a:solidFill>
          <a:schemeClr val="tx1"/>
        </a:solidFill>
        <a:latin typeface="Times" pitchFamily="1" charset="0"/>
        <a:ea typeface="+mn-ea"/>
        <a:cs typeface="+mn-cs"/>
      </a:defRPr>
    </a:lvl8pPr>
    <a:lvl9pPr marL="3657600" algn="l" defTabSz="457200" rtl="0" eaLnBrk="1" latinLnBrk="0" hangingPunct="1">
      <a:defRPr sz="2400" kern="1200">
        <a:solidFill>
          <a:schemeClr val="tx1"/>
        </a:solidFill>
        <a:latin typeface="Times"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162E7D"/>
    <a:srgbClr val="14217D"/>
    <a:srgbClr val="275980"/>
    <a:srgbClr val="FFD900"/>
    <a:srgbClr val="A31620"/>
    <a:srgbClr val="33339E"/>
    <a:srgbClr val="00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5145" autoAdjust="0"/>
    <p:restoredTop sz="94660"/>
  </p:normalViewPr>
  <p:slideViewPr>
    <p:cSldViewPr>
      <p:cViewPr varScale="1">
        <p:scale>
          <a:sx n="107" d="100"/>
          <a:sy n="107" d="100"/>
        </p:scale>
        <p:origin x="-10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82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1105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1105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D3009690-21ED-9A46-9BA5-F8CDD9BD1BB0}" type="slidenum">
              <a:rPr lang="en-US"/>
              <a:pPr>
                <a:defRPr/>
              </a:pPr>
              <a:t>‹#›</a:t>
            </a:fld>
            <a:endParaRPr lang="en-US"/>
          </a:p>
        </p:txBody>
      </p:sp>
    </p:spTree>
    <p:extLst>
      <p:ext uri="{BB962C8B-B14F-4D97-AF65-F5344CB8AC3E}">
        <p14:creationId xmlns:p14="http://schemas.microsoft.com/office/powerpoint/2010/main" val="36585613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2A191E6-E24C-854E-AB1C-D9265EB18FE7}" type="slidenum">
              <a:rPr lang="en-US">
                <a:latin typeface="Times" pitchFamily="1" charset="0"/>
              </a:rPr>
              <a:pPr/>
              <a:t>1</a:t>
            </a:fld>
            <a:endParaRPr lang="en-US">
              <a:latin typeface="Times" pitchFamily="1" charset="0"/>
            </a:endParaRPr>
          </a:p>
        </p:txBody>
      </p:sp>
      <p:sp>
        <p:nvSpPr>
          <p:cNvPr id="30723" name="Rectangle 2"/>
          <p:cNvSpPr>
            <a:spLocks noGrp="1" noRot="1" noChangeAspect="1" noChangeArrowheads="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BCB8C56-0D39-B44A-8664-372D3FF997F8}" type="slidenum">
              <a:rPr lang="en-US">
                <a:latin typeface="Times" pitchFamily="1" charset="0"/>
              </a:rPr>
              <a:pPr/>
              <a:t>11</a:t>
            </a:fld>
            <a:endParaRPr lang="en-US">
              <a:latin typeface="Times" pitchFamily="1"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C9F8988-447D-7B4D-8B4E-6C6FECC74835}" type="slidenum">
              <a:rPr lang="en-US">
                <a:latin typeface="Times" pitchFamily="1" charset="0"/>
              </a:rPr>
              <a:pPr/>
              <a:t>12</a:t>
            </a:fld>
            <a:endParaRPr lang="en-US">
              <a:latin typeface="Times" pitchFamily="1"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B74B3CF5-B29C-F94B-A44B-253BC7DF5231}" type="slidenum">
              <a:rPr lang="en-US">
                <a:latin typeface="Times" pitchFamily="1" charset="0"/>
              </a:rPr>
              <a:pPr/>
              <a:t>18</a:t>
            </a:fld>
            <a:endParaRPr lang="en-US">
              <a:latin typeface="Times" pitchFamily="1"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DDA3EB64-CC27-804E-8F0A-51DCD50C1A01}" type="slidenum">
              <a:rPr lang="en-US">
                <a:latin typeface="Times" pitchFamily="1" charset="0"/>
              </a:rPr>
              <a:pPr/>
              <a:t>24</a:t>
            </a:fld>
            <a:endParaRPr lang="en-US">
              <a:latin typeface="Times" pitchFamily="1" charset="0"/>
            </a:endParaRPr>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D5B67B6-556D-6448-B9DE-8A97DC2D2164}" type="slidenum">
              <a:rPr lang="en-US">
                <a:latin typeface="Times" pitchFamily="1" charset="0"/>
              </a:rPr>
              <a:pPr/>
              <a:t>25</a:t>
            </a:fld>
            <a:endParaRPr lang="en-US">
              <a:latin typeface="Times" pitchFamily="1"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B5F215D-C0DC-3A4E-8D0B-0AD47EDA875D}" type="slidenum">
              <a:rPr lang="en-US">
                <a:latin typeface="Times" pitchFamily="1" charset="0"/>
              </a:rPr>
              <a:pPr/>
              <a:t>26</a:t>
            </a:fld>
            <a:endParaRPr lang="en-US">
              <a:latin typeface="Times" pitchFamily="1"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9CB7940-4AAC-1D4A-8F48-7CDBF43DE253}" type="slidenum">
              <a:rPr lang="en-US">
                <a:latin typeface="Times" pitchFamily="1" charset="0"/>
              </a:rPr>
              <a:pPr/>
              <a:t>35</a:t>
            </a:fld>
            <a:endParaRPr lang="en-US">
              <a:latin typeface="Times" pitchFamily="1" charset="0"/>
            </a:endParaRPr>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3A19F7C-D168-C84B-8519-30A7A64DF275}" type="slidenum">
              <a:rPr lang="en-US">
                <a:latin typeface="Times" pitchFamily="1" charset="0"/>
              </a:rPr>
              <a:pPr/>
              <a:t>40</a:t>
            </a:fld>
            <a:endParaRPr lang="en-US">
              <a:latin typeface="Times" pitchFamily="1"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D3A19F7C-D168-C84B-8519-30A7A64DF275}" type="slidenum">
              <a:rPr lang="en-US">
                <a:latin typeface="Times" pitchFamily="1" charset="0"/>
              </a:rPr>
              <a:pPr/>
              <a:t>41</a:t>
            </a:fld>
            <a:endParaRPr lang="en-US">
              <a:latin typeface="Times" pitchFamily="1"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1" charset="0"/>
                <a:ea typeface="msgothic" charset="0"/>
                <a:cs typeface="msgothic" charset="0"/>
              </a:rPr>
              <a:t>Map of Polynesia. Line A identifies delineation between Near and Remote Oceania and B shows the Polynesian Triangle. Bold arrows show a likely sequence of colonization and contact in prehistoric Polynesia. These sequences are based on interpretations from the </a:t>
            </a:r>
            <a:r>
              <a:rPr lang="en-GB" dirty="0" err="1">
                <a:latin typeface="Arial" pitchFamily="1" charset="0"/>
                <a:ea typeface="msgothic" charset="0"/>
                <a:cs typeface="msgothic" charset="0"/>
              </a:rPr>
              <a:t>mtDNA</a:t>
            </a:r>
            <a:r>
              <a:rPr lang="en-GB" dirty="0">
                <a:latin typeface="Arial" pitchFamily="1" charset="0"/>
                <a:ea typeface="msgothic" charset="0"/>
                <a:cs typeface="msgothic" charset="0"/>
              </a:rPr>
              <a:t> phylogenies of R. </a:t>
            </a:r>
            <a:r>
              <a:rPr lang="en-GB" dirty="0" err="1">
                <a:latin typeface="Arial" pitchFamily="1" charset="0"/>
                <a:ea typeface="msgothic" charset="0"/>
                <a:cs typeface="msgothic" charset="0"/>
              </a:rPr>
              <a:t>exulans</a:t>
            </a:r>
            <a:r>
              <a:rPr lang="en-GB" dirty="0">
                <a:latin typeface="Arial" pitchFamily="1" charset="0"/>
                <a:ea typeface="msgothic" charset="0"/>
                <a:cs typeface="msgothic" charset="0"/>
              </a:rPr>
              <a:t>. Samples included in the analyses were collected from Fiji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1 from </a:t>
            </a:r>
            <a:r>
              <a:rPr lang="en-GB" dirty="0" err="1">
                <a:latin typeface="Arial" pitchFamily="1" charset="0"/>
                <a:ea typeface="msgothic" charset="0"/>
                <a:cs typeface="msgothic" charset="0"/>
              </a:rPr>
              <a:t>Waya</a:t>
            </a:r>
            <a:r>
              <a:rPr lang="en-GB" dirty="0">
                <a:latin typeface="Arial" pitchFamily="1" charset="0"/>
                <a:ea typeface="msgothic" charset="0"/>
                <a:cs typeface="msgothic" charset="0"/>
              </a:rPr>
              <a:t>), Samoa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1 from </a:t>
            </a:r>
            <a:r>
              <a:rPr lang="en-GB" dirty="0" err="1">
                <a:latin typeface="Arial" pitchFamily="1" charset="0"/>
                <a:ea typeface="msgothic" charset="0"/>
                <a:cs typeface="msgothic" charset="0"/>
              </a:rPr>
              <a:t>Manua</a:t>
            </a:r>
            <a:r>
              <a:rPr lang="en-GB" dirty="0">
                <a:latin typeface="Arial" pitchFamily="1" charset="0"/>
                <a:ea typeface="msgothic" charset="0"/>
                <a:cs typeface="msgothic" charset="0"/>
              </a:rPr>
              <a:t>), the Cook Islands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13 from </a:t>
            </a:r>
            <a:r>
              <a:rPr lang="en-GB" dirty="0" err="1">
                <a:latin typeface="Arial" pitchFamily="1" charset="0"/>
                <a:ea typeface="msgothic" charset="0"/>
                <a:cs typeface="msgothic" charset="0"/>
              </a:rPr>
              <a:t>Rarotonga</a:t>
            </a:r>
            <a:r>
              <a:rPr lang="en-GB" dirty="0">
                <a:latin typeface="Arial" pitchFamily="1" charset="0"/>
                <a:ea typeface="msgothic" charset="0"/>
                <a:cs typeface="msgothic" charset="0"/>
              </a:rPr>
              <a:t> (S. Cooks 12), from </a:t>
            </a:r>
            <a:r>
              <a:rPr lang="en-GB" dirty="0" err="1">
                <a:latin typeface="Arial" pitchFamily="1" charset="0"/>
                <a:ea typeface="msgothic" charset="0"/>
                <a:cs typeface="msgothic" charset="0"/>
              </a:rPr>
              <a:t>Aitutaki</a:t>
            </a:r>
            <a:r>
              <a:rPr lang="en-GB" dirty="0">
                <a:latin typeface="Arial" pitchFamily="1" charset="0"/>
                <a:ea typeface="msgothic" charset="0"/>
                <a:cs typeface="msgothic" charset="0"/>
              </a:rPr>
              <a:t> (S. Cooks 2, 3, 4, 6, and 11), from </a:t>
            </a:r>
            <a:r>
              <a:rPr lang="en-GB" dirty="0" err="1">
                <a:latin typeface="Arial" pitchFamily="1" charset="0"/>
                <a:ea typeface="msgothic" charset="0"/>
                <a:cs typeface="msgothic" charset="0"/>
              </a:rPr>
              <a:t>Takutea</a:t>
            </a:r>
            <a:r>
              <a:rPr lang="en-GB" dirty="0">
                <a:latin typeface="Arial" pitchFamily="1" charset="0"/>
                <a:ea typeface="msgothic" charset="0"/>
                <a:cs typeface="msgothic" charset="0"/>
              </a:rPr>
              <a:t> (S. Cooks 7, 9, and 10), and from </a:t>
            </a:r>
            <a:r>
              <a:rPr lang="en-GB" dirty="0" err="1">
                <a:latin typeface="Arial" pitchFamily="1" charset="0"/>
                <a:ea typeface="msgothic" charset="0"/>
                <a:cs typeface="msgothic" charset="0"/>
              </a:rPr>
              <a:t>Atiu</a:t>
            </a:r>
            <a:r>
              <a:rPr lang="en-GB" dirty="0">
                <a:latin typeface="Arial" pitchFamily="1" charset="0"/>
                <a:ea typeface="msgothic" charset="0"/>
                <a:cs typeface="msgothic" charset="0"/>
              </a:rPr>
              <a:t> (S. Cooks 1, 5, 8, and 13)], the Society Islands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23 from Tahiti (Societies 6, 9, 11, 13, 18, and 21), from Raiatea (Societies 4, 5, 7, 8, 14, 15, 16, 17, 19, 20, and 22), and from </a:t>
            </a:r>
            <a:r>
              <a:rPr lang="en-GB" dirty="0" err="1">
                <a:latin typeface="Arial" pitchFamily="1" charset="0"/>
                <a:ea typeface="msgothic" charset="0"/>
                <a:cs typeface="msgothic" charset="0"/>
              </a:rPr>
              <a:t>Huahine</a:t>
            </a:r>
            <a:r>
              <a:rPr lang="en-GB" dirty="0">
                <a:latin typeface="Arial" pitchFamily="1" charset="0"/>
                <a:ea typeface="msgothic" charset="0"/>
                <a:cs typeface="msgothic" charset="0"/>
              </a:rPr>
              <a:t> (Societies 1, 2, 3, 10, 12, and 23)], the Marquesas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7 from </a:t>
            </a:r>
            <a:r>
              <a:rPr lang="en-GB" dirty="0" err="1">
                <a:latin typeface="Arial" pitchFamily="1" charset="0"/>
                <a:ea typeface="msgothic" charset="0"/>
                <a:cs typeface="msgothic" charset="0"/>
              </a:rPr>
              <a:t>UaHuka</a:t>
            </a:r>
            <a:r>
              <a:rPr lang="en-GB" dirty="0">
                <a:latin typeface="Arial" pitchFamily="1" charset="0"/>
                <a:ea typeface="msgothic" charset="0"/>
                <a:cs typeface="msgothic" charset="0"/>
              </a:rPr>
              <a:t>), Hawaii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5 from Hawaii (Hawaii 1–3 and 5) and from Oahu (Hawaii 4)], the </a:t>
            </a:r>
            <a:r>
              <a:rPr lang="en-GB" dirty="0" err="1">
                <a:latin typeface="Arial" pitchFamily="1" charset="0"/>
                <a:ea typeface="msgothic" charset="0"/>
                <a:cs typeface="msgothic" charset="0"/>
              </a:rPr>
              <a:t>Kermadecs</a:t>
            </a:r>
            <a:r>
              <a:rPr lang="en-GB" dirty="0">
                <a:latin typeface="Arial" pitchFamily="1" charset="0"/>
                <a:ea typeface="msgothic" charset="0"/>
                <a:cs typeface="msgothic" charset="0"/>
              </a:rPr>
              <a:t>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4 from </a:t>
            </a:r>
            <a:r>
              <a:rPr lang="en-GB" dirty="0" err="1">
                <a:latin typeface="Arial" pitchFamily="1" charset="0"/>
                <a:ea typeface="msgothic" charset="0"/>
                <a:cs typeface="msgothic" charset="0"/>
              </a:rPr>
              <a:t>Raoul</a:t>
            </a:r>
            <a:r>
              <a:rPr lang="en-GB" dirty="0">
                <a:latin typeface="Arial" pitchFamily="1" charset="0"/>
                <a:ea typeface="msgothic" charset="0"/>
                <a:cs typeface="msgothic" charset="0"/>
              </a:rPr>
              <a:t>), New Zealand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34 from off shore islands of the east coast of the North Island (NZ 7–10, 12–24, 28, and 34), from </a:t>
            </a:r>
            <a:r>
              <a:rPr lang="en-GB" dirty="0" err="1">
                <a:latin typeface="Arial" pitchFamily="1" charset="0"/>
                <a:ea typeface="msgothic" charset="0"/>
                <a:cs typeface="msgothic" charset="0"/>
              </a:rPr>
              <a:t>Kapiti</a:t>
            </a:r>
            <a:r>
              <a:rPr lang="en-GB" dirty="0">
                <a:latin typeface="Arial" pitchFamily="1" charset="0"/>
                <a:ea typeface="msgothic" charset="0"/>
                <a:cs typeface="msgothic" charset="0"/>
              </a:rPr>
              <a:t> Island off the west Coast of the North Island (NZ 2, 3, 11, 26, 27, and 32), from Marlborough Sounds (NZ 1, 25, 29, 30, 31, and 33), and from Stewart Island (NZ 4, 5, and 6)], and the Chatham Islands (</a:t>
            </a:r>
            <a:r>
              <a:rPr lang="en-GB" dirty="0" err="1">
                <a:latin typeface="Arial" pitchFamily="1" charset="0"/>
                <a:ea typeface="msgothic" charset="0"/>
                <a:cs typeface="msgothic" charset="0"/>
              </a:rPr>
              <a:t>n</a:t>
            </a:r>
            <a:r>
              <a:rPr lang="en-GB" dirty="0">
                <a:latin typeface="Arial" pitchFamily="1" charset="0"/>
                <a:ea typeface="msgothic" charset="0"/>
                <a:cs typeface="msgothic" charset="0"/>
              </a:rPr>
              <a:t> = 5 from Chatham Is.). The sample from Halmahera (Moluccas Islands) was used as an </a:t>
            </a:r>
            <a:r>
              <a:rPr lang="en-GB" dirty="0" err="1">
                <a:latin typeface="Arial" pitchFamily="1" charset="0"/>
                <a:ea typeface="msgothic" charset="0"/>
                <a:cs typeface="msgothic" charset="0"/>
              </a:rPr>
              <a:t>outgroup</a:t>
            </a:r>
            <a:r>
              <a:rPr lang="en-GB" dirty="0">
                <a:latin typeface="Arial" pitchFamily="1" charset="0"/>
                <a:ea typeface="msgothic" charset="0"/>
                <a:cs typeface="msgothic" charset="0"/>
              </a:rPr>
              <a:t> to root the tree.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13F438C0-98C5-B943-A0AD-A778A4939968}" type="slidenum">
              <a:rPr lang="en-US">
                <a:latin typeface="Times" pitchFamily="1" charset="0"/>
              </a:rPr>
              <a:pPr/>
              <a:t>3</a:t>
            </a:fld>
            <a:endParaRPr lang="en-US">
              <a:latin typeface="Times" pitchFamily="1"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r>
              <a:rPr lang="en-US">
                <a:latin typeface="Times" pitchFamily="1" charset="0"/>
                <a:ea typeface="ＭＳ Ｐゴシック" pitchFamily="1" charset="-128"/>
                <a:cs typeface="ＭＳ Ｐゴシック" pitchFamily="1" charset="-128"/>
              </a:rPr>
              <a:t>Arrival of Polynesians in Hawaii</a:t>
            </a:r>
          </a:p>
          <a:p>
            <a:r>
              <a:rPr lang="en-US">
                <a:latin typeface="Times" pitchFamily="1" charset="0"/>
                <a:ea typeface="ＭＳ Ｐゴシック" pitchFamily="1" charset="-128"/>
                <a:cs typeface="ＭＳ Ｐゴシック" pitchFamily="1" charset="-128"/>
              </a:rPr>
              <a:t>Brought Kitchen Gardens</a:t>
            </a:r>
          </a:p>
          <a:p>
            <a:r>
              <a:rPr lang="en-US">
                <a:latin typeface="Times" pitchFamily="1" charset="0"/>
                <a:ea typeface="ＭＳ Ｐゴシック" pitchFamily="1" charset="-128"/>
                <a:cs typeface="ＭＳ Ｐゴシック" pitchFamily="1" charset="-128"/>
              </a:rPr>
              <a:t>Encountered the largest variety of environments</a:t>
            </a:r>
          </a:p>
          <a:p>
            <a:r>
              <a:rPr lang="en-US">
                <a:latin typeface="Times" pitchFamily="1" charset="0"/>
                <a:ea typeface="ＭＳ Ｐゴシック" pitchFamily="1" charset="-128"/>
                <a:cs typeface="ＭＳ Ｐゴシック" pitchFamily="1" charset="-128"/>
              </a:rPr>
              <a:t>In the Pacific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D885607-926F-1F42-9C94-7FF80C46EC18}" type="slidenum">
              <a:rPr lang="en-US">
                <a:latin typeface="Times" pitchFamily="1" charset="0"/>
              </a:rPr>
              <a:pPr/>
              <a:t>4</a:t>
            </a:fld>
            <a:endParaRPr lang="en-US">
              <a:latin typeface="Times" pitchFamily="1"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3974973-79F3-AF4A-B50C-3258DB39C707}" type="slidenum">
              <a:rPr lang="en-US">
                <a:latin typeface="Times" pitchFamily="1" charset="0"/>
              </a:rPr>
              <a:pPr/>
              <a:t>5</a:t>
            </a:fld>
            <a:endParaRPr lang="en-US">
              <a:latin typeface="Times" pitchFamily="1" charset="0"/>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0003276-BA11-AE46-BF09-06EAABE1F1A6}" type="slidenum">
              <a:rPr lang="en-US">
                <a:latin typeface="Times" pitchFamily="1" charset="0"/>
              </a:rPr>
              <a:pPr/>
              <a:t>7</a:t>
            </a:fld>
            <a:endParaRPr lang="en-US">
              <a:latin typeface="Times" pitchFamily="1" charset="0"/>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B38B642-A049-8A42-A153-2CD9A4864E55}" type="slidenum">
              <a:rPr lang="en-US">
                <a:latin typeface="Times" pitchFamily="1" charset="0"/>
              </a:rPr>
              <a:pPr/>
              <a:t>8</a:t>
            </a:fld>
            <a:endParaRPr lang="en-US">
              <a:latin typeface="Times" pitchFamily="1"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229587E-60C5-C049-9AAE-E93FD21406FC}" type="slidenum">
              <a:rPr lang="en-US">
                <a:latin typeface="Times" pitchFamily="1" charset="0"/>
              </a:rPr>
              <a:pPr/>
              <a:t>9</a:t>
            </a:fld>
            <a:endParaRPr lang="en-US">
              <a:latin typeface="Times" pitchFamily="1"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175936C9-7C92-3A4A-8FDA-9E444D217596}" type="slidenum">
              <a:rPr lang="en-US">
                <a:latin typeface="Times" pitchFamily="1" charset="0"/>
              </a:rPr>
              <a:pPr/>
              <a:t>10</a:t>
            </a:fld>
            <a:endParaRPr lang="en-US">
              <a:latin typeface="Times" pitchFamily="1" charset="0"/>
            </a:endParaRPr>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r>
              <a:rPr lang="en-US">
                <a:latin typeface="Times" pitchFamily="1" charset="0"/>
                <a:ea typeface="ＭＳ Ｐゴシック" pitchFamily="1" charset="-128"/>
                <a:cs typeface="ＭＳ Ｐゴシック" pitchFamily="1" charset="-128"/>
              </a:rPr>
              <a:t>One of the useful features of Hawaii as natural </a:t>
            </a:r>
          </a:p>
          <a:p>
            <a:r>
              <a:rPr lang="en-US">
                <a:latin typeface="Times" pitchFamily="1" charset="0"/>
                <a:ea typeface="ＭＳ Ｐゴシック" pitchFamily="1" charset="-128"/>
                <a:cs typeface="ＭＳ Ｐゴシック" pitchFamily="1" charset="-128"/>
              </a:rPr>
              <a:t>Is the fact that lava flows can be mapped through different rainfall zones.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79C58B-50B5-794C-A18A-B31435D4873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56A4E5-6817-464D-8D2B-93F4DE4917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E8A308-B4F2-2145-9283-1F6F7364335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407314-EA22-1144-A1AF-21AC502A76D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779601-7562-D146-9C83-E12D5EB4F79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BB7D02-6EE6-A440-9879-78698983676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2667000" y="2286000"/>
            <a:ext cx="5791200" cy="1981200"/>
          </a:xfrm>
        </p:spPr>
        <p:txBody>
          <a:bodyPr/>
          <a:lstStyle>
            <a:lvl1pPr algn="ctr">
              <a:defRPr/>
            </a:lvl1pPr>
          </a:lstStyle>
          <a:p>
            <a:r>
              <a:rPr lang="en-US"/>
              <a:t>Click to edit Master title style</a:t>
            </a:r>
          </a:p>
        </p:txBody>
      </p:sp>
      <p:sp>
        <p:nvSpPr>
          <p:cNvPr id="21401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B26D570-808E-D84D-8EBD-66C9DC381C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6B004E7-EE58-7B47-918E-13483353161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FFB5B13-CD0A-3543-B531-9B243F93061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8EE11B0-C6B4-9B4C-ABBB-99811F0502C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B76DAF2-6B2E-DB45-A460-D56BC09DFD3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FF69E3-6623-5C4F-AFA6-B941D3C9DE2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1EDFD-AB15-4D43-ADE8-24A49BF9394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43AFE23A-1DF5-E94D-9699-6E767572791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9CCDDA7-65AA-8C43-B743-29C46D86F83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23FE3D7-C89A-2A49-B04B-41C351ECD1E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9F5B30-B4AE-4F4C-9B51-593F7E6D02E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019DF1B-E19E-A645-B688-87BCFE6126E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407314-EA22-1144-A1AF-21AC502A76D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FD932F-42DB-9045-A9CB-24E08CF0C44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AF15D1-91DA-C04A-B254-8D717A9976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889C93-FB73-5147-81D9-259C0957B01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C866DC-3AF1-E947-A427-435CECECD54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20E910-CB45-0A4F-8213-865CD23F4B8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50FC58-45C1-2A4B-9F65-32CABDC76F7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842CDB-1556-794D-B349-AF86FDE0C11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04743548-1684-7C4D-8343-C43F6DF4BC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12994" name="Rectangle 1026"/>
          <p:cNvSpPr>
            <a:spLocks noGrp="1" noChangeArrowheads="1"/>
          </p:cNvSpPr>
          <p:nvPr>
            <p:ph type="title"/>
          </p:nvPr>
        </p:nvSpPr>
        <p:spPr bwMode="auto">
          <a:xfrm>
            <a:off x="1447800" y="609600"/>
            <a:ext cx="7239000" cy="11430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1027"/>
          <p:cNvSpPr>
            <a:spLocks noGrp="1" noChangeArrowheads="1"/>
          </p:cNvSpPr>
          <p:nvPr>
            <p:ph type="body" idx="1"/>
          </p:nvPr>
        </p:nvSpPr>
        <p:spPr bwMode="auto">
          <a:xfrm>
            <a:off x="2286000" y="1981200"/>
            <a:ext cx="6400800" cy="41148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12997"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12998" name="Rectangle 1030"/>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F53CFFBC-554E-4A47-80B9-DEDAC2155C6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04"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5" r:id="rId12"/>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128"/>
          <a:cs typeface="Osaka" charset="-128"/>
        </a:defRPr>
      </a:lvl2pPr>
      <a:lvl3pPr algn="r" rtl="0" eaLnBrk="0" fontAlgn="base" hangingPunct="0">
        <a:spcBef>
          <a:spcPct val="0"/>
        </a:spcBef>
        <a:spcAft>
          <a:spcPct val="0"/>
        </a:spcAft>
        <a:defRPr sz="4400">
          <a:solidFill>
            <a:schemeClr val="tx2"/>
          </a:solidFill>
          <a:latin typeface="Verdana" charset="0"/>
          <a:ea typeface="Osaka" charset="-128"/>
          <a:cs typeface="Osaka" charset="-128"/>
        </a:defRPr>
      </a:lvl3pPr>
      <a:lvl4pPr algn="r" rtl="0" eaLnBrk="0" fontAlgn="base" hangingPunct="0">
        <a:spcBef>
          <a:spcPct val="0"/>
        </a:spcBef>
        <a:spcAft>
          <a:spcPct val="0"/>
        </a:spcAft>
        <a:defRPr sz="4400">
          <a:solidFill>
            <a:schemeClr val="tx2"/>
          </a:solidFill>
          <a:latin typeface="Verdana" charset="0"/>
          <a:ea typeface="Osaka" charset="-128"/>
          <a:cs typeface="Osaka" charset="-128"/>
        </a:defRPr>
      </a:lvl4pPr>
      <a:lvl5pPr algn="r" rtl="0" eaLnBrk="0" fontAlgn="base" hangingPunct="0">
        <a:spcBef>
          <a:spcPct val="0"/>
        </a:spcBef>
        <a:spcAft>
          <a:spcPct val="0"/>
        </a:spcAft>
        <a:defRPr sz="4400">
          <a:solidFill>
            <a:schemeClr val="tx2"/>
          </a:solidFill>
          <a:latin typeface="Verdana" charset="0"/>
          <a:ea typeface="Osaka" charset="-128"/>
          <a:cs typeface="Osaka" charset="-128"/>
        </a:defRPr>
      </a:lvl5pPr>
      <a:lvl6pPr marL="457200" algn="r" rtl="0" fontAlgn="base">
        <a:spcBef>
          <a:spcPct val="0"/>
        </a:spcBef>
        <a:spcAft>
          <a:spcPct val="0"/>
        </a:spcAft>
        <a:defRPr sz="4400">
          <a:solidFill>
            <a:schemeClr val="tx2"/>
          </a:solidFill>
          <a:latin typeface="Verdana" charset="0"/>
          <a:ea typeface="Osaka" charset="-128"/>
          <a:cs typeface="Osaka" charset="-128"/>
        </a:defRPr>
      </a:lvl6pPr>
      <a:lvl7pPr marL="914400" algn="r" rtl="0" fontAlgn="base">
        <a:spcBef>
          <a:spcPct val="0"/>
        </a:spcBef>
        <a:spcAft>
          <a:spcPct val="0"/>
        </a:spcAft>
        <a:defRPr sz="4400">
          <a:solidFill>
            <a:schemeClr val="tx2"/>
          </a:solidFill>
          <a:latin typeface="Verdana" charset="0"/>
          <a:ea typeface="Osaka" charset="-128"/>
          <a:cs typeface="Osaka" charset="-128"/>
        </a:defRPr>
      </a:lvl7pPr>
      <a:lvl8pPr marL="1371600" algn="r" rtl="0" fontAlgn="base">
        <a:spcBef>
          <a:spcPct val="0"/>
        </a:spcBef>
        <a:spcAft>
          <a:spcPct val="0"/>
        </a:spcAft>
        <a:defRPr sz="4400">
          <a:solidFill>
            <a:schemeClr val="tx2"/>
          </a:solidFill>
          <a:latin typeface="Verdana" charset="0"/>
          <a:ea typeface="Osaka" charset="-128"/>
          <a:cs typeface="Osaka" charset="-128"/>
        </a:defRPr>
      </a:lvl8pPr>
      <a:lvl9pPr marL="1828800" algn="r" rtl="0" fontAlgn="base">
        <a:spcBef>
          <a:spcPct val="0"/>
        </a:spcBef>
        <a:spcAft>
          <a:spcPct val="0"/>
        </a:spcAft>
        <a:defRPr sz="4400">
          <a:solidFill>
            <a:schemeClr val="tx2"/>
          </a:solidFill>
          <a:latin typeface="Verdana" charset="0"/>
          <a:ea typeface="Osaka" charset="-128"/>
          <a:cs typeface="Osaka" charset="-128"/>
        </a:defRPr>
      </a:lvl9pPr>
    </p:titleStyle>
    <p:bodyStyle>
      <a:lvl1pPr marL="342900" indent="-342900" algn="l" rtl="0" eaLnBrk="0" fontAlgn="base" hangingPunct="0">
        <a:spcBef>
          <a:spcPct val="20000"/>
        </a:spcBef>
        <a:spcAft>
          <a:spcPct val="0"/>
        </a:spcAft>
        <a:buFont typeface="Monotype Sorts" pitchFamily="1"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1" charset="2"/>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1" charset="2"/>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pitchFamily="1" charset="2"/>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1" charset="2"/>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oleObject" Target="Document2!OLE_LINK1" TargetMode="Externa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8.pd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4.pd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Date Placeholder 3"/>
          <p:cNvSpPr>
            <a:spLocks noGrp="1"/>
          </p:cNvSpPr>
          <p:nvPr>
            <p:ph type="dt" sz="quarter" idx="10"/>
          </p:nvPr>
        </p:nvSpPr>
        <p:spPr/>
        <p:txBody>
          <a:bodyPr/>
          <a:lstStyle/>
          <a:p>
            <a:pPr>
              <a:defRPr/>
            </a:pPr>
            <a:endParaRPr lang="en-US"/>
          </a:p>
        </p:txBody>
      </p:sp>
      <p:sp>
        <p:nvSpPr>
          <p:cNvPr id="12" name="Footer Placeholder 4"/>
          <p:cNvSpPr>
            <a:spLocks noGrp="1"/>
          </p:cNvSpPr>
          <p:nvPr>
            <p:ph type="ftr" sz="quarter" idx="11"/>
          </p:nvPr>
        </p:nvSpPr>
        <p:spPr/>
        <p:txBody>
          <a:bodyPr/>
          <a:lstStyle/>
          <a:p>
            <a:pPr>
              <a:defRPr/>
            </a:pPr>
            <a:endParaRPr lang="en-US"/>
          </a:p>
        </p:txBody>
      </p:sp>
      <p:sp>
        <p:nvSpPr>
          <p:cNvPr id="29700" name="Text Box 2"/>
          <p:cNvSpPr txBox="1">
            <a:spLocks noChangeArrowheads="1"/>
          </p:cNvSpPr>
          <p:nvPr/>
        </p:nvSpPr>
        <p:spPr bwMode="auto">
          <a:xfrm>
            <a:off x="4408488" y="1752600"/>
            <a:ext cx="184150" cy="1190625"/>
          </a:xfrm>
          <a:prstGeom prst="rect">
            <a:avLst/>
          </a:prstGeom>
          <a:noFill/>
          <a:ln w="9525">
            <a:noFill/>
            <a:miter lim="800000"/>
            <a:headEnd/>
            <a:tailEnd/>
          </a:ln>
        </p:spPr>
        <p:txBody>
          <a:bodyPr wrap="none">
            <a:prstTxWarp prst="textNoShape">
              <a:avLst/>
            </a:prstTxWarp>
            <a:spAutoFit/>
          </a:bodyPr>
          <a:lstStyle/>
          <a:p>
            <a:pPr algn="ctr"/>
            <a:endParaRPr lang="en-US" sz="3600">
              <a:solidFill>
                <a:srgbClr val="FCEA0A"/>
              </a:solidFill>
              <a:latin typeface="Verdana" pitchFamily="1" charset="0"/>
            </a:endParaRPr>
          </a:p>
          <a:p>
            <a:pPr algn="ctr"/>
            <a:endParaRPr lang="en-US" sz="3600">
              <a:latin typeface="Verdana" pitchFamily="1" charset="0"/>
            </a:endParaRPr>
          </a:p>
        </p:txBody>
      </p:sp>
      <p:pic>
        <p:nvPicPr>
          <p:cNvPr id="29701" name="Picture 3" descr="All_Islands_map_710x509"/>
          <p:cNvPicPr>
            <a:picLocks noChangeAspect="1" noChangeArrowheads="1"/>
          </p:cNvPicPr>
          <p:nvPr/>
        </p:nvPicPr>
        <p:blipFill>
          <a:blip r:embed="rId3"/>
          <a:srcRect/>
          <a:stretch>
            <a:fillRect/>
          </a:stretch>
        </p:blipFill>
        <p:spPr bwMode="auto">
          <a:xfrm>
            <a:off x="3200400" y="0"/>
            <a:ext cx="2819400" cy="2020888"/>
          </a:xfrm>
          <a:prstGeom prst="rect">
            <a:avLst/>
          </a:prstGeom>
          <a:noFill/>
          <a:ln w="9525">
            <a:noFill/>
            <a:miter lim="800000"/>
            <a:headEnd/>
            <a:tailEnd/>
          </a:ln>
        </p:spPr>
      </p:pic>
      <p:sp>
        <p:nvSpPr>
          <p:cNvPr id="29702" name="Rectangle 4"/>
          <p:cNvSpPr>
            <a:spLocks noChangeArrowheads="1"/>
          </p:cNvSpPr>
          <p:nvPr/>
        </p:nvSpPr>
        <p:spPr bwMode="auto">
          <a:xfrm>
            <a:off x="0" y="2590800"/>
            <a:ext cx="9144000" cy="1077913"/>
          </a:xfrm>
          <a:prstGeom prst="rect">
            <a:avLst/>
          </a:prstGeom>
          <a:noFill/>
          <a:ln w="9525">
            <a:noFill/>
            <a:miter lim="800000"/>
            <a:headEnd/>
            <a:tailEnd/>
          </a:ln>
        </p:spPr>
        <p:txBody>
          <a:bodyPr>
            <a:prstTxWarp prst="textNoShape">
              <a:avLst/>
            </a:prstTxWarp>
            <a:spAutoFit/>
          </a:bodyPr>
          <a:lstStyle/>
          <a:p>
            <a:pPr algn="ctr"/>
            <a:endParaRPr lang="en-US" sz="2800">
              <a:solidFill>
                <a:srgbClr val="FCEA0A"/>
              </a:solidFill>
              <a:latin typeface="Verdana" pitchFamily="1" charset="0"/>
            </a:endParaRPr>
          </a:p>
          <a:p>
            <a:r>
              <a:rPr lang="en-US" sz="3600">
                <a:latin typeface="Verdana" pitchFamily="1" charset="0"/>
              </a:rPr>
              <a:t>		</a:t>
            </a:r>
          </a:p>
        </p:txBody>
      </p:sp>
      <p:pic>
        <p:nvPicPr>
          <p:cNvPr id="29703" name="Picture 5" descr="a1KohalaSummitForest"/>
          <p:cNvPicPr>
            <a:picLocks noChangeAspect="1" noChangeArrowheads="1"/>
          </p:cNvPicPr>
          <p:nvPr/>
        </p:nvPicPr>
        <p:blipFill>
          <a:blip r:embed="rId4"/>
          <a:srcRect/>
          <a:stretch>
            <a:fillRect/>
          </a:stretch>
        </p:blipFill>
        <p:spPr bwMode="auto">
          <a:xfrm>
            <a:off x="0" y="2819400"/>
            <a:ext cx="2584450" cy="4038600"/>
          </a:xfrm>
          <a:prstGeom prst="rect">
            <a:avLst/>
          </a:prstGeom>
          <a:noFill/>
          <a:ln w="9525">
            <a:noFill/>
            <a:miter lim="800000"/>
            <a:headEnd/>
            <a:tailEnd/>
          </a:ln>
        </p:spPr>
      </p:pic>
      <p:pic>
        <p:nvPicPr>
          <p:cNvPr id="29704" name="Picture 6"/>
          <p:cNvPicPr>
            <a:picLocks noChangeAspect="1" noChangeArrowheads="1"/>
          </p:cNvPicPr>
          <p:nvPr/>
        </p:nvPicPr>
        <p:blipFill>
          <a:blip r:embed="rId5"/>
          <a:srcRect/>
          <a:stretch>
            <a:fillRect/>
          </a:stretch>
        </p:blipFill>
        <p:spPr bwMode="auto">
          <a:xfrm>
            <a:off x="0" y="0"/>
            <a:ext cx="3200400" cy="1930400"/>
          </a:xfrm>
          <a:prstGeom prst="rect">
            <a:avLst/>
          </a:prstGeom>
          <a:noFill/>
          <a:ln w="9525">
            <a:noFill/>
            <a:miter lim="800000"/>
            <a:headEnd/>
            <a:tailEnd/>
          </a:ln>
        </p:spPr>
      </p:pic>
      <p:pic>
        <p:nvPicPr>
          <p:cNvPr id="29705" name="Picture 7" descr="Hawaii Ice"/>
          <p:cNvPicPr>
            <a:picLocks noChangeAspect="1" noChangeArrowheads="1"/>
          </p:cNvPicPr>
          <p:nvPr/>
        </p:nvPicPr>
        <p:blipFill>
          <a:blip r:embed="rId6"/>
          <a:srcRect/>
          <a:stretch>
            <a:fillRect/>
          </a:stretch>
        </p:blipFill>
        <p:spPr bwMode="auto">
          <a:xfrm>
            <a:off x="6019800" y="0"/>
            <a:ext cx="3124200" cy="2081213"/>
          </a:xfrm>
          <a:prstGeom prst="rect">
            <a:avLst/>
          </a:prstGeom>
          <a:noFill/>
          <a:ln w="9525">
            <a:noFill/>
            <a:miter lim="800000"/>
            <a:headEnd/>
            <a:tailEnd/>
          </a:ln>
        </p:spPr>
      </p:pic>
      <p:pic>
        <p:nvPicPr>
          <p:cNvPr id="29706" name="Picture 8"/>
          <p:cNvPicPr>
            <a:picLocks noChangeAspect="1" noChangeArrowheads="1"/>
          </p:cNvPicPr>
          <p:nvPr/>
        </p:nvPicPr>
        <p:blipFill>
          <a:blip r:embed="rId7"/>
          <a:srcRect/>
          <a:stretch>
            <a:fillRect/>
          </a:stretch>
        </p:blipFill>
        <p:spPr bwMode="auto">
          <a:xfrm>
            <a:off x="2590800" y="4300538"/>
            <a:ext cx="3810000" cy="2557462"/>
          </a:xfrm>
          <a:prstGeom prst="rect">
            <a:avLst/>
          </a:prstGeom>
          <a:noFill/>
          <a:ln w="9525">
            <a:noFill/>
            <a:miter lim="800000"/>
            <a:headEnd/>
            <a:tailEnd/>
          </a:ln>
        </p:spPr>
      </p:pic>
      <p:pic>
        <p:nvPicPr>
          <p:cNvPr id="29707" name="Picture 9"/>
          <p:cNvPicPr>
            <a:picLocks noChangeAspect="1" noChangeArrowheads="1"/>
          </p:cNvPicPr>
          <p:nvPr/>
        </p:nvPicPr>
        <p:blipFill>
          <a:blip r:embed="rId8"/>
          <a:srcRect/>
          <a:stretch>
            <a:fillRect/>
          </a:stretch>
        </p:blipFill>
        <p:spPr bwMode="auto">
          <a:xfrm>
            <a:off x="6477000" y="2819400"/>
            <a:ext cx="2743200" cy="4038600"/>
          </a:xfrm>
          <a:prstGeom prst="rect">
            <a:avLst/>
          </a:prstGeom>
          <a:noFill/>
          <a:ln w="9525">
            <a:noFill/>
            <a:miter lim="800000"/>
            <a:headEnd/>
            <a:tailEnd/>
          </a:ln>
        </p:spPr>
      </p:pic>
      <p:sp>
        <p:nvSpPr>
          <p:cNvPr id="29708" name="Text Box 10"/>
          <p:cNvSpPr txBox="1">
            <a:spLocks noChangeArrowheads="1"/>
          </p:cNvSpPr>
          <p:nvPr/>
        </p:nvSpPr>
        <p:spPr bwMode="auto">
          <a:xfrm>
            <a:off x="217400" y="1981200"/>
            <a:ext cx="8618916" cy="830997"/>
          </a:xfrm>
          <a:prstGeom prst="rect">
            <a:avLst/>
          </a:prstGeom>
          <a:noFill/>
          <a:ln w="9525">
            <a:noFill/>
            <a:miter lim="800000"/>
            <a:headEnd/>
            <a:tailEnd/>
          </a:ln>
        </p:spPr>
        <p:txBody>
          <a:bodyPr wrap="none">
            <a:prstTxWarp prst="textNoShape">
              <a:avLst/>
            </a:prstTxWarp>
            <a:spAutoFit/>
          </a:bodyPr>
          <a:lstStyle/>
          <a:p>
            <a:pPr algn="ctr"/>
            <a:r>
              <a:rPr lang="en-US" dirty="0" smtClean="0">
                <a:latin typeface="Arial"/>
                <a:cs typeface="Arial"/>
              </a:rPr>
              <a:t>Farming the Rock: </a:t>
            </a:r>
          </a:p>
          <a:p>
            <a:pPr algn="ctr"/>
            <a:r>
              <a:rPr lang="en-US" dirty="0" smtClean="0">
                <a:latin typeface="Arial"/>
                <a:cs typeface="Arial"/>
              </a:rPr>
              <a:t>Biogeochemical Controls on Intensive Agriculture in Polynesia</a:t>
            </a:r>
            <a:endParaRPr lang="en-US" dirty="0">
              <a:latin typeface="Arial"/>
              <a:cs typeface="Arial"/>
            </a:endParaRPr>
          </a:p>
        </p:txBody>
      </p:sp>
      <p:sp>
        <p:nvSpPr>
          <p:cNvPr id="29709" name="Rectangle 12"/>
          <p:cNvSpPr>
            <a:spLocks noChangeArrowheads="1"/>
          </p:cNvSpPr>
          <p:nvPr/>
        </p:nvSpPr>
        <p:spPr bwMode="auto">
          <a:xfrm>
            <a:off x="3352800" y="2769275"/>
            <a:ext cx="3124200" cy="2123658"/>
          </a:xfrm>
          <a:prstGeom prst="rect">
            <a:avLst/>
          </a:prstGeom>
          <a:noFill/>
          <a:ln w="9525">
            <a:noFill/>
            <a:miter lim="800000"/>
            <a:headEnd/>
            <a:tailEnd/>
          </a:ln>
        </p:spPr>
        <p:txBody>
          <a:bodyPr wrap="square">
            <a:prstTxWarp prst="textNoShape">
              <a:avLst/>
            </a:prstTxWarp>
            <a:spAutoFit/>
          </a:bodyPr>
          <a:lstStyle/>
          <a:p>
            <a:endParaRPr lang="en-US" sz="2000" dirty="0" smtClean="0">
              <a:latin typeface="Arial"/>
              <a:cs typeface="Arial"/>
            </a:endParaRPr>
          </a:p>
          <a:p>
            <a:r>
              <a:rPr lang="en-US" sz="2000" dirty="0" smtClean="0">
                <a:latin typeface="Arial"/>
                <a:cs typeface="Arial"/>
              </a:rPr>
              <a:t>Oliver Chadwick, UCSB</a:t>
            </a:r>
            <a:endParaRPr lang="en-US" dirty="0" smtClean="0">
              <a:latin typeface="Arial"/>
              <a:cs typeface="Arial"/>
            </a:endParaRPr>
          </a:p>
          <a:p>
            <a:pPr algn="r"/>
            <a:endParaRPr lang="en-US" sz="1400" dirty="0" smtClean="0">
              <a:latin typeface="Arial"/>
              <a:cs typeface="Arial"/>
            </a:endParaRPr>
          </a:p>
          <a:p>
            <a:pPr algn="r"/>
            <a:r>
              <a:rPr lang="en-US" sz="1400" dirty="0" smtClean="0">
                <a:latin typeface="Arial"/>
                <a:cs typeface="Arial"/>
              </a:rPr>
              <a:t>Patrick </a:t>
            </a:r>
            <a:r>
              <a:rPr lang="en-US" sz="1400" dirty="0" err="1">
                <a:latin typeface="Arial"/>
                <a:cs typeface="Arial"/>
              </a:rPr>
              <a:t>Kirch</a:t>
            </a:r>
            <a:endParaRPr lang="en-US" sz="1400" dirty="0">
              <a:latin typeface="Arial"/>
              <a:cs typeface="Arial"/>
            </a:endParaRPr>
          </a:p>
          <a:p>
            <a:pPr algn="r"/>
            <a:r>
              <a:rPr lang="en-US" sz="1400" dirty="0">
                <a:latin typeface="Arial"/>
                <a:cs typeface="Arial"/>
              </a:rPr>
              <a:t>Peter </a:t>
            </a:r>
            <a:r>
              <a:rPr lang="en-US" sz="1400" dirty="0" err="1">
                <a:latin typeface="Arial"/>
                <a:cs typeface="Arial"/>
              </a:rPr>
              <a:t>Vitousek</a:t>
            </a:r>
            <a:endParaRPr lang="en-US" sz="1400" dirty="0">
              <a:latin typeface="Arial"/>
              <a:cs typeface="Arial"/>
            </a:endParaRPr>
          </a:p>
          <a:p>
            <a:pPr algn="r"/>
            <a:r>
              <a:rPr lang="en-US" sz="1400" dirty="0" err="1">
                <a:latin typeface="Arial"/>
                <a:cs typeface="Arial"/>
              </a:rPr>
              <a:t>Thegn</a:t>
            </a:r>
            <a:r>
              <a:rPr lang="en-US" sz="1400" dirty="0">
                <a:latin typeface="Arial"/>
                <a:cs typeface="Arial"/>
              </a:rPr>
              <a:t> </a:t>
            </a:r>
            <a:r>
              <a:rPr lang="en-US" sz="1400" dirty="0" err="1">
                <a:latin typeface="Arial"/>
                <a:cs typeface="Arial"/>
              </a:rPr>
              <a:t>Ladefoged</a:t>
            </a:r>
            <a:endParaRPr lang="en-US" sz="1400" dirty="0">
              <a:latin typeface="Arial"/>
              <a:cs typeface="Arial"/>
            </a:endParaRPr>
          </a:p>
          <a:p>
            <a:pPr algn="ctr"/>
            <a:endParaRPr lang="en-US" sz="3600" dirty="0">
              <a:latin typeface="Verdana" pitchFamily="1"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939" name="Text Box 1027"/>
          <p:cNvSpPr txBox="1">
            <a:spLocks noChangeArrowheads="1"/>
          </p:cNvSpPr>
          <p:nvPr/>
        </p:nvSpPr>
        <p:spPr bwMode="auto">
          <a:xfrm>
            <a:off x="1356557" y="-76200"/>
            <a:ext cx="6018144" cy="830997"/>
          </a:xfrm>
          <a:prstGeom prst="rect">
            <a:avLst/>
          </a:prstGeom>
          <a:noFill/>
          <a:ln w="9525">
            <a:noFill/>
            <a:miter lim="800000"/>
            <a:headEnd/>
            <a:tailEnd/>
          </a:ln>
        </p:spPr>
        <p:txBody>
          <a:bodyPr wrap="none">
            <a:prstTxWarp prst="textNoShape">
              <a:avLst/>
            </a:prstTxWarp>
            <a:spAutoFit/>
          </a:bodyPr>
          <a:lstStyle/>
          <a:p>
            <a:pPr algn="ctr"/>
            <a:r>
              <a:rPr lang="en-US" dirty="0">
                <a:solidFill>
                  <a:srgbClr val="FFF50F"/>
                </a:solidFill>
                <a:latin typeface="Arial"/>
                <a:cs typeface="Arial"/>
              </a:rPr>
              <a:t>Hawaii as Natural </a:t>
            </a:r>
            <a:r>
              <a:rPr lang="en-US" dirty="0" smtClean="0">
                <a:solidFill>
                  <a:srgbClr val="FFF50F"/>
                </a:solidFill>
                <a:latin typeface="Arial"/>
                <a:cs typeface="Arial"/>
              </a:rPr>
              <a:t>Laboratory: </a:t>
            </a:r>
          </a:p>
          <a:p>
            <a:pPr algn="ctr"/>
            <a:r>
              <a:rPr lang="en-US" dirty="0" smtClean="0">
                <a:solidFill>
                  <a:srgbClr val="FFF50F"/>
                </a:solidFill>
                <a:latin typeface="Arial"/>
                <a:cs typeface="Arial"/>
              </a:rPr>
              <a:t>Biogeochemistry and Human </a:t>
            </a:r>
            <a:r>
              <a:rPr lang="en-US" dirty="0" err="1" smtClean="0">
                <a:solidFill>
                  <a:srgbClr val="FFF50F"/>
                </a:solidFill>
                <a:latin typeface="Arial"/>
                <a:cs typeface="Arial"/>
              </a:rPr>
              <a:t>Ecodynamics</a:t>
            </a:r>
            <a:endParaRPr lang="en-US" dirty="0">
              <a:solidFill>
                <a:srgbClr val="FFD900"/>
              </a:solidFill>
              <a:latin typeface="Arial"/>
              <a:cs typeface="Arial"/>
            </a:endParaRPr>
          </a:p>
        </p:txBody>
      </p:sp>
      <p:pic>
        <p:nvPicPr>
          <p:cNvPr id="4" name="Picture 2" descr="&#10;01)Hawaii.jpg                                                  00044064TealDotl HD                    B746AFEA:"/>
          <p:cNvPicPr>
            <a:picLocks noChangeAspect="1" noChangeArrowheads="1"/>
          </p:cNvPicPr>
          <p:nvPr/>
        </p:nvPicPr>
        <p:blipFill>
          <a:blip r:embed="rId3"/>
          <a:srcRect/>
          <a:stretch>
            <a:fillRect/>
          </a:stretch>
        </p:blipFill>
        <p:spPr bwMode="auto">
          <a:xfrm>
            <a:off x="0" y="762000"/>
            <a:ext cx="9145588" cy="5843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lum bright="10000" contrast="10000"/>
          </a:blip>
          <a:srcRect/>
          <a:stretch>
            <a:fillRect/>
          </a:stretch>
        </p:blipFill>
        <p:spPr bwMode="auto">
          <a:xfrm>
            <a:off x="2286000" y="609600"/>
            <a:ext cx="4191000" cy="6361602"/>
          </a:xfrm>
          <a:prstGeom prst="rect">
            <a:avLst/>
          </a:prstGeom>
          <a:noFill/>
          <a:ln w="9525">
            <a:noFill/>
            <a:miter lim="800000"/>
            <a:headEnd/>
            <a:tailEnd/>
          </a:ln>
        </p:spPr>
      </p:pic>
      <p:sp>
        <p:nvSpPr>
          <p:cNvPr id="48131" name="Text Box 3"/>
          <p:cNvSpPr txBox="1">
            <a:spLocks noChangeArrowheads="1"/>
          </p:cNvSpPr>
          <p:nvPr/>
        </p:nvSpPr>
        <p:spPr bwMode="auto">
          <a:xfrm>
            <a:off x="6777038" y="6553200"/>
            <a:ext cx="2366962" cy="304800"/>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rPr>
              <a:t>Chadwick and Chorover, 2001</a:t>
            </a:r>
            <a:endParaRPr lang="en-US"/>
          </a:p>
        </p:txBody>
      </p:sp>
      <p:sp>
        <p:nvSpPr>
          <p:cNvPr id="48132" name="Rectangle 4"/>
          <p:cNvSpPr>
            <a:spLocks noChangeArrowheads="1"/>
          </p:cNvSpPr>
          <p:nvPr/>
        </p:nvSpPr>
        <p:spPr bwMode="auto">
          <a:xfrm>
            <a:off x="2438400" y="0"/>
            <a:ext cx="3896544"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FFFF"/>
                </a:solidFill>
                <a:latin typeface="Arial"/>
                <a:cs typeface="Arial"/>
              </a:rPr>
              <a:t>Conceptual Framework</a:t>
            </a:r>
            <a:endParaRPr lang="en-US" sz="2800" dirty="0">
              <a:solidFill>
                <a:srgbClr val="FFFFFF"/>
              </a:solidFill>
              <a:latin typeface="Arial"/>
              <a:cs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lum bright="10000" contrast="10000"/>
          </a:blip>
          <a:srcRect/>
          <a:stretch>
            <a:fillRect/>
          </a:stretch>
        </p:blipFill>
        <p:spPr bwMode="auto">
          <a:xfrm>
            <a:off x="0" y="762000"/>
            <a:ext cx="9144000" cy="6096000"/>
          </a:xfrm>
          <a:prstGeom prst="rect">
            <a:avLst/>
          </a:prstGeom>
          <a:noFill/>
          <a:ln w="9525">
            <a:noFill/>
            <a:miter lim="800000"/>
            <a:headEnd/>
            <a:tailEnd/>
          </a:ln>
        </p:spPr>
      </p:pic>
      <p:sp>
        <p:nvSpPr>
          <p:cNvPr id="50179" name="Rectangle 4"/>
          <p:cNvSpPr>
            <a:spLocks noChangeArrowheads="1"/>
          </p:cNvSpPr>
          <p:nvPr/>
        </p:nvSpPr>
        <p:spPr bwMode="auto">
          <a:xfrm>
            <a:off x="6400800" y="6553200"/>
            <a:ext cx="2366963" cy="304800"/>
          </a:xfrm>
          <a:prstGeom prst="rect">
            <a:avLst/>
          </a:prstGeom>
          <a:noFill/>
          <a:ln w="9525">
            <a:noFill/>
            <a:miter lim="800000"/>
            <a:headEnd/>
            <a:tailEnd/>
          </a:ln>
        </p:spPr>
        <p:txBody>
          <a:bodyPr wrap="none">
            <a:prstTxWarp prst="textNoShape">
              <a:avLst/>
            </a:prstTxWarp>
            <a:spAutoFit/>
          </a:bodyPr>
          <a:lstStyle/>
          <a:p>
            <a:r>
              <a:rPr lang="en-US" sz="1400">
                <a:solidFill>
                  <a:schemeClr val="bg1"/>
                </a:solidFill>
              </a:rPr>
              <a:t>Chadwick and Chorover, 2001</a:t>
            </a:r>
          </a:p>
        </p:txBody>
      </p:sp>
      <p:sp>
        <p:nvSpPr>
          <p:cNvPr id="50180" name="Rectangle 5"/>
          <p:cNvSpPr>
            <a:spLocks noChangeArrowheads="1"/>
          </p:cNvSpPr>
          <p:nvPr/>
        </p:nvSpPr>
        <p:spPr bwMode="auto">
          <a:xfrm>
            <a:off x="1676400" y="86380"/>
            <a:ext cx="5393674" cy="523220"/>
          </a:xfrm>
          <a:prstGeom prst="rect">
            <a:avLst/>
          </a:prstGeom>
          <a:noFill/>
          <a:ln w="9525">
            <a:noFill/>
            <a:miter lim="800000"/>
            <a:headEnd/>
            <a:tailEnd/>
          </a:ln>
        </p:spPr>
        <p:txBody>
          <a:bodyPr wrap="none">
            <a:prstTxWarp prst="textNoShape">
              <a:avLst/>
            </a:prstTxWarp>
            <a:spAutoFit/>
          </a:bodyPr>
          <a:lstStyle/>
          <a:p>
            <a:r>
              <a:rPr lang="en-US" sz="2800" dirty="0" err="1">
                <a:solidFill>
                  <a:srgbClr val="FFFFFF"/>
                </a:solidFill>
                <a:latin typeface="Arial"/>
                <a:cs typeface="Arial"/>
              </a:rPr>
              <a:t>Biospheric</a:t>
            </a:r>
            <a:r>
              <a:rPr lang="en-US" sz="2800" dirty="0">
                <a:solidFill>
                  <a:srgbClr val="FFFFFF"/>
                </a:solidFill>
                <a:latin typeface="Arial"/>
                <a:cs typeface="Arial"/>
              </a:rPr>
              <a:t> Consumption of Rock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jpg"/>
          <p:cNvPicPr>
            <a:picLocks noChangeAspect="1"/>
          </p:cNvPicPr>
          <p:nvPr/>
        </p:nvPicPr>
        <p:blipFill>
          <a:blip r:embed="rId2"/>
          <a:stretch>
            <a:fillRect/>
          </a:stretch>
        </p:blipFill>
        <p:spPr>
          <a:xfrm>
            <a:off x="0" y="0"/>
            <a:ext cx="9144000" cy="6858000"/>
          </a:xfrm>
          <a:prstGeom prst="rect">
            <a:avLst/>
          </a:prstGeom>
        </p:spPr>
      </p:pic>
      <p:pic>
        <p:nvPicPr>
          <p:cNvPr id="3" name="Picture 2" descr="Slide2.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srcRect/>
          <a:stretch>
            <a:fillRect/>
          </a:stretch>
        </p:blipFill>
        <p:spPr bwMode="auto">
          <a:xfrm>
            <a:off x="0" y="-1588"/>
            <a:ext cx="9145588" cy="6859588"/>
          </a:xfrm>
          <a:prstGeom prst="rect">
            <a:avLst/>
          </a:prstGeom>
          <a:noFill/>
          <a:ln w="9525">
            <a:noFill/>
            <a:miter lim="800000"/>
            <a:headEnd/>
            <a:tailEnd/>
          </a:ln>
        </p:spPr>
      </p:pic>
      <p:sp>
        <p:nvSpPr>
          <p:cNvPr id="104451" name="Rectangle 3"/>
          <p:cNvSpPr>
            <a:spLocks noChangeArrowheads="1"/>
          </p:cNvSpPr>
          <p:nvPr/>
        </p:nvSpPr>
        <p:spPr bwMode="auto">
          <a:xfrm>
            <a:off x="2168381" y="0"/>
            <a:ext cx="5070619" cy="461665"/>
          </a:xfrm>
          <a:prstGeom prst="rect">
            <a:avLst/>
          </a:prstGeom>
          <a:noFill/>
          <a:ln w="9525">
            <a:noFill/>
            <a:miter lim="800000"/>
            <a:headEnd/>
            <a:tailEnd/>
          </a:ln>
        </p:spPr>
        <p:txBody>
          <a:bodyPr wrap="none">
            <a:prstTxWarp prst="textNoShape">
              <a:avLst/>
            </a:prstTxWarp>
            <a:spAutoFit/>
          </a:bodyPr>
          <a:lstStyle/>
          <a:p>
            <a:r>
              <a:rPr lang="en-US" dirty="0" err="1" smtClean="0">
                <a:solidFill>
                  <a:schemeClr val="bg1"/>
                </a:solidFill>
                <a:latin typeface="Arial"/>
                <a:cs typeface="Arial"/>
              </a:rPr>
              <a:t>Kohala</a:t>
            </a:r>
            <a:r>
              <a:rPr lang="en-US" dirty="0" smtClean="0">
                <a:solidFill>
                  <a:schemeClr val="bg1"/>
                </a:solidFill>
                <a:latin typeface="Arial"/>
                <a:cs typeface="Arial"/>
              </a:rPr>
              <a:t> Mountain: 150 </a:t>
            </a:r>
            <a:r>
              <a:rPr lang="en-US" dirty="0" err="1">
                <a:solidFill>
                  <a:schemeClr val="bg1"/>
                </a:solidFill>
                <a:latin typeface="Arial"/>
                <a:cs typeface="Arial"/>
              </a:rPr>
              <a:t>ky</a:t>
            </a:r>
            <a:r>
              <a:rPr lang="en-US" dirty="0">
                <a:solidFill>
                  <a:schemeClr val="bg1"/>
                </a:solidFill>
                <a:latin typeface="Arial"/>
                <a:cs typeface="Arial"/>
              </a:rPr>
              <a:t> Lava Flow</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srcRect l="3847" t="10811" r="5769" b="10811"/>
          <a:stretch>
            <a:fillRect/>
          </a:stretch>
        </p:blipFill>
        <p:spPr bwMode="auto">
          <a:xfrm>
            <a:off x="228600" y="1143000"/>
            <a:ext cx="8686800" cy="5359400"/>
          </a:xfrm>
          <a:prstGeom prst="rect">
            <a:avLst/>
          </a:prstGeom>
          <a:noFill/>
        </p:spPr>
      </p:pic>
      <p:sp>
        <p:nvSpPr>
          <p:cNvPr id="280579" name="Text Box 3"/>
          <p:cNvSpPr txBox="1">
            <a:spLocks noChangeArrowheads="1"/>
          </p:cNvSpPr>
          <p:nvPr/>
        </p:nvSpPr>
        <p:spPr bwMode="auto">
          <a:xfrm>
            <a:off x="1447800" y="304800"/>
            <a:ext cx="6696815" cy="461665"/>
          </a:xfrm>
          <a:prstGeom prst="rect">
            <a:avLst/>
          </a:prstGeom>
          <a:noFill/>
          <a:ln w="9525">
            <a:noFill/>
            <a:miter lim="800000"/>
            <a:headEnd/>
            <a:tailEnd/>
          </a:ln>
          <a:effectLst/>
        </p:spPr>
        <p:txBody>
          <a:bodyPr wrap="none">
            <a:prstTxWarp prst="textNoShape">
              <a:avLst/>
            </a:prstTxWarp>
            <a:spAutoFit/>
          </a:bodyPr>
          <a:lstStyle/>
          <a:p>
            <a:pPr marL="342900" indent="-342900"/>
            <a:r>
              <a:rPr lang="en-US" baseline="0" dirty="0">
                <a:solidFill>
                  <a:srgbClr val="FFFF00"/>
                </a:solidFill>
                <a:latin typeface="Arial"/>
                <a:cs typeface="Arial"/>
              </a:rPr>
              <a:t>Threshold</a:t>
            </a:r>
            <a:r>
              <a:rPr lang="en-US" baseline="0" dirty="0" smtClean="0">
                <a:solidFill>
                  <a:srgbClr val="FFFF00"/>
                </a:solidFill>
                <a:latin typeface="Arial"/>
                <a:cs typeface="Arial"/>
              </a:rPr>
              <a:t> Declines </a:t>
            </a:r>
            <a:r>
              <a:rPr lang="en-US" baseline="0" dirty="0">
                <a:solidFill>
                  <a:srgbClr val="FFFF00"/>
                </a:solidFill>
                <a:latin typeface="Arial"/>
                <a:cs typeface="Arial"/>
              </a:rPr>
              <a:t>with</a:t>
            </a:r>
            <a:r>
              <a:rPr lang="en-US" baseline="0" dirty="0" smtClean="0">
                <a:solidFill>
                  <a:srgbClr val="FFFF00"/>
                </a:solidFill>
                <a:latin typeface="Arial"/>
                <a:cs typeface="Arial"/>
              </a:rPr>
              <a:t> Duration </a:t>
            </a:r>
            <a:r>
              <a:rPr lang="en-US" baseline="0" dirty="0">
                <a:solidFill>
                  <a:srgbClr val="FFFF00"/>
                </a:solidFill>
                <a:latin typeface="Arial"/>
                <a:cs typeface="Arial"/>
              </a:rPr>
              <a:t>of</a:t>
            </a:r>
            <a:r>
              <a:rPr lang="en-US" baseline="0" dirty="0" smtClean="0">
                <a:solidFill>
                  <a:srgbClr val="FFFF00"/>
                </a:solidFill>
                <a:latin typeface="Arial"/>
                <a:cs typeface="Arial"/>
              </a:rPr>
              <a:t> Weathering</a:t>
            </a:r>
            <a:endParaRPr lang="en-US" baseline="0" dirty="0">
              <a:solidFill>
                <a:srgbClr val="FFFF00"/>
              </a:solidFill>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7620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800" dirty="0" smtClean="0">
                <a:solidFill>
                  <a:srgbClr val="FFFF00"/>
                </a:solidFill>
                <a:latin typeface="Arial" pitchFamily="1" charset="0"/>
                <a:ea typeface="msgothic" charset="0"/>
                <a:cs typeface="msgothic" charset="0"/>
              </a:rPr>
              <a:t>Polynesia</a:t>
            </a:r>
            <a:endParaRPr lang="en-GB" sz="2800" dirty="0">
              <a:solidFill>
                <a:srgbClr val="FFFF00"/>
              </a:solidFill>
              <a:latin typeface="Arial" pitchFamily="1" charset="0"/>
              <a:ea typeface="msgothic" charset="0"/>
              <a:cs typeface="msgothic" charset="0"/>
            </a:endParaRPr>
          </a:p>
        </p:txBody>
      </p:sp>
      <p:pic>
        <p:nvPicPr>
          <p:cNvPr id="3075" name="Picture 3"/>
          <p:cNvPicPr>
            <a:picLocks noChangeAspect="1" noChangeArrowheads="1"/>
          </p:cNvPicPr>
          <p:nvPr/>
        </p:nvPicPr>
        <p:blipFill>
          <a:blip r:embed="rId3"/>
          <a:srcRect/>
          <a:stretch>
            <a:fillRect/>
          </a:stretch>
        </p:blipFill>
        <p:spPr bwMode="auto">
          <a:xfrm>
            <a:off x="914400" y="661412"/>
            <a:ext cx="7467601" cy="5762392"/>
          </a:xfrm>
          <a:prstGeom prst="rect">
            <a:avLst/>
          </a:prstGeom>
          <a:noFill/>
          <a:ln w="9525">
            <a:noFill/>
            <a:round/>
            <a:headEnd/>
            <a:tailEnd/>
          </a:ln>
          <a:effectLst/>
        </p:spPr>
      </p:pic>
      <p:sp>
        <p:nvSpPr>
          <p:cNvPr id="3076" name="Text Box 4"/>
          <p:cNvSpPr txBox="1">
            <a:spLocks noChangeArrowheads="1"/>
          </p:cNvSpPr>
          <p:nvPr/>
        </p:nvSpPr>
        <p:spPr bwMode="auto">
          <a:xfrm>
            <a:off x="5073360" y="6549936"/>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err="1">
                <a:solidFill>
                  <a:srgbClr val="FFFF00"/>
                </a:solidFill>
                <a:latin typeface="Arial" pitchFamily="1" charset="0"/>
                <a:ea typeface="msgothic" charset="0"/>
                <a:cs typeface="msgothic" charset="0"/>
              </a:rPr>
              <a:t>Matisoo</a:t>
            </a:r>
            <a:r>
              <a:rPr lang="en-GB" sz="1100" b="1" dirty="0">
                <a:solidFill>
                  <a:srgbClr val="FFFF00"/>
                </a:solidFill>
                <a:latin typeface="Arial" pitchFamily="1" charset="0"/>
                <a:ea typeface="msgothic" charset="0"/>
                <a:cs typeface="msgothic" charset="0"/>
              </a:rPr>
              <a:t>-</a:t>
            </a:r>
            <a:r>
              <a:rPr lang="en-GB" sz="1100" b="1" dirty="0" smtClean="0">
                <a:solidFill>
                  <a:srgbClr val="FFFF00"/>
                </a:solidFill>
                <a:latin typeface="Arial" pitchFamily="1" charset="0"/>
                <a:ea typeface="msgothic" charset="0"/>
                <a:cs typeface="msgothic" charset="0"/>
              </a:rPr>
              <a:t>Smith </a:t>
            </a:r>
            <a:r>
              <a:rPr lang="en-GB" sz="1100" b="1" dirty="0">
                <a:solidFill>
                  <a:srgbClr val="FFFF00"/>
                </a:solidFill>
                <a:latin typeface="Arial" pitchFamily="1" charset="0"/>
                <a:ea typeface="msgothic" charset="0"/>
                <a:cs typeface="msgothic" charset="0"/>
              </a:rPr>
              <a:t>et al. PNAS 1998;95:15145-15150</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1" charset="0"/>
                <a:ea typeface="msgothic" charset="0"/>
                <a:cs typeface="msgothic" charset="0"/>
              </a:rPr>
              <a:t>©1998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srcRect l="3847" t="10811" r="5769" b="10811"/>
          <a:stretch>
            <a:fillRect/>
          </a:stretch>
        </p:blipFill>
        <p:spPr bwMode="auto">
          <a:xfrm>
            <a:off x="228600" y="1143000"/>
            <a:ext cx="8686800" cy="5359400"/>
          </a:xfrm>
          <a:prstGeom prst="rect">
            <a:avLst/>
          </a:prstGeom>
          <a:noFill/>
        </p:spPr>
      </p:pic>
      <p:sp>
        <p:nvSpPr>
          <p:cNvPr id="280579" name="Text Box 3"/>
          <p:cNvSpPr txBox="1">
            <a:spLocks noChangeArrowheads="1"/>
          </p:cNvSpPr>
          <p:nvPr/>
        </p:nvSpPr>
        <p:spPr bwMode="auto">
          <a:xfrm>
            <a:off x="1447800" y="304800"/>
            <a:ext cx="6696815" cy="461665"/>
          </a:xfrm>
          <a:prstGeom prst="rect">
            <a:avLst/>
          </a:prstGeom>
          <a:noFill/>
          <a:ln w="9525">
            <a:noFill/>
            <a:miter lim="800000"/>
            <a:headEnd/>
            <a:tailEnd/>
          </a:ln>
          <a:effectLst/>
        </p:spPr>
        <p:txBody>
          <a:bodyPr wrap="none">
            <a:prstTxWarp prst="textNoShape">
              <a:avLst/>
            </a:prstTxWarp>
            <a:spAutoFit/>
          </a:bodyPr>
          <a:lstStyle/>
          <a:p>
            <a:pPr marL="342900" indent="-342900"/>
            <a:r>
              <a:rPr lang="en-US" baseline="0" dirty="0">
                <a:solidFill>
                  <a:srgbClr val="FFFF00"/>
                </a:solidFill>
                <a:latin typeface="Arial"/>
                <a:cs typeface="Arial"/>
              </a:rPr>
              <a:t>Threshold</a:t>
            </a:r>
            <a:r>
              <a:rPr lang="en-US" baseline="0" dirty="0" smtClean="0">
                <a:solidFill>
                  <a:srgbClr val="FFFF00"/>
                </a:solidFill>
                <a:latin typeface="Arial"/>
                <a:cs typeface="Arial"/>
              </a:rPr>
              <a:t> Declines </a:t>
            </a:r>
            <a:r>
              <a:rPr lang="en-US" baseline="0" dirty="0">
                <a:solidFill>
                  <a:srgbClr val="FFFF00"/>
                </a:solidFill>
                <a:latin typeface="Arial"/>
                <a:cs typeface="Arial"/>
              </a:rPr>
              <a:t>with</a:t>
            </a:r>
            <a:r>
              <a:rPr lang="en-US" baseline="0" dirty="0" smtClean="0">
                <a:solidFill>
                  <a:srgbClr val="FFFF00"/>
                </a:solidFill>
                <a:latin typeface="Arial"/>
                <a:cs typeface="Arial"/>
              </a:rPr>
              <a:t> Duration </a:t>
            </a:r>
            <a:r>
              <a:rPr lang="en-US" baseline="0" dirty="0">
                <a:solidFill>
                  <a:srgbClr val="FFFF00"/>
                </a:solidFill>
                <a:latin typeface="Arial"/>
                <a:cs typeface="Arial"/>
              </a:rPr>
              <a:t>of</a:t>
            </a:r>
            <a:r>
              <a:rPr lang="en-US" baseline="0" dirty="0" smtClean="0">
                <a:solidFill>
                  <a:srgbClr val="FFFF00"/>
                </a:solidFill>
                <a:latin typeface="Arial"/>
                <a:cs typeface="Arial"/>
              </a:rPr>
              <a:t> Weathering</a:t>
            </a:r>
            <a:endParaRPr lang="en-US" baseline="0" dirty="0">
              <a:solidFill>
                <a:srgbClr val="FFFF00"/>
              </a:solidFill>
              <a:latin typeface="Arial"/>
              <a:cs typeface="Arial"/>
            </a:endParaRPr>
          </a:p>
        </p:txBody>
      </p:sp>
      <p:sp>
        <p:nvSpPr>
          <p:cNvPr id="280582" name="Line 6"/>
          <p:cNvSpPr>
            <a:spLocks noChangeShapeType="1"/>
          </p:cNvSpPr>
          <p:nvPr/>
        </p:nvSpPr>
        <p:spPr bwMode="auto">
          <a:xfrm>
            <a:off x="54102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srcRect l="3847" t="10811" r="5769" b="10811"/>
          <a:stretch>
            <a:fillRect/>
          </a:stretch>
        </p:blipFill>
        <p:spPr bwMode="auto">
          <a:xfrm>
            <a:off x="228600" y="1143000"/>
            <a:ext cx="8686800" cy="5359400"/>
          </a:xfrm>
          <a:prstGeom prst="rect">
            <a:avLst/>
          </a:prstGeom>
          <a:noFill/>
        </p:spPr>
      </p:pic>
      <p:sp>
        <p:nvSpPr>
          <p:cNvPr id="280579" name="Text Box 3"/>
          <p:cNvSpPr txBox="1">
            <a:spLocks noChangeArrowheads="1"/>
          </p:cNvSpPr>
          <p:nvPr/>
        </p:nvSpPr>
        <p:spPr bwMode="auto">
          <a:xfrm>
            <a:off x="1447800" y="304800"/>
            <a:ext cx="6696815" cy="461665"/>
          </a:xfrm>
          <a:prstGeom prst="rect">
            <a:avLst/>
          </a:prstGeom>
          <a:noFill/>
          <a:ln w="9525">
            <a:noFill/>
            <a:miter lim="800000"/>
            <a:headEnd/>
            <a:tailEnd/>
          </a:ln>
          <a:effectLst/>
        </p:spPr>
        <p:txBody>
          <a:bodyPr wrap="none">
            <a:prstTxWarp prst="textNoShape">
              <a:avLst/>
            </a:prstTxWarp>
            <a:spAutoFit/>
          </a:bodyPr>
          <a:lstStyle/>
          <a:p>
            <a:pPr marL="342900" indent="-342900"/>
            <a:r>
              <a:rPr lang="en-US" baseline="0" dirty="0">
                <a:solidFill>
                  <a:srgbClr val="FFFF00"/>
                </a:solidFill>
                <a:latin typeface="Arial"/>
                <a:cs typeface="Arial"/>
              </a:rPr>
              <a:t>Threshold</a:t>
            </a:r>
            <a:r>
              <a:rPr lang="en-US" baseline="0" dirty="0" smtClean="0">
                <a:solidFill>
                  <a:srgbClr val="FFFF00"/>
                </a:solidFill>
                <a:latin typeface="Arial"/>
                <a:cs typeface="Arial"/>
              </a:rPr>
              <a:t> Declines </a:t>
            </a:r>
            <a:r>
              <a:rPr lang="en-US" baseline="0" dirty="0">
                <a:solidFill>
                  <a:srgbClr val="FFFF00"/>
                </a:solidFill>
                <a:latin typeface="Arial"/>
                <a:cs typeface="Arial"/>
              </a:rPr>
              <a:t>with</a:t>
            </a:r>
            <a:r>
              <a:rPr lang="en-US" baseline="0" dirty="0" smtClean="0">
                <a:solidFill>
                  <a:srgbClr val="FFFF00"/>
                </a:solidFill>
                <a:latin typeface="Arial"/>
                <a:cs typeface="Arial"/>
              </a:rPr>
              <a:t> Duration </a:t>
            </a:r>
            <a:r>
              <a:rPr lang="en-US" baseline="0" dirty="0">
                <a:solidFill>
                  <a:srgbClr val="FFFF00"/>
                </a:solidFill>
                <a:latin typeface="Arial"/>
                <a:cs typeface="Arial"/>
              </a:rPr>
              <a:t>of</a:t>
            </a:r>
            <a:r>
              <a:rPr lang="en-US" baseline="0" dirty="0" smtClean="0">
                <a:solidFill>
                  <a:srgbClr val="FFFF00"/>
                </a:solidFill>
                <a:latin typeface="Arial"/>
                <a:cs typeface="Arial"/>
              </a:rPr>
              <a:t> Weathering</a:t>
            </a:r>
            <a:endParaRPr lang="en-US" baseline="0" dirty="0">
              <a:solidFill>
                <a:srgbClr val="FFFF00"/>
              </a:solidFill>
              <a:latin typeface="Arial"/>
              <a:cs typeface="Arial"/>
            </a:endParaRPr>
          </a:p>
        </p:txBody>
      </p:sp>
      <p:sp>
        <p:nvSpPr>
          <p:cNvPr id="280581" name="Line 5"/>
          <p:cNvSpPr>
            <a:spLocks noChangeShapeType="1"/>
          </p:cNvSpPr>
          <p:nvPr/>
        </p:nvSpPr>
        <p:spPr bwMode="auto">
          <a:xfrm>
            <a:off x="44196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2" name="Line 6"/>
          <p:cNvSpPr>
            <a:spLocks noChangeShapeType="1"/>
          </p:cNvSpPr>
          <p:nvPr/>
        </p:nvSpPr>
        <p:spPr bwMode="auto">
          <a:xfrm>
            <a:off x="54102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3" name="Line 7"/>
          <p:cNvSpPr>
            <a:spLocks noChangeShapeType="1"/>
          </p:cNvSpPr>
          <p:nvPr/>
        </p:nvSpPr>
        <p:spPr bwMode="auto">
          <a:xfrm flipH="1">
            <a:off x="4495800" y="3581400"/>
            <a:ext cx="762000" cy="0"/>
          </a:xfrm>
          <a:prstGeom prst="line">
            <a:avLst/>
          </a:prstGeom>
          <a:noFill/>
          <a:ln w="76200">
            <a:solidFill>
              <a:srgbClr val="FFFF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srcRect l="3847" t="10811" r="5769" b="10811"/>
          <a:stretch>
            <a:fillRect/>
          </a:stretch>
        </p:blipFill>
        <p:spPr bwMode="auto">
          <a:xfrm>
            <a:off x="228600" y="1143000"/>
            <a:ext cx="8686800" cy="5359400"/>
          </a:xfrm>
          <a:prstGeom prst="rect">
            <a:avLst/>
          </a:prstGeom>
          <a:noFill/>
        </p:spPr>
      </p:pic>
      <p:sp>
        <p:nvSpPr>
          <p:cNvPr id="280579" name="Text Box 3"/>
          <p:cNvSpPr txBox="1">
            <a:spLocks noChangeArrowheads="1"/>
          </p:cNvSpPr>
          <p:nvPr/>
        </p:nvSpPr>
        <p:spPr bwMode="auto">
          <a:xfrm>
            <a:off x="1447800" y="304800"/>
            <a:ext cx="6696815" cy="461665"/>
          </a:xfrm>
          <a:prstGeom prst="rect">
            <a:avLst/>
          </a:prstGeom>
          <a:noFill/>
          <a:ln w="9525">
            <a:noFill/>
            <a:miter lim="800000"/>
            <a:headEnd/>
            <a:tailEnd/>
          </a:ln>
          <a:effectLst/>
        </p:spPr>
        <p:txBody>
          <a:bodyPr wrap="none">
            <a:prstTxWarp prst="textNoShape">
              <a:avLst/>
            </a:prstTxWarp>
            <a:spAutoFit/>
          </a:bodyPr>
          <a:lstStyle/>
          <a:p>
            <a:pPr marL="342900" indent="-342900"/>
            <a:r>
              <a:rPr lang="en-US" baseline="0" dirty="0">
                <a:solidFill>
                  <a:srgbClr val="FFFF00"/>
                </a:solidFill>
                <a:latin typeface="Arial"/>
                <a:cs typeface="Arial"/>
              </a:rPr>
              <a:t>Threshold</a:t>
            </a:r>
            <a:r>
              <a:rPr lang="en-US" baseline="0" dirty="0" smtClean="0">
                <a:solidFill>
                  <a:srgbClr val="FFFF00"/>
                </a:solidFill>
                <a:latin typeface="Arial"/>
                <a:cs typeface="Arial"/>
              </a:rPr>
              <a:t> Declines </a:t>
            </a:r>
            <a:r>
              <a:rPr lang="en-US" baseline="0" dirty="0">
                <a:solidFill>
                  <a:srgbClr val="FFFF00"/>
                </a:solidFill>
                <a:latin typeface="Arial"/>
                <a:cs typeface="Arial"/>
              </a:rPr>
              <a:t>with</a:t>
            </a:r>
            <a:r>
              <a:rPr lang="en-US" baseline="0" dirty="0" smtClean="0">
                <a:solidFill>
                  <a:srgbClr val="FFFF00"/>
                </a:solidFill>
                <a:latin typeface="Arial"/>
                <a:cs typeface="Arial"/>
              </a:rPr>
              <a:t> Duration </a:t>
            </a:r>
            <a:r>
              <a:rPr lang="en-US" baseline="0" dirty="0">
                <a:solidFill>
                  <a:srgbClr val="FFFF00"/>
                </a:solidFill>
                <a:latin typeface="Arial"/>
                <a:cs typeface="Arial"/>
              </a:rPr>
              <a:t>of</a:t>
            </a:r>
            <a:r>
              <a:rPr lang="en-US" baseline="0" dirty="0" smtClean="0">
                <a:solidFill>
                  <a:srgbClr val="FFFF00"/>
                </a:solidFill>
                <a:latin typeface="Arial"/>
                <a:cs typeface="Arial"/>
              </a:rPr>
              <a:t> Weathering</a:t>
            </a:r>
            <a:endParaRPr lang="en-US" baseline="0" dirty="0">
              <a:solidFill>
                <a:srgbClr val="FFFF00"/>
              </a:solidFill>
              <a:latin typeface="Arial"/>
              <a:cs typeface="Arial"/>
            </a:endParaRPr>
          </a:p>
        </p:txBody>
      </p:sp>
      <p:sp>
        <p:nvSpPr>
          <p:cNvPr id="280580" name="Line 4"/>
          <p:cNvSpPr>
            <a:spLocks noChangeShapeType="1"/>
          </p:cNvSpPr>
          <p:nvPr/>
        </p:nvSpPr>
        <p:spPr bwMode="auto">
          <a:xfrm>
            <a:off x="28194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1" name="Line 5"/>
          <p:cNvSpPr>
            <a:spLocks noChangeShapeType="1"/>
          </p:cNvSpPr>
          <p:nvPr/>
        </p:nvSpPr>
        <p:spPr bwMode="auto">
          <a:xfrm>
            <a:off x="44196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2" name="Line 6"/>
          <p:cNvSpPr>
            <a:spLocks noChangeShapeType="1"/>
          </p:cNvSpPr>
          <p:nvPr/>
        </p:nvSpPr>
        <p:spPr bwMode="auto">
          <a:xfrm>
            <a:off x="54102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3" name="Line 7"/>
          <p:cNvSpPr>
            <a:spLocks noChangeShapeType="1"/>
          </p:cNvSpPr>
          <p:nvPr/>
        </p:nvSpPr>
        <p:spPr bwMode="auto">
          <a:xfrm flipH="1">
            <a:off x="4495800" y="3581400"/>
            <a:ext cx="762000" cy="0"/>
          </a:xfrm>
          <a:prstGeom prst="line">
            <a:avLst/>
          </a:prstGeom>
          <a:noFill/>
          <a:ln w="76200">
            <a:solidFill>
              <a:srgbClr val="FFFF00"/>
            </a:solidFill>
            <a:round/>
            <a:headEnd/>
            <a:tailEnd type="triangle" w="med" len="med"/>
          </a:ln>
          <a:effectLst/>
        </p:spPr>
        <p:txBody>
          <a:bodyPr>
            <a:prstTxWarp prst="textNoShape">
              <a:avLst/>
            </a:prstTxWarp>
          </a:bodyPr>
          <a:lstStyle/>
          <a:p>
            <a:endParaRPr lang="en-US"/>
          </a:p>
        </p:txBody>
      </p:sp>
      <p:sp>
        <p:nvSpPr>
          <p:cNvPr id="280584" name="Line 8"/>
          <p:cNvSpPr>
            <a:spLocks noChangeShapeType="1"/>
          </p:cNvSpPr>
          <p:nvPr/>
        </p:nvSpPr>
        <p:spPr bwMode="auto">
          <a:xfrm flipH="1">
            <a:off x="2895600" y="3581400"/>
            <a:ext cx="1371600" cy="0"/>
          </a:xfrm>
          <a:prstGeom prst="line">
            <a:avLst/>
          </a:prstGeom>
          <a:noFill/>
          <a:ln w="76200">
            <a:solidFill>
              <a:srgbClr val="FFFF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srcRect l="3847" t="10811" r="5769" b="10811"/>
          <a:stretch>
            <a:fillRect/>
          </a:stretch>
        </p:blipFill>
        <p:spPr bwMode="auto">
          <a:xfrm>
            <a:off x="228600" y="1143000"/>
            <a:ext cx="8686800" cy="5359400"/>
          </a:xfrm>
          <a:prstGeom prst="rect">
            <a:avLst/>
          </a:prstGeom>
          <a:noFill/>
        </p:spPr>
      </p:pic>
      <p:sp>
        <p:nvSpPr>
          <p:cNvPr id="280579" name="Text Box 3"/>
          <p:cNvSpPr txBox="1">
            <a:spLocks noChangeArrowheads="1"/>
          </p:cNvSpPr>
          <p:nvPr/>
        </p:nvSpPr>
        <p:spPr bwMode="auto">
          <a:xfrm>
            <a:off x="1447800" y="304800"/>
            <a:ext cx="6696815" cy="461665"/>
          </a:xfrm>
          <a:prstGeom prst="rect">
            <a:avLst/>
          </a:prstGeom>
          <a:noFill/>
          <a:ln w="9525">
            <a:noFill/>
            <a:miter lim="800000"/>
            <a:headEnd/>
            <a:tailEnd/>
          </a:ln>
          <a:effectLst/>
        </p:spPr>
        <p:txBody>
          <a:bodyPr wrap="none">
            <a:prstTxWarp prst="textNoShape">
              <a:avLst/>
            </a:prstTxWarp>
            <a:spAutoFit/>
          </a:bodyPr>
          <a:lstStyle/>
          <a:p>
            <a:pPr marL="342900" indent="-342900"/>
            <a:r>
              <a:rPr lang="en-US" baseline="0" dirty="0">
                <a:solidFill>
                  <a:srgbClr val="FFFF00"/>
                </a:solidFill>
                <a:latin typeface="Arial"/>
                <a:cs typeface="Arial"/>
              </a:rPr>
              <a:t>Threshold</a:t>
            </a:r>
            <a:r>
              <a:rPr lang="en-US" baseline="0" dirty="0" smtClean="0">
                <a:solidFill>
                  <a:srgbClr val="FFFF00"/>
                </a:solidFill>
                <a:latin typeface="Arial"/>
                <a:cs typeface="Arial"/>
              </a:rPr>
              <a:t> Declines </a:t>
            </a:r>
            <a:r>
              <a:rPr lang="en-US" baseline="0" dirty="0">
                <a:solidFill>
                  <a:srgbClr val="FFFF00"/>
                </a:solidFill>
                <a:latin typeface="Arial"/>
                <a:cs typeface="Arial"/>
              </a:rPr>
              <a:t>with</a:t>
            </a:r>
            <a:r>
              <a:rPr lang="en-US" baseline="0" dirty="0" smtClean="0">
                <a:solidFill>
                  <a:srgbClr val="FFFF00"/>
                </a:solidFill>
                <a:latin typeface="Arial"/>
                <a:cs typeface="Arial"/>
              </a:rPr>
              <a:t> Duration </a:t>
            </a:r>
            <a:r>
              <a:rPr lang="en-US" baseline="0" dirty="0">
                <a:solidFill>
                  <a:srgbClr val="FFFF00"/>
                </a:solidFill>
                <a:latin typeface="Arial"/>
                <a:cs typeface="Arial"/>
              </a:rPr>
              <a:t>of</a:t>
            </a:r>
            <a:r>
              <a:rPr lang="en-US" baseline="0" dirty="0" smtClean="0">
                <a:solidFill>
                  <a:srgbClr val="FFFF00"/>
                </a:solidFill>
                <a:latin typeface="Arial"/>
                <a:cs typeface="Arial"/>
              </a:rPr>
              <a:t> Weathering</a:t>
            </a:r>
            <a:endParaRPr lang="en-US" baseline="0" dirty="0">
              <a:solidFill>
                <a:srgbClr val="FFFF00"/>
              </a:solidFill>
              <a:latin typeface="Arial"/>
              <a:cs typeface="Arial"/>
            </a:endParaRPr>
          </a:p>
        </p:txBody>
      </p:sp>
      <p:sp>
        <p:nvSpPr>
          <p:cNvPr id="280580" name="Line 4"/>
          <p:cNvSpPr>
            <a:spLocks noChangeShapeType="1"/>
          </p:cNvSpPr>
          <p:nvPr/>
        </p:nvSpPr>
        <p:spPr bwMode="auto">
          <a:xfrm>
            <a:off x="28194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1" name="Line 5"/>
          <p:cNvSpPr>
            <a:spLocks noChangeShapeType="1"/>
          </p:cNvSpPr>
          <p:nvPr/>
        </p:nvSpPr>
        <p:spPr bwMode="auto">
          <a:xfrm>
            <a:off x="44196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2" name="Line 6"/>
          <p:cNvSpPr>
            <a:spLocks noChangeShapeType="1"/>
          </p:cNvSpPr>
          <p:nvPr/>
        </p:nvSpPr>
        <p:spPr bwMode="auto">
          <a:xfrm>
            <a:off x="5410200" y="1447800"/>
            <a:ext cx="0" cy="4191000"/>
          </a:xfrm>
          <a:prstGeom prst="line">
            <a:avLst/>
          </a:prstGeom>
          <a:noFill/>
          <a:ln w="38100">
            <a:solidFill>
              <a:srgbClr val="FFFF00"/>
            </a:solidFill>
            <a:prstDash val="sysDot"/>
            <a:round/>
            <a:headEnd/>
            <a:tailEnd/>
          </a:ln>
          <a:effectLst/>
        </p:spPr>
        <p:txBody>
          <a:bodyPr>
            <a:prstTxWarp prst="textNoShape">
              <a:avLst/>
            </a:prstTxWarp>
          </a:bodyPr>
          <a:lstStyle/>
          <a:p>
            <a:endParaRPr lang="en-US"/>
          </a:p>
        </p:txBody>
      </p:sp>
      <p:sp>
        <p:nvSpPr>
          <p:cNvPr id="280583" name="Line 7"/>
          <p:cNvSpPr>
            <a:spLocks noChangeShapeType="1"/>
          </p:cNvSpPr>
          <p:nvPr/>
        </p:nvSpPr>
        <p:spPr bwMode="auto">
          <a:xfrm flipH="1">
            <a:off x="4495800" y="3581400"/>
            <a:ext cx="762000" cy="0"/>
          </a:xfrm>
          <a:prstGeom prst="line">
            <a:avLst/>
          </a:prstGeom>
          <a:noFill/>
          <a:ln w="76200">
            <a:solidFill>
              <a:srgbClr val="FFFF00"/>
            </a:solidFill>
            <a:round/>
            <a:headEnd/>
            <a:tailEnd type="triangle" w="med" len="med"/>
          </a:ln>
          <a:effectLst/>
        </p:spPr>
        <p:txBody>
          <a:bodyPr>
            <a:prstTxWarp prst="textNoShape">
              <a:avLst/>
            </a:prstTxWarp>
          </a:bodyPr>
          <a:lstStyle/>
          <a:p>
            <a:endParaRPr lang="en-US"/>
          </a:p>
        </p:txBody>
      </p:sp>
      <p:sp>
        <p:nvSpPr>
          <p:cNvPr id="280584" name="Line 8"/>
          <p:cNvSpPr>
            <a:spLocks noChangeShapeType="1"/>
          </p:cNvSpPr>
          <p:nvPr/>
        </p:nvSpPr>
        <p:spPr bwMode="auto">
          <a:xfrm flipH="1">
            <a:off x="2895600" y="3581400"/>
            <a:ext cx="1371600" cy="0"/>
          </a:xfrm>
          <a:prstGeom prst="line">
            <a:avLst/>
          </a:prstGeom>
          <a:noFill/>
          <a:ln w="76200">
            <a:solidFill>
              <a:srgbClr val="FFFF00"/>
            </a:solidFill>
            <a:round/>
            <a:headEnd/>
            <a:tailEnd type="triangle" w="med" len="med"/>
          </a:ln>
          <a:effectLst/>
        </p:spPr>
        <p:txBody>
          <a:bodyPr>
            <a:prstTxWarp prst="textNoShape">
              <a:avLst/>
            </a:prstTxWarp>
          </a:bodyPr>
          <a:lstStyle/>
          <a:p>
            <a:endParaRPr lang="en-US"/>
          </a:p>
        </p:txBody>
      </p:sp>
      <p:sp>
        <p:nvSpPr>
          <p:cNvPr id="280585" name="Line 9"/>
          <p:cNvSpPr>
            <a:spLocks noChangeShapeType="1"/>
          </p:cNvSpPr>
          <p:nvPr/>
        </p:nvSpPr>
        <p:spPr bwMode="auto">
          <a:xfrm flipH="1">
            <a:off x="2057400" y="3581400"/>
            <a:ext cx="609600" cy="0"/>
          </a:xfrm>
          <a:prstGeom prst="line">
            <a:avLst/>
          </a:prstGeom>
          <a:noFill/>
          <a:ln w="76200">
            <a:solidFill>
              <a:srgbClr val="FFFF00"/>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a:srcRect l="11250" t="4219" r="7313" b="2812"/>
          <a:stretch>
            <a:fillRect/>
          </a:stretch>
        </p:blipFill>
        <p:spPr bwMode="auto">
          <a:xfrm>
            <a:off x="1627452" y="289176"/>
            <a:ext cx="6268159" cy="63728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4" name="Text Box 4"/>
          <p:cNvSpPr txBox="1">
            <a:spLocks noChangeArrowheads="1"/>
          </p:cNvSpPr>
          <p:nvPr/>
        </p:nvSpPr>
        <p:spPr bwMode="auto">
          <a:xfrm>
            <a:off x="4038600" y="0"/>
            <a:ext cx="5105400" cy="1200328"/>
          </a:xfrm>
          <a:prstGeom prst="rect">
            <a:avLst/>
          </a:prstGeom>
          <a:noFill/>
          <a:ln w="9525">
            <a:noFill/>
            <a:miter lim="800000"/>
            <a:headEnd/>
            <a:tailEnd/>
          </a:ln>
        </p:spPr>
        <p:txBody>
          <a:bodyPr wrap="square">
            <a:prstTxWarp prst="textNoShape">
              <a:avLst/>
            </a:prstTxWarp>
            <a:spAutoFit/>
          </a:bodyPr>
          <a:lstStyle/>
          <a:p>
            <a:r>
              <a:rPr lang="en-US" dirty="0" smtClean="0">
                <a:solidFill>
                  <a:srgbClr val="FFF50F"/>
                </a:solidFill>
                <a:latin typeface="Arial"/>
                <a:cs typeface="Arial"/>
              </a:rPr>
              <a:t>What role did environment play in human land use?                        Aridity? Nutrient depletion?</a:t>
            </a:r>
            <a:endParaRPr lang="en-US" dirty="0">
              <a:solidFill>
                <a:srgbClr val="FFD900"/>
              </a:solidFill>
              <a:latin typeface="Arial"/>
              <a:cs typeface="Arial"/>
            </a:endParaRPr>
          </a:p>
        </p:txBody>
      </p:sp>
      <p:sp>
        <p:nvSpPr>
          <p:cNvPr id="76805" name="Text Box 5"/>
          <p:cNvSpPr txBox="1">
            <a:spLocks noChangeArrowheads="1"/>
          </p:cNvSpPr>
          <p:nvPr/>
        </p:nvSpPr>
        <p:spPr bwMode="auto">
          <a:xfrm>
            <a:off x="0" y="0"/>
            <a:ext cx="2819400" cy="1200328"/>
          </a:xfrm>
          <a:prstGeom prst="rect">
            <a:avLst/>
          </a:prstGeom>
          <a:noFill/>
          <a:ln w="9525">
            <a:noFill/>
            <a:miter lim="800000"/>
            <a:headEnd/>
            <a:tailEnd/>
          </a:ln>
        </p:spPr>
        <p:txBody>
          <a:bodyPr wrap="square">
            <a:prstTxWarp prst="textNoShape">
              <a:avLst/>
            </a:prstTxWarp>
            <a:spAutoFit/>
          </a:bodyPr>
          <a:lstStyle/>
          <a:p>
            <a:r>
              <a:rPr lang="en-US" dirty="0">
                <a:solidFill>
                  <a:srgbClr val="FFF50F"/>
                </a:solidFill>
                <a:latin typeface="Arial"/>
                <a:cs typeface="Arial"/>
              </a:rPr>
              <a:t>Leeward </a:t>
            </a:r>
            <a:r>
              <a:rPr lang="en-US" dirty="0" err="1">
                <a:solidFill>
                  <a:srgbClr val="FFF50F"/>
                </a:solidFill>
                <a:latin typeface="Arial"/>
                <a:cs typeface="Arial"/>
              </a:rPr>
              <a:t>Kohala</a:t>
            </a:r>
            <a:endParaRPr lang="en-US" dirty="0" smtClean="0">
              <a:solidFill>
                <a:srgbClr val="FFF50F"/>
              </a:solidFill>
              <a:latin typeface="Arial"/>
              <a:cs typeface="Arial"/>
            </a:endParaRPr>
          </a:p>
          <a:p>
            <a:r>
              <a:rPr lang="en-US" dirty="0" smtClean="0">
                <a:solidFill>
                  <a:srgbClr val="FFF50F"/>
                </a:solidFill>
                <a:latin typeface="Arial"/>
                <a:cs typeface="Arial"/>
              </a:rPr>
              <a:t>Rain</a:t>
            </a:r>
            <a:r>
              <a:rPr lang="en-US" dirty="0">
                <a:solidFill>
                  <a:srgbClr val="FFF50F"/>
                </a:solidFill>
                <a:latin typeface="Arial"/>
                <a:cs typeface="Arial"/>
              </a:rPr>
              <a:t>-fed fields</a:t>
            </a:r>
          </a:p>
          <a:p>
            <a:r>
              <a:rPr lang="en-US" dirty="0">
                <a:solidFill>
                  <a:srgbClr val="FFF50F"/>
                </a:solidFill>
                <a:latin typeface="Arial"/>
                <a:cs typeface="Arial"/>
              </a:rPr>
              <a:t>covered 60 km</a:t>
            </a:r>
            <a:r>
              <a:rPr lang="en-US" baseline="30000" dirty="0">
                <a:solidFill>
                  <a:srgbClr val="FFF50F"/>
                </a:solidFill>
                <a:latin typeface="Arial"/>
                <a:cs typeface="Arial"/>
              </a:rPr>
              <a:t>2</a:t>
            </a:r>
            <a:endParaRPr lang="en-US" dirty="0">
              <a:solidFill>
                <a:srgbClr val="FFD900"/>
              </a:solidFill>
              <a:latin typeface="Arial"/>
              <a:cs typeface="Arial"/>
            </a:endParaRPr>
          </a:p>
        </p:txBody>
      </p:sp>
      <p:pic>
        <p:nvPicPr>
          <p:cNvPr id="7" name="Picture 2" descr="Air photo  from Rob"/>
          <p:cNvPicPr>
            <a:picLocks noChangeAspect="1" noChangeArrowheads="1"/>
          </p:cNvPicPr>
          <p:nvPr/>
        </p:nvPicPr>
        <p:blipFill>
          <a:blip r:embed="rId3"/>
          <a:srcRect/>
          <a:stretch>
            <a:fillRect/>
          </a:stretch>
        </p:blipFill>
        <p:spPr bwMode="auto">
          <a:xfrm>
            <a:off x="384909" y="1295400"/>
            <a:ext cx="8315349" cy="5562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026" descr="Kohala&amp;Inset"/>
          <p:cNvPicPr>
            <a:picLocks noChangeAspect="1" noChangeArrowheads="1"/>
          </p:cNvPicPr>
          <p:nvPr/>
        </p:nvPicPr>
        <p:blipFill>
          <a:blip r:embed="rId3">
            <a:lum bright="-8000"/>
          </a:blip>
          <a:srcRect l="66000" t="1341" r="1000" b="67039"/>
          <a:stretch>
            <a:fillRect/>
          </a:stretch>
        </p:blipFill>
        <p:spPr bwMode="auto">
          <a:xfrm>
            <a:off x="5604448" y="886843"/>
            <a:ext cx="3448112" cy="2465957"/>
          </a:xfrm>
          <a:prstGeom prst="rect">
            <a:avLst/>
          </a:prstGeom>
          <a:noFill/>
          <a:ln w="9525">
            <a:noFill/>
            <a:miter lim="800000"/>
            <a:headEnd/>
            <a:tailEnd/>
          </a:ln>
        </p:spPr>
      </p:pic>
      <p:pic>
        <p:nvPicPr>
          <p:cNvPr id="3" name="Picture 2" descr="2013 Farming the Rock Gim rain V2.jpg"/>
          <p:cNvPicPr>
            <a:picLocks noChangeAspect="1"/>
          </p:cNvPicPr>
          <p:nvPr/>
        </p:nvPicPr>
        <p:blipFill>
          <a:blip r:embed="rId4"/>
          <a:srcRect t="20516" b="3419"/>
          <a:stretch>
            <a:fillRect/>
          </a:stretch>
        </p:blipFill>
        <p:spPr>
          <a:xfrm>
            <a:off x="0" y="790764"/>
            <a:ext cx="5638800" cy="6067236"/>
          </a:xfrm>
          <a:prstGeom prst="rect">
            <a:avLst/>
          </a:prstGeom>
        </p:spPr>
      </p:pic>
      <p:sp>
        <p:nvSpPr>
          <p:cNvPr id="4" name="TextBox 3"/>
          <p:cNvSpPr txBox="1"/>
          <p:nvPr/>
        </p:nvSpPr>
        <p:spPr>
          <a:xfrm>
            <a:off x="2437807" y="152400"/>
            <a:ext cx="4496393" cy="461665"/>
          </a:xfrm>
          <a:prstGeom prst="rect">
            <a:avLst/>
          </a:prstGeom>
          <a:noFill/>
        </p:spPr>
        <p:txBody>
          <a:bodyPr wrap="none" rtlCol="0">
            <a:spAutoFit/>
          </a:bodyPr>
          <a:lstStyle/>
          <a:p>
            <a:r>
              <a:rPr lang="en-US" dirty="0" err="1" smtClean="0">
                <a:latin typeface="Arial"/>
                <a:cs typeface="Arial"/>
              </a:rPr>
              <a:t>Kohala</a:t>
            </a:r>
            <a:r>
              <a:rPr lang="en-US" dirty="0" smtClean="0">
                <a:latin typeface="Arial"/>
                <a:cs typeface="Arial"/>
              </a:rPr>
              <a:t> Volcano – Hawaii Island</a:t>
            </a:r>
            <a:endParaRPr lang="en-US" dirty="0">
              <a:latin typeface="Arial"/>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bwMode="auto">
          <a:xfrm>
            <a:off x="2556025" y="193675"/>
            <a:ext cx="3276600" cy="6413500"/>
          </a:xfrm>
          <a:prstGeom prst="rect">
            <a:avLst/>
          </a:prstGeom>
          <a:noFill/>
          <a:ln w="9525">
            <a:noFill/>
            <a:miter lim="800000"/>
            <a:headEnd/>
            <a:tailEnd/>
          </a:ln>
        </p:spPr>
      </p:pic>
      <p:sp>
        <p:nvSpPr>
          <p:cNvPr id="4" name="Left Arrow 3"/>
          <p:cNvSpPr/>
          <p:nvPr/>
        </p:nvSpPr>
        <p:spPr bwMode="auto">
          <a:xfrm>
            <a:off x="5299225" y="457200"/>
            <a:ext cx="1066800" cy="76200"/>
          </a:xfrm>
          <a:prstGeom prst="leftArrow">
            <a:avLst/>
          </a:prstGeom>
          <a:solidFill>
            <a:schemeClr val="accent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00"/>
              </a:solidFill>
              <a:effectLst/>
              <a:latin typeface="Times" charset="0"/>
            </a:endParaRPr>
          </a:p>
        </p:txBody>
      </p:sp>
      <p:sp>
        <p:nvSpPr>
          <p:cNvPr id="5" name="Left Arrow 4"/>
          <p:cNvSpPr/>
          <p:nvPr/>
        </p:nvSpPr>
        <p:spPr bwMode="auto">
          <a:xfrm>
            <a:off x="4842025" y="2590800"/>
            <a:ext cx="1524000" cy="76200"/>
          </a:xfrm>
          <a:prstGeom prst="leftArrow">
            <a:avLst/>
          </a:prstGeom>
          <a:solidFill>
            <a:schemeClr val="accent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extBox 5"/>
          <p:cNvSpPr txBox="1"/>
          <p:nvPr/>
        </p:nvSpPr>
        <p:spPr>
          <a:xfrm>
            <a:off x="6442225" y="228600"/>
            <a:ext cx="2108119" cy="830997"/>
          </a:xfrm>
          <a:prstGeom prst="rect">
            <a:avLst/>
          </a:prstGeom>
          <a:noFill/>
        </p:spPr>
        <p:txBody>
          <a:bodyPr wrap="none" rtlCol="0">
            <a:spAutoFit/>
          </a:bodyPr>
          <a:lstStyle/>
          <a:p>
            <a:r>
              <a:rPr lang="en-US" dirty="0" smtClean="0">
                <a:solidFill>
                  <a:srgbClr val="FFFF00"/>
                </a:solidFill>
              </a:rPr>
              <a:t>Field Boundary </a:t>
            </a:r>
          </a:p>
          <a:p>
            <a:r>
              <a:rPr lang="en-US" dirty="0" smtClean="0">
                <a:solidFill>
                  <a:srgbClr val="FFFF00"/>
                </a:solidFill>
              </a:rPr>
              <a:t>150 </a:t>
            </a:r>
            <a:r>
              <a:rPr lang="en-US" dirty="0" err="1" smtClean="0">
                <a:solidFill>
                  <a:srgbClr val="FFFF00"/>
                </a:solidFill>
              </a:rPr>
              <a:t>ky</a:t>
            </a:r>
            <a:r>
              <a:rPr lang="en-US" dirty="0" smtClean="0">
                <a:solidFill>
                  <a:srgbClr val="FFFF00"/>
                </a:solidFill>
              </a:rPr>
              <a:t> Flow</a:t>
            </a:r>
            <a:endParaRPr lang="en-US" dirty="0">
              <a:solidFill>
                <a:srgbClr val="FFFF00"/>
              </a:solidFill>
            </a:endParaRPr>
          </a:p>
        </p:txBody>
      </p:sp>
      <p:sp>
        <p:nvSpPr>
          <p:cNvPr id="7" name="TextBox 6"/>
          <p:cNvSpPr txBox="1"/>
          <p:nvPr/>
        </p:nvSpPr>
        <p:spPr>
          <a:xfrm>
            <a:off x="6502481" y="2286000"/>
            <a:ext cx="2108119" cy="830997"/>
          </a:xfrm>
          <a:prstGeom prst="rect">
            <a:avLst/>
          </a:prstGeom>
          <a:noFill/>
        </p:spPr>
        <p:txBody>
          <a:bodyPr wrap="none" rtlCol="0">
            <a:spAutoFit/>
          </a:bodyPr>
          <a:lstStyle/>
          <a:p>
            <a:r>
              <a:rPr lang="en-US" dirty="0" smtClean="0">
                <a:solidFill>
                  <a:srgbClr val="FFFF00"/>
                </a:solidFill>
              </a:rPr>
              <a:t>Field Boundary </a:t>
            </a:r>
          </a:p>
          <a:p>
            <a:r>
              <a:rPr lang="en-US" dirty="0" smtClean="0">
                <a:solidFill>
                  <a:srgbClr val="FFFF00"/>
                </a:solidFill>
              </a:rPr>
              <a:t>350 </a:t>
            </a:r>
            <a:r>
              <a:rPr lang="en-US" dirty="0" err="1" smtClean="0">
                <a:solidFill>
                  <a:srgbClr val="FFFF00"/>
                </a:solidFill>
              </a:rPr>
              <a:t>ky</a:t>
            </a:r>
            <a:r>
              <a:rPr lang="en-US" dirty="0" smtClean="0">
                <a:solidFill>
                  <a:srgbClr val="FFFF00"/>
                </a:solidFill>
              </a:rPr>
              <a:t> Flow</a:t>
            </a:r>
            <a:endParaRPr lang="en-US" dirty="0">
              <a:solidFill>
                <a:srgbClr val="FFFF00"/>
              </a:solidFill>
            </a:endParaRPr>
          </a:p>
        </p:txBody>
      </p:sp>
      <p:sp>
        <p:nvSpPr>
          <p:cNvPr id="9" name="Right Arrow 8"/>
          <p:cNvSpPr/>
          <p:nvPr/>
        </p:nvSpPr>
        <p:spPr bwMode="auto">
          <a:xfrm flipV="1">
            <a:off x="2209800" y="1912201"/>
            <a:ext cx="1295400" cy="76201"/>
          </a:xfrm>
          <a:prstGeom prst="rightArrow">
            <a:avLst/>
          </a:prstGeom>
          <a:solidFill>
            <a:schemeClr val="accent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TextBox 9"/>
          <p:cNvSpPr txBox="1"/>
          <p:nvPr/>
        </p:nvSpPr>
        <p:spPr>
          <a:xfrm>
            <a:off x="685668" y="1531203"/>
            <a:ext cx="1447932" cy="830997"/>
          </a:xfrm>
          <a:prstGeom prst="rect">
            <a:avLst/>
          </a:prstGeom>
          <a:noFill/>
        </p:spPr>
        <p:txBody>
          <a:bodyPr wrap="none" rtlCol="0">
            <a:spAutoFit/>
          </a:bodyPr>
          <a:lstStyle/>
          <a:p>
            <a:pPr algn="r"/>
            <a:r>
              <a:rPr lang="en-US" dirty="0" smtClean="0">
                <a:solidFill>
                  <a:srgbClr val="FFFF00"/>
                </a:solidFill>
              </a:rPr>
              <a:t>≈ 750 mm</a:t>
            </a:r>
          </a:p>
          <a:p>
            <a:pPr algn="r"/>
            <a:r>
              <a:rPr lang="en-US" dirty="0" smtClean="0">
                <a:solidFill>
                  <a:srgbClr val="FFFF00"/>
                </a:solidFill>
              </a:rPr>
              <a:t>Rainfall</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Object 3"/>
          <p:cNvGraphicFramePr>
            <a:graphicFrameLocks noChangeAspect="1"/>
          </p:cNvGraphicFramePr>
          <p:nvPr>
            <p:extLst>
              <p:ext uri="{D42A27DB-BD31-4B8C-83A1-F6EECF244321}">
                <p14:modId xmlns:p14="http://schemas.microsoft.com/office/powerpoint/2010/main" val="972461074"/>
              </p:ext>
            </p:extLst>
          </p:nvPr>
        </p:nvGraphicFramePr>
        <p:xfrm>
          <a:off x="914400" y="1752600"/>
          <a:ext cx="8617527" cy="3590636"/>
        </p:xfrm>
        <a:graphic>
          <a:graphicData uri="http://schemas.openxmlformats.org/presentationml/2006/ole">
            <mc:AlternateContent xmlns:mc="http://schemas.openxmlformats.org/markup-compatibility/2006">
              <mc:Choice xmlns:v="urn:schemas-microsoft-com:vml" Requires="v">
                <p:oleObj spid="_x0000_s91139" name="Document" r:id="rId3" imgW="5486400" imgH="2286000" progId="Word.Document.12">
                  <p:link updateAutomatic="1"/>
                </p:oleObj>
              </mc:Choice>
              <mc:Fallback>
                <p:oleObj name="Document" r:id="rId3" imgW="5486400" imgH="22860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52600"/>
                        <a:ext cx="8617527" cy="359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 name="TextBox 2"/>
          <p:cNvSpPr txBox="1"/>
          <p:nvPr/>
        </p:nvSpPr>
        <p:spPr>
          <a:xfrm>
            <a:off x="3200400" y="381000"/>
            <a:ext cx="3608680" cy="461665"/>
          </a:xfrm>
          <a:prstGeom prst="rect">
            <a:avLst/>
          </a:prstGeom>
          <a:noFill/>
        </p:spPr>
        <p:txBody>
          <a:bodyPr wrap="none" rtlCol="0">
            <a:spAutoFit/>
          </a:bodyPr>
          <a:lstStyle/>
          <a:p>
            <a:r>
              <a:rPr lang="en-US" dirty="0" smtClean="0"/>
              <a:t>Limits to Farming the Rock</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Content Placeholder 4" descr="Fig 7 Strontium vs NSS Ca v4.pdf"/>
          <p:cNvPicPr>
            <a:picLocks noGrp="1" noChangeAspect="1"/>
          </p:cNvPicPr>
          <p:nvPr>
            <p:ph sz="half" idx="2"/>
          </p:nvPr>
        </p:nvPicPr>
        <p:blipFill>
          <a:blip r:embed="rId2"/>
          <a:srcRect l="8941" t="8181" r="8941" b="43633"/>
          <a:stretch>
            <a:fillRect/>
          </a:stretch>
        </p:blipFill>
        <p:spPr>
          <a:xfrm>
            <a:off x="990600" y="1143001"/>
            <a:ext cx="7028246" cy="5337058"/>
          </a:xfrm>
          <a:solidFill>
            <a:schemeClr val="bg1"/>
          </a:solidFill>
        </p:spPr>
      </p:pic>
      <p:sp>
        <p:nvSpPr>
          <p:cNvPr id="3" name="TextBox 2"/>
          <p:cNvSpPr txBox="1"/>
          <p:nvPr/>
        </p:nvSpPr>
        <p:spPr>
          <a:xfrm>
            <a:off x="1447800" y="304800"/>
            <a:ext cx="6137768" cy="461665"/>
          </a:xfrm>
          <a:prstGeom prst="rect">
            <a:avLst/>
          </a:prstGeom>
          <a:noFill/>
        </p:spPr>
        <p:txBody>
          <a:bodyPr wrap="none" rtlCol="0">
            <a:spAutoFit/>
          </a:bodyPr>
          <a:lstStyle/>
          <a:p>
            <a:r>
              <a:rPr lang="en-US" dirty="0" smtClean="0">
                <a:solidFill>
                  <a:srgbClr val="FFFF00"/>
                </a:solidFill>
                <a:latin typeface="Arial"/>
                <a:cs typeface="Arial"/>
              </a:rPr>
              <a:t>Irrigated Agriculture - Transporting the Rock </a:t>
            </a:r>
            <a:endParaRPr lang="en-US" dirty="0">
              <a:solidFill>
                <a:srgbClr val="FFFF00"/>
              </a:solidFill>
              <a:latin typeface="Arial"/>
              <a:cs typeface="Arial"/>
            </a:endParaRPr>
          </a:p>
        </p:txBody>
      </p:sp>
      <p:sp>
        <p:nvSpPr>
          <p:cNvPr id="4" name="TextBox 3"/>
          <p:cNvSpPr txBox="1"/>
          <p:nvPr/>
        </p:nvSpPr>
        <p:spPr>
          <a:xfrm>
            <a:off x="7496389" y="6504801"/>
            <a:ext cx="1476336" cy="276999"/>
          </a:xfrm>
          <a:prstGeom prst="rect">
            <a:avLst/>
          </a:prstGeom>
          <a:noFill/>
        </p:spPr>
        <p:txBody>
          <a:bodyPr wrap="none" rtlCol="0">
            <a:spAutoFit/>
          </a:bodyPr>
          <a:lstStyle/>
          <a:p>
            <a:r>
              <a:rPr lang="en-US" sz="1200" dirty="0" smtClean="0">
                <a:solidFill>
                  <a:srgbClr val="FFFF00"/>
                </a:solidFill>
                <a:latin typeface="Arial"/>
                <a:cs typeface="Arial"/>
              </a:rPr>
              <a:t>Palmer et al., 2009</a:t>
            </a:r>
            <a:endParaRPr lang="en-US" sz="1200" dirty="0">
              <a:solidFill>
                <a:srgbClr val="FFFF00"/>
              </a:solidFill>
              <a:latin typeface="Arial"/>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3842" name="Picture 2" descr="scan0020"/>
          <p:cNvPicPr>
            <a:picLocks noGrp="1" noChangeAspect="1" noChangeArrowheads="1"/>
          </p:cNvPicPr>
          <p:nvPr>
            <p:ph idx="1"/>
          </p:nvPr>
        </p:nvPicPr>
        <p:blipFill>
          <a:blip r:embed="rId3">
            <a:lum bright="-4000" contrast="2000"/>
          </a:blip>
          <a:srcRect/>
          <a:stretch>
            <a:fillRect/>
          </a:stretch>
        </p:blipFill>
        <p:spPr>
          <a:xfrm>
            <a:off x="1219200" y="762000"/>
            <a:ext cx="6705600" cy="5761107"/>
          </a:xfrm>
        </p:spPr>
      </p:pic>
      <p:sp>
        <p:nvSpPr>
          <p:cNvPr id="31748" name="Rectangle 4"/>
          <p:cNvSpPr>
            <a:spLocks noChangeArrowheads="1"/>
          </p:cNvSpPr>
          <p:nvPr/>
        </p:nvSpPr>
        <p:spPr bwMode="auto">
          <a:xfrm>
            <a:off x="2072161" y="0"/>
            <a:ext cx="5014439"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F50F"/>
                </a:solidFill>
                <a:latin typeface="Arial"/>
                <a:cs typeface="Arial"/>
              </a:rPr>
              <a:t>Navigators </a:t>
            </a:r>
            <a:r>
              <a:rPr lang="en-US" sz="2800" dirty="0">
                <a:solidFill>
                  <a:srgbClr val="FFF50F"/>
                </a:solidFill>
                <a:latin typeface="Arial"/>
                <a:cs typeface="Arial"/>
              </a:rPr>
              <a:t>and Agriculturalists</a:t>
            </a:r>
            <a:endParaRPr lang="en-US" sz="2800" dirty="0">
              <a:solidFill>
                <a:srgbClr val="FFD900"/>
              </a:solidFill>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9106" y="0"/>
            <a:ext cx="4836694" cy="6858000"/>
          </a:xfrm>
          <a:prstGeom prst="rect">
            <a:avLst/>
          </a:prstGeom>
        </p:spPr>
      </p:pic>
      <p:sp>
        <p:nvSpPr>
          <p:cNvPr id="5" name="TextBox 4"/>
          <p:cNvSpPr txBox="1"/>
          <p:nvPr/>
        </p:nvSpPr>
        <p:spPr>
          <a:xfrm>
            <a:off x="152400" y="685800"/>
            <a:ext cx="3281217" cy="3416320"/>
          </a:xfrm>
          <a:prstGeom prst="rect">
            <a:avLst/>
          </a:prstGeom>
          <a:noFill/>
        </p:spPr>
        <p:txBody>
          <a:bodyPr wrap="none" rtlCol="0">
            <a:spAutoFit/>
          </a:bodyPr>
          <a:lstStyle/>
          <a:p>
            <a:r>
              <a:rPr lang="en-US" dirty="0" smtClean="0">
                <a:solidFill>
                  <a:srgbClr val="FFFF00"/>
                </a:solidFill>
                <a:latin typeface="Arial"/>
                <a:cs typeface="Arial"/>
              </a:rPr>
              <a:t>GIS Model of Areas</a:t>
            </a:r>
          </a:p>
          <a:p>
            <a:r>
              <a:rPr lang="en-US" dirty="0" smtClean="0">
                <a:solidFill>
                  <a:srgbClr val="FFFF00"/>
                </a:solidFill>
                <a:latin typeface="Arial"/>
                <a:cs typeface="Arial"/>
              </a:rPr>
              <a:t>Suitable for Agriculture</a:t>
            </a:r>
          </a:p>
          <a:p>
            <a:endParaRPr lang="en-US" dirty="0" smtClean="0">
              <a:solidFill>
                <a:srgbClr val="FFFF00"/>
              </a:solidFill>
              <a:latin typeface="Arial"/>
              <a:cs typeface="Arial"/>
            </a:endParaRPr>
          </a:p>
          <a:p>
            <a:r>
              <a:rPr lang="en-US" dirty="0" smtClean="0">
                <a:solidFill>
                  <a:srgbClr val="FFFF00"/>
                </a:solidFill>
                <a:latin typeface="Arial"/>
                <a:cs typeface="Arial"/>
              </a:rPr>
              <a:t>Takes into Account: </a:t>
            </a:r>
          </a:p>
          <a:p>
            <a:r>
              <a:rPr lang="en-US" dirty="0" smtClean="0">
                <a:solidFill>
                  <a:srgbClr val="FFFF00"/>
                </a:solidFill>
                <a:latin typeface="Arial"/>
                <a:cs typeface="Arial"/>
              </a:rPr>
              <a:t>    	Topography</a:t>
            </a:r>
          </a:p>
          <a:p>
            <a:r>
              <a:rPr lang="en-US" dirty="0" smtClean="0">
                <a:solidFill>
                  <a:srgbClr val="FFFF00"/>
                </a:solidFill>
                <a:latin typeface="Arial"/>
                <a:cs typeface="Arial"/>
              </a:rPr>
              <a:t>	Elevation</a:t>
            </a:r>
          </a:p>
          <a:p>
            <a:r>
              <a:rPr lang="en-US" dirty="0" smtClean="0">
                <a:solidFill>
                  <a:srgbClr val="FFFF00"/>
                </a:solidFill>
                <a:latin typeface="Arial"/>
                <a:cs typeface="Arial"/>
              </a:rPr>
              <a:t>	Lava Flow Age</a:t>
            </a:r>
          </a:p>
          <a:p>
            <a:r>
              <a:rPr lang="en-US" dirty="0" smtClean="0">
                <a:solidFill>
                  <a:srgbClr val="FFFF00"/>
                </a:solidFill>
                <a:latin typeface="Arial"/>
                <a:cs typeface="Arial"/>
              </a:rPr>
              <a:t>	Rainfall</a:t>
            </a:r>
          </a:p>
          <a:p>
            <a:endParaRPr lang="en-US" dirty="0" smtClean="0">
              <a:solidFill>
                <a:srgbClr val="FFFF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990600" y="1295400"/>
          <a:ext cx="7162799" cy="2976905"/>
        </p:xfrm>
        <a:graphic>
          <a:graphicData uri="http://schemas.openxmlformats.org/drawingml/2006/table">
            <a:tbl>
              <a:tblPr/>
              <a:tblGrid>
                <a:gridCol w="1273009"/>
                <a:gridCol w="1273009"/>
                <a:gridCol w="1273009"/>
                <a:gridCol w="1646425"/>
                <a:gridCol w="1697347"/>
              </a:tblGrid>
              <a:tr h="617193">
                <a:tc>
                  <a:txBody>
                    <a:bodyPr/>
                    <a:lstStyle/>
                    <a:p>
                      <a:pPr algn="l" fontAlgn="b"/>
                      <a:r>
                        <a:rPr lang="en-US" sz="2000" b="0" i="0" u="none" strike="noStrike" dirty="0">
                          <a:solidFill>
                            <a:srgbClr val="FFFF00"/>
                          </a:solidFill>
                          <a:latin typeface="Arial"/>
                          <a:cs typeface="Arial"/>
                        </a:rPr>
                        <a:t>Island</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c>
                  <a:txBody>
                    <a:bodyPr/>
                    <a:lstStyle/>
                    <a:p>
                      <a:pPr algn="ctr" fontAlgn="b"/>
                      <a:r>
                        <a:rPr lang="en-US" sz="2000" b="0" i="0" u="none" strike="noStrike">
                          <a:solidFill>
                            <a:srgbClr val="FFFF00"/>
                          </a:solidFill>
                          <a:latin typeface="Arial"/>
                          <a:cs typeface="Arial"/>
                        </a:rPr>
                        <a:t>Ag Potential</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c>
                  <a:txBody>
                    <a:bodyPr/>
                    <a:lstStyle/>
                    <a:p>
                      <a:pPr algn="ctr" fontAlgn="b"/>
                      <a:r>
                        <a:rPr lang="en-US" sz="2000" b="0" i="0" u="none" strike="noStrike" dirty="0">
                          <a:solidFill>
                            <a:srgbClr val="FFFF00"/>
                          </a:solidFill>
                          <a:latin typeface="Arial"/>
                          <a:cs typeface="Arial"/>
                        </a:rPr>
                        <a:t>% </a:t>
                      </a:r>
                      <a:r>
                        <a:rPr lang="en-US" sz="2000" b="0" i="0" u="none" strike="noStrike" dirty="0" err="1">
                          <a:solidFill>
                            <a:srgbClr val="FFFF00"/>
                          </a:solidFill>
                          <a:latin typeface="Arial"/>
                          <a:cs typeface="Arial"/>
                        </a:rPr>
                        <a:t>Rainfed</a:t>
                      </a:r>
                      <a:endParaRPr lang="en-US" sz="2000" b="0" i="0" u="none" strike="noStrike" dirty="0">
                        <a:solidFill>
                          <a:srgbClr val="FFFF00"/>
                        </a:solidFill>
                        <a:latin typeface="Arial"/>
                        <a:cs typeface="Arial"/>
                      </a:endParaRP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c>
                  <a:txBody>
                    <a:bodyPr/>
                    <a:lstStyle/>
                    <a:p>
                      <a:pPr algn="ctr" fontAlgn="b"/>
                      <a:r>
                        <a:rPr lang="en-US" sz="2000" b="0" i="0" u="none" strike="noStrike">
                          <a:solidFill>
                            <a:srgbClr val="FFFF00"/>
                          </a:solidFill>
                          <a:latin typeface="Arial"/>
                          <a:cs typeface="Arial"/>
                        </a:rPr>
                        <a:t>Food Production</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c>
                  <a:txBody>
                    <a:bodyPr/>
                    <a:lstStyle/>
                    <a:p>
                      <a:pPr algn="ctr" fontAlgn="b"/>
                      <a:r>
                        <a:rPr lang="en-US" sz="2000" b="0" i="0" u="none" strike="noStrike" dirty="0">
                          <a:solidFill>
                            <a:srgbClr val="FFFF00"/>
                          </a:solidFill>
                          <a:latin typeface="Arial"/>
                          <a:cs typeface="Arial"/>
                        </a:rPr>
                        <a:t>Production per</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r>
              <a:tr h="330471">
                <a:tc>
                  <a:txBody>
                    <a:bodyPr/>
                    <a:lstStyle/>
                    <a:p>
                      <a:pPr algn="l" fontAlgn="b"/>
                      <a:endParaRPr lang="en-US" sz="2000" b="0" i="0" u="none" strike="noStrike">
                        <a:solidFill>
                          <a:srgbClr val="FFFF00"/>
                        </a:solidFill>
                        <a:latin typeface="Arial"/>
                        <a:cs typeface="Arial"/>
                      </a:endParaRPr>
                    </a:p>
                  </a:txBody>
                  <a:tcPr marL="12700" marR="12700" marT="12700" marB="0" anchor="b">
                    <a:lnL>
                      <a:noFill/>
                    </a:lnL>
                    <a:lnR>
                      <a:noFill/>
                    </a:lnR>
                    <a:lnT>
                      <a:noFill/>
                    </a:lnT>
                    <a:lnB w="12700" cap="flat" cmpd="sng" algn="ctr">
                      <a:noFill/>
                      <a:prstDash val="solid"/>
                      <a:round/>
                      <a:headEnd type="none" w="med" len="med"/>
                      <a:tailEnd type="none" w="med" len="med"/>
                    </a:lnB>
                  </a:tcPr>
                </a:tc>
                <a:tc>
                  <a:txBody>
                    <a:bodyPr/>
                    <a:lstStyle/>
                    <a:p>
                      <a:pPr algn="ctr" fontAlgn="b"/>
                      <a:endParaRPr lang="en-US" sz="2000" b="0" i="0" u="none" strike="noStrike">
                        <a:solidFill>
                          <a:srgbClr val="FFFF00"/>
                        </a:solidFill>
                        <a:latin typeface="Arial"/>
                        <a:cs typeface="Arial"/>
                      </a:endParaRPr>
                    </a:p>
                  </a:txBody>
                  <a:tcPr marL="12700" marR="12700" marT="12700" marB="0" anchor="b">
                    <a:lnL>
                      <a:noFill/>
                    </a:lnL>
                    <a:lnR>
                      <a:noFill/>
                    </a:lnR>
                    <a:lnT>
                      <a:noFill/>
                    </a:lnT>
                    <a:lnB w="12700" cap="flat" cmpd="sng" algn="ctr">
                      <a:noFill/>
                      <a:prstDash val="solid"/>
                      <a:round/>
                      <a:headEnd type="none" w="med" len="med"/>
                      <a:tailEnd type="none" w="med" len="med"/>
                    </a:lnB>
                  </a:tcPr>
                </a:tc>
                <a:tc>
                  <a:txBody>
                    <a:bodyPr/>
                    <a:lstStyle/>
                    <a:p>
                      <a:pPr algn="ctr" fontAlgn="b"/>
                      <a:endParaRPr lang="en-US" sz="2000" b="0" i="0" u="none" strike="noStrike">
                        <a:solidFill>
                          <a:srgbClr val="FFFF00"/>
                        </a:solidFill>
                        <a:latin typeface="Arial"/>
                        <a:cs typeface="Arial"/>
                      </a:endParaRPr>
                    </a:p>
                  </a:txBody>
                  <a:tcPr marL="12700" marR="12700" marT="12700" marB="0" anchor="b">
                    <a:lnL>
                      <a:noFill/>
                    </a:lnL>
                    <a:lnR>
                      <a:noFill/>
                    </a:lnR>
                    <a:lnT>
                      <a:noFill/>
                    </a:lnT>
                    <a:lnB w="12700" cap="flat" cmpd="sng" algn="ctr">
                      <a:noFill/>
                      <a:prstDash val="solid"/>
                      <a:round/>
                      <a:headEnd type="none" w="med" len="med"/>
                      <a:tailEnd type="none" w="med" len="med"/>
                    </a:lnB>
                  </a:tcPr>
                </a:tc>
                <a:tc>
                  <a:txBody>
                    <a:bodyPr/>
                    <a:lstStyle/>
                    <a:p>
                      <a:pPr algn="ctr" fontAlgn="b"/>
                      <a:endParaRPr lang="en-US" sz="2000" b="0" i="0" u="none" strike="noStrike">
                        <a:solidFill>
                          <a:srgbClr val="FFFF00"/>
                        </a:solidFill>
                        <a:latin typeface="Arial"/>
                        <a:cs typeface="Arial"/>
                      </a:endParaRPr>
                    </a:p>
                  </a:txBody>
                  <a:tcPr marL="12700" marR="12700" marT="12700" marB="0" anchor="b">
                    <a:lnL>
                      <a:noFill/>
                    </a:lnL>
                    <a:lnR>
                      <a:noFill/>
                    </a:lnR>
                    <a:lnT>
                      <a:noFill/>
                    </a:lnT>
                    <a:lnB w="12700" cap="flat" cmpd="sng" algn="ctr">
                      <a:noFill/>
                      <a:prstDash val="solid"/>
                      <a:round/>
                      <a:headEnd type="none" w="med" len="med"/>
                      <a:tailEnd type="none" w="med" len="med"/>
                    </a:lnB>
                  </a:tcPr>
                </a:tc>
                <a:tc>
                  <a:txBody>
                    <a:bodyPr/>
                    <a:lstStyle/>
                    <a:p>
                      <a:pPr algn="ctr" fontAlgn="b"/>
                      <a:r>
                        <a:rPr lang="en-US" sz="2000" b="0" i="0" u="none" strike="noStrike" dirty="0">
                          <a:solidFill>
                            <a:srgbClr val="FFFF00"/>
                          </a:solidFill>
                          <a:latin typeface="Arial"/>
                          <a:cs typeface="Arial"/>
                        </a:rPr>
                        <a:t>Worker</a:t>
                      </a:r>
                    </a:p>
                  </a:txBody>
                  <a:tcPr marL="12700" marR="12700" marT="12700" marB="0" anchor="b">
                    <a:lnL>
                      <a:noFill/>
                    </a:lnL>
                    <a:lnR>
                      <a:noFill/>
                    </a:lnR>
                    <a:lnT>
                      <a:noFill/>
                    </a:lnT>
                    <a:lnB w="12700" cap="flat" cmpd="sng" algn="ctr">
                      <a:noFill/>
                      <a:prstDash val="solid"/>
                      <a:round/>
                      <a:headEnd type="none" w="med" len="med"/>
                      <a:tailEnd type="none" w="med" len="med"/>
                    </a:lnB>
                  </a:tcPr>
                </a:tc>
              </a:tr>
              <a:tr h="371779">
                <a:tc>
                  <a:txBody>
                    <a:bodyPr/>
                    <a:lstStyle/>
                    <a:p>
                      <a:pPr algn="ctr" fontAlgn="b"/>
                      <a:r>
                        <a:rPr lang="en-US" sz="2000" b="0" i="0" u="none" strike="noStrike">
                          <a:solidFill>
                            <a:srgbClr val="FFFF00"/>
                          </a:solidFill>
                          <a:latin typeface="Arial"/>
                          <a:cs typeface="Arial"/>
                        </a:rPr>
                        <a:t> </a:t>
                      </a:r>
                    </a:p>
                  </a:txBody>
                  <a:tcPr marL="12700" marR="12700" marT="1270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sz="2000" b="0" i="0" u="none" strike="noStrike">
                          <a:solidFill>
                            <a:srgbClr val="FFFF00"/>
                          </a:solidFill>
                          <a:latin typeface="Arial"/>
                          <a:cs typeface="Arial"/>
                        </a:rPr>
                        <a:t>km</a:t>
                      </a:r>
                      <a:r>
                        <a:rPr lang="en-US" sz="2000" b="0" i="0" u="none" strike="noStrike" baseline="30000">
                          <a:solidFill>
                            <a:srgbClr val="FFFF00"/>
                          </a:solidFill>
                          <a:latin typeface="Arial"/>
                          <a:cs typeface="Arial"/>
                        </a:rPr>
                        <a:t>2</a:t>
                      </a:r>
                      <a:endParaRPr lang="en-US" sz="2000" b="0" i="0" u="none" strike="noStrike">
                        <a:solidFill>
                          <a:srgbClr val="FFFF00"/>
                        </a:solidFill>
                        <a:latin typeface="Arial"/>
                        <a:cs typeface="Arial"/>
                      </a:endParaRPr>
                    </a:p>
                  </a:txBody>
                  <a:tcPr marL="12700" marR="12700" marT="12700" marB="0" anchor="b">
                    <a:lnL>
                      <a:noFill/>
                    </a:lnL>
                    <a:lnR>
                      <a:noFill/>
                    </a:lnR>
                    <a:lnT w="12700" cap="flat" cmpd="sng" algn="ctr">
                      <a:no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lgn="ctr" fontAlgn="b"/>
                      <a:r>
                        <a:rPr lang="en-US" sz="2000" b="0" i="0" u="none" strike="noStrike">
                          <a:solidFill>
                            <a:srgbClr val="FFFF00"/>
                          </a:solidFill>
                          <a:latin typeface="Arial"/>
                          <a:cs typeface="Arial"/>
                        </a:rPr>
                        <a:t> </a:t>
                      </a:r>
                    </a:p>
                  </a:txBody>
                  <a:tcPr marL="12700" marR="12700" marT="12700" marB="0" anchor="b">
                    <a:lnL>
                      <a:noFill/>
                    </a:lnL>
                    <a:lnR>
                      <a:noFill/>
                    </a:lnR>
                    <a:lnT w="12700" cap="flat" cmpd="sng" algn="ctr">
                      <a:no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lgn="ctr" fontAlgn="b"/>
                      <a:r>
                        <a:rPr lang="en-US" sz="2000" b="0" i="0" u="none" strike="noStrike">
                          <a:solidFill>
                            <a:srgbClr val="FFFF00"/>
                          </a:solidFill>
                          <a:latin typeface="Arial"/>
                          <a:cs typeface="Arial"/>
                        </a:rPr>
                        <a:t>mt/yr</a:t>
                      </a:r>
                    </a:p>
                  </a:txBody>
                  <a:tcPr marL="12700" marR="12700" marT="12700" marB="0" anchor="b">
                    <a:lnL>
                      <a:noFill/>
                    </a:lnL>
                    <a:lnR>
                      <a:noFill/>
                    </a:lnR>
                    <a:lnT w="12700" cap="flat" cmpd="sng" algn="ctr">
                      <a:no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lgn="ctr" fontAlgn="b"/>
                      <a:r>
                        <a:rPr lang="en-US" sz="2000" b="0" i="0" u="none" strike="noStrike" dirty="0" err="1">
                          <a:solidFill>
                            <a:srgbClr val="FFFF00"/>
                          </a:solidFill>
                          <a:latin typeface="Arial"/>
                          <a:cs typeface="Arial"/>
                        </a:rPr>
                        <a:t>mt</a:t>
                      </a:r>
                      <a:r>
                        <a:rPr lang="en-US" sz="2000" b="0" i="0" u="none" strike="noStrike" dirty="0">
                          <a:solidFill>
                            <a:srgbClr val="FFFF00"/>
                          </a:solidFill>
                          <a:latin typeface="Arial"/>
                          <a:cs typeface="Arial"/>
                        </a:rPr>
                        <a:t>/yr</a:t>
                      </a:r>
                    </a:p>
                  </a:txBody>
                  <a:tcPr marL="12700" marR="12700" marT="12700" marB="0" anchor="b">
                    <a:lnL>
                      <a:noFill/>
                    </a:lnL>
                    <a:lnR>
                      <a:noFill/>
                    </a:lnR>
                    <a:lnT w="12700" cap="flat" cmpd="sng" algn="ctr">
                      <a:no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330471">
                <a:tc>
                  <a:txBody>
                    <a:bodyPr/>
                    <a:lstStyle/>
                    <a:p>
                      <a:pPr algn="l" fontAlgn="b"/>
                      <a:r>
                        <a:rPr lang="en-US" sz="2000" b="0" i="0" u="none" strike="noStrike">
                          <a:solidFill>
                            <a:srgbClr val="FFFF00"/>
                          </a:solidFill>
                          <a:latin typeface="Arial"/>
                          <a:cs typeface="Arial"/>
                        </a:rPr>
                        <a:t>Hawaii</a:t>
                      </a:r>
                    </a:p>
                  </a:txBody>
                  <a:tcPr marL="12700" marR="12700" marT="12700" marB="0" anchor="b">
                    <a:lnL>
                      <a:noFill/>
                    </a:lnL>
                    <a:lnR>
                      <a:noFill/>
                    </a:lnR>
                    <a:lnT w="12700" cap="flat" cmpd="sng" algn="ctr">
                      <a:noFill/>
                      <a:prstDash val="solid"/>
                      <a:round/>
                      <a:headEnd type="none" w="med" len="med"/>
                      <a:tailEnd type="none" w="med" len="med"/>
                    </a:lnT>
                    <a:lnB>
                      <a:noFill/>
                    </a:lnB>
                  </a:tcPr>
                </a:tc>
                <a:tc>
                  <a:txBody>
                    <a:bodyPr/>
                    <a:lstStyle/>
                    <a:p>
                      <a:pPr algn="ctr" fontAlgn="b"/>
                      <a:r>
                        <a:rPr lang="en-US" sz="2000" b="0" i="0" u="none" strike="noStrike">
                          <a:solidFill>
                            <a:srgbClr val="FFFF00"/>
                          </a:solidFill>
                          <a:latin typeface="Arial"/>
                          <a:cs typeface="Arial"/>
                        </a:rPr>
                        <a:t>570</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c>
                  <a:txBody>
                    <a:bodyPr/>
                    <a:lstStyle/>
                    <a:p>
                      <a:pPr algn="ctr" fontAlgn="b"/>
                      <a:r>
                        <a:rPr lang="en-US" sz="2000" b="0" i="0" u="none" strike="noStrike">
                          <a:solidFill>
                            <a:srgbClr val="FFFF00"/>
                          </a:solidFill>
                          <a:latin typeface="Arial"/>
                          <a:cs typeface="Arial"/>
                        </a:rPr>
                        <a:t>99</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c>
                  <a:txBody>
                    <a:bodyPr/>
                    <a:lstStyle/>
                    <a:p>
                      <a:pPr algn="ctr" fontAlgn="b"/>
                      <a:r>
                        <a:rPr lang="en-US" sz="2000" b="0" i="0" u="none" strike="noStrike" dirty="0">
                          <a:solidFill>
                            <a:srgbClr val="FFFF00"/>
                          </a:solidFill>
                          <a:latin typeface="Arial"/>
                          <a:cs typeface="Arial"/>
                        </a:rPr>
                        <a:t>97000</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c>
                  <a:txBody>
                    <a:bodyPr/>
                    <a:lstStyle/>
                    <a:p>
                      <a:pPr algn="ctr" fontAlgn="b"/>
                      <a:r>
                        <a:rPr lang="en-US" sz="2000" b="0" i="0" u="none" strike="noStrike" dirty="0">
                          <a:solidFill>
                            <a:srgbClr val="FFFF00"/>
                          </a:solidFill>
                          <a:latin typeface="Arial"/>
                          <a:cs typeface="Arial"/>
                        </a:rPr>
                        <a:t>0.6</a:t>
                      </a:r>
                    </a:p>
                  </a:txBody>
                  <a:tcPr marL="12700" marR="12700" marT="12700" marB="0" anchor="b">
                    <a:lnL>
                      <a:noFill/>
                    </a:lnL>
                    <a:lnR>
                      <a:noFill/>
                    </a:lnR>
                    <a:lnT w="12700" cap="flat" cmpd="sng" algn="ctr">
                      <a:solidFill>
                        <a:srgbClr val="FFFF00"/>
                      </a:solidFill>
                      <a:prstDash val="solid"/>
                      <a:round/>
                      <a:headEnd type="none" w="med" len="med"/>
                      <a:tailEnd type="none" w="med" len="med"/>
                    </a:lnT>
                    <a:lnB>
                      <a:noFill/>
                    </a:lnB>
                  </a:tcPr>
                </a:tc>
              </a:tr>
              <a:tr h="330471">
                <a:tc>
                  <a:txBody>
                    <a:bodyPr/>
                    <a:lstStyle/>
                    <a:p>
                      <a:pPr algn="l" fontAlgn="b"/>
                      <a:r>
                        <a:rPr lang="en-US" sz="2000" b="0" i="0" u="none" strike="noStrike">
                          <a:solidFill>
                            <a:srgbClr val="FFFF00"/>
                          </a:solidFill>
                          <a:latin typeface="Arial"/>
                          <a:cs typeface="Arial"/>
                        </a:rPr>
                        <a:t>Maui</a:t>
                      </a:r>
                    </a:p>
                  </a:txBody>
                  <a:tcPr marL="12700" marR="12700" marT="12700" marB="0" anchor="b">
                    <a:lnL>
                      <a:noFill/>
                    </a:lnL>
                    <a:lnR>
                      <a:noFill/>
                    </a:lnR>
                    <a:lnT>
                      <a:noFill/>
                    </a:lnT>
                    <a:lnB>
                      <a:noFill/>
                    </a:lnB>
                  </a:tcPr>
                </a:tc>
                <a:tc>
                  <a:txBody>
                    <a:bodyPr/>
                    <a:lstStyle/>
                    <a:p>
                      <a:pPr algn="ctr" fontAlgn="b"/>
                      <a:r>
                        <a:rPr lang="en-US" sz="2000" b="0" i="0" u="none" strike="noStrike">
                          <a:solidFill>
                            <a:srgbClr val="FFFF00"/>
                          </a:solidFill>
                          <a:latin typeface="Arial"/>
                          <a:cs typeface="Arial"/>
                        </a:rPr>
                        <a:t>170</a:t>
                      </a:r>
                    </a:p>
                  </a:txBody>
                  <a:tcPr marL="12700" marR="12700" marT="12700" marB="0" anchor="b">
                    <a:lnL>
                      <a:noFill/>
                    </a:lnL>
                    <a:lnR>
                      <a:noFill/>
                    </a:lnR>
                    <a:lnT>
                      <a:noFill/>
                    </a:lnT>
                    <a:lnB>
                      <a:noFill/>
                    </a:lnB>
                  </a:tcPr>
                </a:tc>
                <a:tc>
                  <a:txBody>
                    <a:bodyPr/>
                    <a:lstStyle/>
                    <a:p>
                      <a:pPr algn="ctr" fontAlgn="b"/>
                      <a:r>
                        <a:rPr lang="en-US" sz="2000" b="0" i="0" u="none" strike="noStrike">
                          <a:solidFill>
                            <a:srgbClr val="FFFF00"/>
                          </a:solidFill>
                          <a:latin typeface="Arial"/>
                          <a:cs typeface="Arial"/>
                        </a:rPr>
                        <a:t>85</a:t>
                      </a:r>
                    </a:p>
                  </a:txBody>
                  <a:tcPr marL="12700" marR="12700" marT="12700" marB="0" anchor="b">
                    <a:lnL>
                      <a:noFill/>
                    </a:lnL>
                    <a:lnR>
                      <a:noFill/>
                    </a:lnR>
                    <a:lnT>
                      <a:noFill/>
                    </a:lnT>
                    <a:lnB>
                      <a:noFill/>
                    </a:lnB>
                  </a:tcPr>
                </a:tc>
                <a:tc>
                  <a:txBody>
                    <a:bodyPr/>
                    <a:lstStyle/>
                    <a:p>
                      <a:pPr algn="ctr" fontAlgn="b"/>
                      <a:r>
                        <a:rPr lang="en-US" sz="2000" b="0" i="0" u="none" strike="noStrike">
                          <a:solidFill>
                            <a:srgbClr val="FFFF00"/>
                          </a:solidFill>
                          <a:latin typeface="Arial"/>
                          <a:cs typeface="Arial"/>
                        </a:rPr>
                        <a:t>45000</a:t>
                      </a:r>
                    </a:p>
                  </a:txBody>
                  <a:tcPr marL="12700" marR="12700" marT="12700" marB="0" anchor="b">
                    <a:lnL>
                      <a:noFill/>
                    </a:lnL>
                    <a:lnR>
                      <a:noFill/>
                    </a:lnR>
                    <a:lnT>
                      <a:noFill/>
                    </a:lnT>
                    <a:lnB>
                      <a:noFill/>
                    </a:lnB>
                  </a:tcPr>
                </a:tc>
                <a:tc>
                  <a:txBody>
                    <a:bodyPr/>
                    <a:lstStyle/>
                    <a:p>
                      <a:pPr algn="ctr" fontAlgn="b"/>
                      <a:r>
                        <a:rPr lang="en-US" sz="2000" b="0" i="0" u="none" strike="noStrike" dirty="0">
                          <a:solidFill>
                            <a:srgbClr val="FFFF00"/>
                          </a:solidFill>
                          <a:latin typeface="Arial"/>
                          <a:cs typeface="Arial"/>
                        </a:rPr>
                        <a:t>1.0</a:t>
                      </a:r>
                    </a:p>
                  </a:txBody>
                  <a:tcPr marL="12700" marR="12700" marT="12700" marB="0" anchor="b">
                    <a:lnL>
                      <a:noFill/>
                    </a:lnL>
                    <a:lnR>
                      <a:noFill/>
                    </a:lnR>
                    <a:lnT>
                      <a:noFill/>
                    </a:lnT>
                    <a:lnB>
                      <a:noFill/>
                    </a:lnB>
                  </a:tcPr>
                </a:tc>
              </a:tr>
              <a:tr h="330471">
                <a:tc>
                  <a:txBody>
                    <a:bodyPr/>
                    <a:lstStyle/>
                    <a:p>
                      <a:pPr algn="l" fontAlgn="b"/>
                      <a:r>
                        <a:rPr lang="en-US" sz="2000" b="0" i="0" u="none" strike="noStrike">
                          <a:solidFill>
                            <a:srgbClr val="FFFF00"/>
                          </a:solidFill>
                          <a:latin typeface="Arial"/>
                          <a:cs typeface="Arial"/>
                        </a:rPr>
                        <a:t>Molokai</a:t>
                      </a:r>
                    </a:p>
                  </a:txBody>
                  <a:tcPr marL="12700" marR="12700" marT="12700" marB="0" anchor="b">
                    <a:lnL>
                      <a:noFill/>
                    </a:lnL>
                    <a:lnR>
                      <a:noFill/>
                    </a:lnR>
                    <a:lnT>
                      <a:noFill/>
                    </a:lnT>
                    <a:lnB>
                      <a:noFill/>
                    </a:lnB>
                  </a:tcPr>
                </a:tc>
                <a:tc>
                  <a:txBody>
                    <a:bodyPr/>
                    <a:lstStyle/>
                    <a:p>
                      <a:pPr algn="ctr" fontAlgn="b"/>
                      <a:r>
                        <a:rPr lang="en-US" sz="2000" b="0" i="0" u="none" strike="noStrike">
                          <a:solidFill>
                            <a:srgbClr val="FFFF00"/>
                          </a:solidFill>
                          <a:latin typeface="Arial"/>
                          <a:cs typeface="Arial"/>
                        </a:rPr>
                        <a:t>20</a:t>
                      </a:r>
                    </a:p>
                  </a:txBody>
                  <a:tcPr marL="12700" marR="12700" marT="12700" marB="0" anchor="b">
                    <a:lnL>
                      <a:noFill/>
                    </a:lnL>
                    <a:lnR>
                      <a:noFill/>
                    </a:lnR>
                    <a:lnT>
                      <a:noFill/>
                    </a:lnT>
                    <a:lnB>
                      <a:noFill/>
                    </a:lnB>
                  </a:tcPr>
                </a:tc>
                <a:tc>
                  <a:txBody>
                    <a:bodyPr/>
                    <a:lstStyle/>
                    <a:p>
                      <a:pPr algn="ctr" fontAlgn="b"/>
                      <a:r>
                        <a:rPr lang="en-US" sz="2000" b="0" i="0" u="none" strike="noStrike">
                          <a:solidFill>
                            <a:srgbClr val="FFFF00"/>
                          </a:solidFill>
                          <a:latin typeface="Arial"/>
                          <a:cs typeface="Arial"/>
                        </a:rPr>
                        <a:t>45</a:t>
                      </a:r>
                    </a:p>
                  </a:txBody>
                  <a:tcPr marL="12700" marR="12700" marT="12700" marB="0" anchor="b">
                    <a:lnL>
                      <a:noFill/>
                    </a:lnL>
                    <a:lnR>
                      <a:noFill/>
                    </a:lnR>
                    <a:lnT>
                      <a:noFill/>
                    </a:lnT>
                    <a:lnB>
                      <a:noFill/>
                    </a:lnB>
                  </a:tcPr>
                </a:tc>
                <a:tc>
                  <a:txBody>
                    <a:bodyPr/>
                    <a:lstStyle/>
                    <a:p>
                      <a:pPr algn="ctr" fontAlgn="b"/>
                      <a:r>
                        <a:rPr lang="en-US" sz="2000" b="0" i="0" u="none" strike="noStrike" dirty="0" smtClean="0">
                          <a:solidFill>
                            <a:srgbClr val="FFFF00"/>
                          </a:solidFill>
                          <a:latin typeface="Arial"/>
                          <a:cs typeface="Arial"/>
                        </a:rPr>
                        <a:t>  8900</a:t>
                      </a:r>
                      <a:endParaRPr lang="en-US" sz="2000" b="0" i="0" u="none" strike="noStrike" dirty="0">
                        <a:solidFill>
                          <a:srgbClr val="FFFF00"/>
                        </a:solidFill>
                        <a:latin typeface="Arial"/>
                        <a:cs typeface="Arial"/>
                      </a:endParaRPr>
                    </a:p>
                  </a:txBody>
                  <a:tcPr marL="12700" marR="12700" marT="12700" marB="0" anchor="b">
                    <a:lnL>
                      <a:noFill/>
                    </a:lnL>
                    <a:lnR>
                      <a:noFill/>
                    </a:lnR>
                    <a:lnT>
                      <a:noFill/>
                    </a:lnT>
                    <a:lnB>
                      <a:noFill/>
                    </a:lnB>
                  </a:tcPr>
                </a:tc>
                <a:tc>
                  <a:txBody>
                    <a:bodyPr/>
                    <a:lstStyle/>
                    <a:p>
                      <a:pPr algn="ctr" fontAlgn="b"/>
                      <a:r>
                        <a:rPr lang="en-US" sz="2000" b="0" i="0" u="none" strike="noStrike" dirty="0">
                          <a:solidFill>
                            <a:srgbClr val="FFFF00"/>
                          </a:solidFill>
                          <a:latin typeface="Arial"/>
                          <a:cs typeface="Arial"/>
                        </a:rPr>
                        <a:t>2.5</a:t>
                      </a:r>
                    </a:p>
                  </a:txBody>
                  <a:tcPr marL="12700" marR="12700" marT="12700" marB="0" anchor="b">
                    <a:lnL>
                      <a:noFill/>
                    </a:lnL>
                    <a:lnR>
                      <a:noFill/>
                    </a:lnR>
                    <a:lnT>
                      <a:noFill/>
                    </a:lnT>
                    <a:lnB>
                      <a:noFill/>
                    </a:lnB>
                  </a:tcPr>
                </a:tc>
              </a:tr>
              <a:tr h="330471">
                <a:tc>
                  <a:txBody>
                    <a:bodyPr/>
                    <a:lstStyle/>
                    <a:p>
                      <a:pPr algn="l" fontAlgn="b"/>
                      <a:r>
                        <a:rPr lang="en-US" sz="2000" b="0" i="0" u="none" strike="noStrike">
                          <a:solidFill>
                            <a:srgbClr val="FFFF00"/>
                          </a:solidFill>
                          <a:latin typeface="Arial"/>
                          <a:cs typeface="Arial"/>
                        </a:rPr>
                        <a:t>Oahu</a:t>
                      </a:r>
                    </a:p>
                  </a:txBody>
                  <a:tcPr marL="12700" marR="12700" marT="12700" marB="0" anchor="b">
                    <a:lnL>
                      <a:noFill/>
                    </a:lnL>
                    <a:lnR>
                      <a:noFill/>
                    </a:lnR>
                    <a:lnT>
                      <a:noFill/>
                    </a:lnT>
                    <a:lnB>
                      <a:noFill/>
                    </a:lnB>
                  </a:tcPr>
                </a:tc>
                <a:tc>
                  <a:txBody>
                    <a:bodyPr/>
                    <a:lstStyle/>
                    <a:p>
                      <a:pPr algn="ctr" fontAlgn="b"/>
                      <a:r>
                        <a:rPr lang="en-US" sz="2000" b="0" i="0" u="none" strike="noStrike">
                          <a:solidFill>
                            <a:srgbClr val="FFFF00"/>
                          </a:solidFill>
                          <a:latin typeface="Arial"/>
                          <a:cs typeface="Arial"/>
                        </a:rPr>
                        <a:t>120</a:t>
                      </a:r>
                    </a:p>
                  </a:txBody>
                  <a:tcPr marL="12700" marR="12700" marT="12700" marB="0" anchor="b">
                    <a:lnL>
                      <a:noFill/>
                    </a:lnL>
                    <a:lnR>
                      <a:noFill/>
                    </a:lnR>
                    <a:lnT>
                      <a:noFill/>
                    </a:lnT>
                    <a:lnB>
                      <a:noFill/>
                    </a:lnB>
                  </a:tcPr>
                </a:tc>
                <a:tc>
                  <a:txBody>
                    <a:bodyPr/>
                    <a:lstStyle/>
                    <a:p>
                      <a:pPr algn="ctr" fontAlgn="b"/>
                      <a:r>
                        <a:rPr lang="en-US" sz="2000" b="0" i="0" u="none" strike="noStrike" dirty="0">
                          <a:solidFill>
                            <a:srgbClr val="FFFF00"/>
                          </a:solidFill>
                          <a:latin typeface="Arial"/>
                          <a:cs typeface="Arial"/>
                        </a:rPr>
                        <a:t>30</a:t>
                      </a:r>
                    </a:p>
                  </a:txBody>
                  <a:tcPr marL="12700" marR="12700" marT="12700" marB="0" anchor="b">
                    <a:lnL>
                      <a:noFill/>
                    </a:lnL>
                    <a:lnR>
                      <a:noFill/>
                    </a:lnR>
                    <a:lnT>
                      <a:noFill/>
                    </a:lnT>
                    <a:lnB>
                      <a:noFill/>
                    </a:lnB>
                  </a:tcPr>
                </a:tc>
                <a:tc>
                  <a:txBody>
                    <a:bodyPr/>
                    <a:lstStyle/>
                    <a:p>
                      <a:pPr algn="ctr" fontAlgn="b"/>
                      <a:r>
                        <a:rPr lang="en-US" sz="2000" b="0" i="0" u="none" strike="noStrike">
                          <a:solidFill>
                            <a:srgbClr val="FFFF00"/>
                          </a:solidFill>
                          <a:latin typeface="Arial"/>
                          <a:cs typeface="Arial"/>
                        </a:rPr>
                        <a:t>79000</a:t>
                      </a:r>
                    </a:p>
                  </a:txBody>
                  <a:tcPr marL="12700" marR="12700" marT="12700" marB="0" anchor="b">
                    <a:lnL>
                      <a:noFill/>
                    </a:lnL>
                    <a:lnR>
                      <a:noFill/>
                    </a:lnR>
                    <a:lnT>
                      <a:noFill/>
                    </a:lnT>
                    <a:lnB>
                      <a:noFill/>
                    </a:lnB>
                  </a:tcPr>
                </a:tc>
                <a:tc>
                  <a:txBody>
                    <a:bodyPr/>
                    <a:lstStyle/>
                    <a:p>
                      <a:pPr algn="ctr" fontAlgn="b"/>
                      <a:r>
                        <a:rPr lang="en-US" sz="2000" b="0" i="0" u="none" strike="noStrike" dirty="0">
                          <a:solidFill>
                            <a:srgbClr val="FFFF00"/>
                          </a:solidFill>
                          <a:latin typeface="Arial"/>
                          <a:cs typeface="Arial"/>
                        </a:rPr>
                        <a:t>3.5</a:t>
                      </a:r>
                    </a:p>
                  </a:txBody>
                  <a:tcPr marL="12700" marR="12700" marT="12700" marB="0" anchor="b">
                    <a:lnL>
                      <a:noFill/>
                    </a:lnL>
                    <a:lnR>
                      <a:noFill/>
                    </a:lnR>
                    <a:lnT>
                      <a:noFill/>
                    </a:lnT>
                    <a:lnB>
                      <a:noFill/>
                    </a:lnB>
                  </a:tcPr>
                </a:tc>
              </a:tr>
              <a:tr h="330471">
                <a:tc>
                  <a:txBody>
                    <a:bodyPr/>
                    <a:lstStyle/>
                    <a:p>
                      <a:pPr algn="l" fontAlgn="b"/>
                      <a:r>
                        <a:rPr lang="en-US" sz="2000" b="0" i="0" u="none" strike="noStrike">
                          <a:solidFill>
                            <a:srgbClr val="FFFF00"/>
                          </a:solidFill>
                          <a:latin typeface="Arial"/>
                          <a:cs typeface="Arial"/>
                        </a:rPr>
                        <a:t>Kauai</a:t>
                      </a:r>
                    </a:p>
                  </a:txBody>
                  <a:tcPr marL="12700" marR="12700" marT="12700" marB="0" anchor="b">
                    <a:lnL>
                      <a:noFill/>
                    </a:lnL>
                    <a:lnR>
                      <a:noFill/>
                    </a:lnR>
                    <a:lnT>
                      <a:noFill/>
                    </a:lnT>
                    <a:lnB w="12700" cap="flat" cmpd="sng" algn="ctr">
                      <a:solidFill>
                        <a:srgbClr val="FFFF00"/>
                      </a:solidFill>
                      <a:prstDash val="solid"/>
                      <a:round/>
                      <a:headEnd type="none" w="med" len="med"/>
                      <a:tailEnd type="none" w="med" len="med"/>
                    </a:lnB>
                  </a:tcPr>
                </a:tc>
                <a:tc>
                  <a:txBody>
                    <a:bodyPr/>
                    <a:lstStyle/>
                    <a:p>
                      <a:pPr algn="ctr" fontAlgn="b"/>
                      <a:r>
                        <a:rPr lang="en-US" sz="2000" b="0" i="0" u="none" strike="noStrike" dirty="0">
                          <a:solidFill>
                            <a:srgbClr val="FFFF00"/>
                          </a:solidFill>
                          <a:latin typeface="Arial"/>
                          <a:cs typeface="Arial"/>
                        </a:rPr>
                        <a:t>60</a:t>
                      </a:r>
                    </a:p>
                  </a:txBody>
                  <a:tcPr marL="12700" marR="12700" marT="12700" marB="0" anchor="b">
                    <a:lnL>
                      <a:noFill/>
                    </a:lnL>
                    <a:lnR>
                      <a:noFill/>
                    </a:lnR>
                    <a:lnT>
                      <a:noFill/>
                    </a:lnT>
                    <a:lnB w="12700" cap="flat" cmpd="sng" algn="ctr">
                      <a:solidFill>
                        <a:srgbClr val="FFFF00"/>
                      </a:solidFill>
                      <a:prstDash val="solid"/>
                      <a:round/>
                      <a:headEnd type="none" w="med" len="med"/>
                      <a:tailEnd type="none" w="med" len="med"/>
                    </a:lnB>
                  </a:tcPr>
                </a:tc>
                <a:tc>
                  <a:txBody>
                    <a:bodyPr/>
                    <a:lstStyle/>
                    <a:p>
                      <a:pPr algn="ctr" fontAlgn="b"/>
                      <a:r>
                        <a:rPr lang="en-US" sz="2000" b="0" i="0" u="none" strike="noStrike">
                          <a:solidFill>
                            <a:srgbClr val="FFFF00"/>
                          </a:solidFill>
                          <a:latin typeface="Arial"/>
                          <a:cs typeface="Arial"/>
                        </a:rPr>
                        <a:t>0</a:t>
                      </a:r>
                    </a:p>
                  </a:txBody>
                  <a:tcPr marL="12700" marR="12700" marT="12700" marB="0" anchor="b">
                    <a:lnL>
                      <a:noFill/>
                    </a:lnL>
                    <a:lnR>
                      <a:noFill/>
                    </a:lnR>
                    <a:lnT>
                      <a:noFill/>
                    </a:lnT>
                    <a:lnB w="12700" cap="flat" cmpd="sng" algn="ctr">
                      <a:solidFill>
                        <a:srgbClr val="FFFF00"/>
                      </a:solidFill>
                      <a:prstDash val="solid"/>
                      <a:round/>
                      <a:headEnd type="none" w="med" len="med"/>
                      <a:tailEnd type="none" w="med" len="med"/>
                    </a:lnB>
                  </a:tcPr>
                </a:tc>
                <a:tc>
                  <a:txBody>
                    <a:bodyPr/>
                    <a:lstStyle/>
                    <a:p>
                      <a:pPr algn="ctr" fontAlgn="b"/>
                      <a:r>
                        <a:rPr lang="en-US" sz="2000" b="0" i="0" u="none" strike="noStrike" dirty="0">
                          <a:solidFill>
                            <a:srgbClr val="FFFF00"/>
                          </a:solidFill>
                          <a:latin typeface="Arial"/>
                          <a:cs typeface="Arial"/>
                        </a:rPr>
                        <a:t>49000</a:t>
                      </a:r>
                    </a:p>
                  </a:txBody>
                  <a:tcPr marL="12700" marR="12700" marT="12700" marB="0" anchor="b">
                    <a:lnL>
                      <a:noFill/>
                    </a:lnL>
                    <a:lnR>
                      <a:noFill/>
                    </a:lnR>
                    <a:lnT>
                      <a:noFill/>
                    </a:lnT>
                    <a:lnB w="12700" cap="flat" cmpd="sng" algn="ctr">
                      <a:solidFill>
                        <a:srgbClr val="FFFF00"/>
                      </a:solidFill>
                      <a:prstDash val="solid"/>
                      <a:round/>
                      <a:headEnd type="none" w="med" len="med"/>
                      <a:tailEnd type="none" w="med" len="med"/>
                    </a:lnB>
                  </a:tcPr>
                </a:tc>
                <a:tc>
                  <a:txBody>
                    <a:bodyPr/>
                    <a:lstStyle/>
                    <a:p>
                      <a:pPr algn="ctr" fontAlgn="b"/>
                      <a:r>
                        <a:rPr lang="en-US" sz="2000" b="0" i="0" u="none" strike="noStrike" dirty="0">
                          <a:solidFill>
                            <a:srgbClr val="FFFF00"/>
                          </a:solidFill>
                          <a:latin typeface="Arial"/>
                          <a:cs typeface="Arial"/>
                        </a:rPr>
                        <a:t>5.8</a:t>
                      </a:r>
                    </a:p>
                  </a:txBody>
                  <a:tcPr marL="12700" marR="12700" marT="12700" marB="0" anchor="b">
                    <a:lnL>
                      <a:noFill/>
                    </a:lnL>
                    <a:lnR>
                      <a:noFill/>
                    </a:lnR>
                    <a:lnT>
                      <a:noFill/>
                    </a:lnT>
                    <a:lnB w="12700" cap="flat" cmpd="sng" algn="ctr">
                      <a:solidFill>
                        <a:srgbClr val="FFFF00"/>
                      </a:solidFill>
                      <a:prstDash val="solid"/>
                      <a:round/>
                      <a:headEnd type="none" w="med" len="med"/>
                      <a:tailEnd type="none" w="med" len="med"/>
                    </a:lnB>
                  </a:tcPr>
                </a:tc>
              </a:tr>
            </a:tbl>
          </a:graphicData>
        </a:graphic>
      </p:graphicFrame>
      <p:sp>
        <p:nvSpPr>
          <p:cNvPr id="86060" name="TextBox 2"/>
          <p:cNvSpPr txBox="1">
            <a:spLocks noChangeArrowheads="1"/>
          </p:cNvSpPr>
          <p:nvPr/>
        </p:nvSpPr>
        <p:spPr bwMode="auto">
          <a:xfrm>
            <a:off x="1527777" y="76200"/>
            <a:ext cx="6480560" cy="830997"/>
          </a:xfrm>
          <a:prstGeom prst="rect">
            <a:avLst/>
          </a:prstGeom>
          <a:noFill/>
          <a:ln w="9525">
            <a:noFill/>
            <a:miter lim="800000"/>
            <a:headEnd/>
            <a:tailEnd/>
          </a:ln>
        </p:spPr>
        <p:txBody>
          <a:bodyPr wrap="none">
            <a:prstTxWarp prst="textNoShape">
              <a:avLst/>
            </a:prstTxWarp>
            <a:spAutoFit/>
          </a:bodyPr>
          <a:lstStyle/>
          <a:p>
            <a:pPr algn="ctr"/>
            <a:r>
              <a:rPr lang="en-US" dirty="0">
                <a:solidFill>
                  <a:srgbClr val="FFFF00"/>
                </a:solidFill>
                <a:latin typeface="Arial"/>
                <a:cs typeface="Arial"/>
              </a:rPr>
              <a:t>Hawaiian Agricultural Productive Potential and </a:t>
            </a:r>
          </a:p>
          <a:p>
            <a:pPr algn="ctr"/>
            <a:r>
              <a:rPr lang="en-US" dirty="0">
                <a:solidFill>
                  <a:srgbClr val="FFFF00"/>
                </a:solidFill>
                <a:latin typeface="Arial"/>
                <a:cs typeface="Arial"/>
              </a:rPr>
              <a:t>Labor Requirements</a:t>
            </a:r>
          </a:p>
        </p:txBody>
      </p:sp>
      <p:sp>
        <p:nvSpPr>
          <p:cNvPr id="86061" name="TextBox 3"/>
          <p:cNvSpPr txBox="1">
            <a:spLocks noChangeArrowheads="1"/>
          </p:cNvSpPr>
          <p:nvPr/>
        </p:nvSpPr>
        <p:spPr bwMode="auto">
          <a:xfrm>
            <a:off x="76200" y="4724400"/>
            <a:ext cx="9071714" cy="1938992"/>
          </a:xfrm>
          <a:prstGeom prst="rect">
            <a:avLst/>
          </a:prstGeom>
          <a:noFill/>
          <a:ln w="9525">
            <a:noFill/>
            <a:miter lim="800000"/>
            <a:headEnd/>
            <a:tailEnd/>
          </a:ln>
        </p:spPr>
        <p:txBody>
          <a:bodyPr wrap="none">
            <a:prstTxWarp prst="textNoShape">
              <a:avLst/>
            </a:prstTxWarp>
            <a:spAutoFit/>
          </a:bodyPr>
          <a:lstStyle/>
          <a:p>
            <a:pPr>
              <a:buFont typeface="Arial"/>
              <a:buChar char="•"/>
            </a:pPr>
            <a:r>
              <a:rPr lang="en-US" dirty="0" err="1">
                <a:solidFill>
                  <a:srgbClr val="FFFF00"/>
                </a:solidFill>
                <a:latin typeface="Arial"/>
                <a:cs typeface="Arial"/>
              </a:rPr>
              <a:t>Rainfed</a:t>
            </a:r>
            <a:r>
              <a:rPr lang="en-US" dirty="0">
                <a:solidFill>
                  <a:srgbClr val="FFFF00"/>
                </a:solidFill>
                <a:latin typeface="Arial"/>
                <a:cs typeface="Arial"/>
              </a:rPr>
              <a:t> Ag could produce about 5600 kcal per worker per </a:t>
            </a:r>
            <a:r>
              <a:rPr lang="en-US" dirty="0" smtClean="0">
                <a:solidFill>
                  <a:srgbClr val="FFFF00"/>
                </a:solidFill>
                <a:latin typeface="Arial"/>
                <a:cs typeface="Arial"/>
              </a:rPr>
              <a:t>day</a:t>
            </a:r>
          </a:p>
          <a:p>
            <a:pPr>
              <a:buFont typeface="Arial"/>
              <a:buChar char="•"/>
            </a:pPr>
            <a:endParaRPr lang="en-US" dirty="0" smtClean="0">
              <a:solidFill>
                <a:srgbClr val="FFFF00"/>
              </a:solidFill>
              <a:latin typeface="Arial"/>
              <a:cs typeface="Arial"/>
            </a:endParaRPr>
          </a:p>
          <a:p>
            <a:pPr>
              <a:buFont typeface="Arial"/>
              <a:buChar char="•"/>
            </a:pPr>
            <a:r>
              <a:rPr lang="en-US" dirty="0" smtClean="0">
                <a:solidFill>
                  <a:srgbClr val="FFFF00"/>
                </a:solidFill>
                <a:latin typeface="Arial"/>
                <a:cs typeface="Arial"/>
              </a:rPr>
              <a:t>Irrigated </a:t>
            </a:r>
            <a:r>
              <a:rPr lang="en-US" dirty="0">
                <a:solidFill>
                  <a:srgbClr val="FFFF00"/>
                </a:solidFill>
                <a:latin typeface="Arial"/>
                <a:cs typeface="Arial"/>
              </a:rPr>
              <a:t>Ag could produce 10 times</a:t>
            </a:r>
            <a:r>
              <a:rPr lang="en-US" dirty="0" smtClean="0">
                <a:solidFill>
                  <a:srgbClr val="FFFF00"/>
                </a:solidFill>
                <a:latin typeface="Arial"/>
                <a:cs typeface="Arial"/>
              </a:rPr>
              <a:t> that, but on limited land</a:t>
            </a:r>
          </a:p>
          <a:p>
            <a:pPr>
              <a:buFont typeface="Arial"/>
              <a:buChar char="•"/>
            </a:pPr>
            <a:endParaRPr lang="en-US" dirty="0" smtClean="0">
              <a:solidFill>
                <a:srgbClr val="FFFF00"/>
              </a:solidFill>
              <a:latin typeface="Arial"/>
              <a:cs typeface="Arial"/>
            </a:endParaRPr>
          </a:p>
          <a:p>
            <a:pPr>
              <a:buFont typeface="Arial"/>
              <a:buChar char="•"/>
            </a:pPr>
            <a:r>
              <a:rPr lang="en-US" dirty="0" smtClean="0">
                <a:solidFill>
                  <a:srgbClr val="FFFF00"/>
                </a:solidFill>
                <a:latin typeface="Arial"/>
                <a:cs typeface="Arial"/>
              </a:rPr>
              <a:t>Hawaii and Maui had the greatest potential to expand production</a:t>
            </a:r>
            <a:endParaRPr lang="en-US" dirty="0">
              <a:solidFill>
                <a:srgbClr val="FFFF00"/>
              </a:solidFill>
              <a:latin typeface="Arial"/>
              <a:cs typeface="Arial"/>
            </a:endParaRPr>
          </a:p>
        </p:txBody>
      </p:sp>
      <p:sp>
        <p:nvSpPr>
          <p:cNvPr id="6" name="TextBox 5"/>
          <p:cNvSpPr txBox="1"/>
          <p:nvPr/>
        </p:nvSpPr>
        <p:spPr>
          <a:xfrm>
            <a:off x="7122865" y="4267200"/>
            <a:ext cx="1716335" cy="276999"/>
          </a:xfrm>
          <a:prstGeom prst="rect">
            <a:avLst/>
          </a:prstGeom>
          <a:noFill/>
        </p:spPr>
        <p:txBody>
          <a:bodyPr wrap="none" rtlCol="0">
            <a:spAutoFit/>
          </a:bodyPr>
          <a:lstStyle/>
          <a:p>
            <a:r>
              <a:rPr lang="en-US" sz="1200" dirty="0" err="1" smtClean="0">
                <a:solidFill>
                  <a:srgbClr val="FFFF00"/>
                </a:solidFill>
                <a:latin typeface="Arial"/>
                <a:cs typeface="Arial"/>
              </a:rPr>
              <a:t>Ladefoged</a:t>
            </a:r>
            <a:r>
              <a:rPr lang="en-US" sz="1200" dirty="0" smtClean="0">
                <a:solidFill>
                  <a:srgbClr val="FFFF00"/>
                </a:solidFill>
                <a:latin typeface="Arial"/>
                <a:cs typeface="Arial"/>
              </a:rPr>
              <a:t> et al., 2009</a:t>
            </a:r>
            <a:endParaRPr lang="en-US" sz="1200" dirty="0">
              <a:solidFill>
                <a:srgbClr val="FFFF00"/>
              </a:solidFill>
              <a:latin typeface="Arial"/>
              <a:cs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oorea_ISS006.jpg"/>
          <p:cNvPicPr>
            <a:picLocks noChangeAspect="1"/>
          </p:cNvPicPr>
          <p:nvPr/>
        </p:nvPicPr>
        <p:blipFill>
          <a:blip r:embed="rId2"/>
          <a:srcRect l="7920" t="2096" r="8640" b="3144"/>
          <a:stretch>
            <a:fillRect/>
          </a:stretch>
        </p:blipFill>
        <p:spPr>
          <a:xfrm>
            <a:off x="724196" y="908230"/>
            <a:ext cx="7629772" cy="5952739"/>
          </a:xfrm>
          <a:prstGeom prst="rect">
            <a:avLst/>
          </a:prstGeom>
        </p:spPr>
      </p:pic>
      <p:sp>
        <p:nvSpPr>
          <p:cNvPr id="3" name="TextBox 2"/>
          <p:cNvSpPr txBox="1"/>
          <p:nvPr/>
        </p:nvSpPr>
        <p:spPr>
          <a:xfrm>
            <a:off x="2659479" y="141838"/>
            <a:ext cx="4275955" cy="954107"/>
          </a:xfrm>
          <a:prstGeom prst="rect">
            <a:avLst/>
          </a:prstGeom>
          <a:noFill/>
        </p:spPr>
        <p:txBody>
          <a:bodyPr wrap="none" rtlCol="0">
            <a:spAutoFit/>
          </a:bodyPr>
          <a:lstStyle/>
          <a:p>
            <a:r>
              <a:rPr lang="en-US" sz="2800" dirty="0" err="1" smtClean="0">
                <a:solidFill>
                  <a:srgbClr val="FFFF00"/>
                </a:solidFill>
                <a:latin typeface="Arial"/>
                <a:cs typeface="Arial"/>
              </a:rPr>
              <a:t>Moorea</a:t>
            </a:r>
            <a:r>
              <a:rPr lang="en-US" sz="2800" dirty="0" smtClean="0">
                <a:solidFill>
                  <a:srgbClr val="FFFF00"/>
                </a:solidFill>
                <a:latin typeface="Arial"/>
                <a:cs typeface="Arial"/>
              </a:rPr>
              <a:t>, Society Islands:</a:t>
            </a:r>
          </a:p>
          <a:p>
            <a:r>
              <a:rPr lang="en-US" sz="2800" dirty="0" smtClean="0">
                <a:solidFill>
                  <a:srgbClr val="FFFF00"/>
                </a:solidFill>
                <a:latin typeface="Arial"/>
                <a:cs typeface="Arial"/>
              </a:rPr>
              <a:t>minimal dry-land potential</a:t>
            </a:r>
            <a:endParaRPr lang="en-US" sz="2800" dirty="0">
              <a:solidFill>
                <a:srgbClr val="FFFF00"/>
              </a:solidFill>
              <a:latin typeface="Arial"/>
              <a:cs typeface="Arial"/>
            </a:endParaRPr>
          </a:p>
        </p:txBody>
      </p:sp>
      <p:sp>
        <p:nvSpPr>
          <p:cNvPr id="4" name="TextBox 3"/>
          <p:cNvSpPr txBox="1"/>
          <p:nvPr/>
        </p:nvSpPr>
        <p:spPr>
          <a:xfrm>
            <a:off x="6248400" y="6096000"/>
            <a:ext cx="1487807" cy="461665"/>
          </a:xfrm>
          <a:prstGeom prst="rect">
            <a:avLst/>
          </a:prstGeom>
          <a:noFill/>
        </p:spPr>
        <p:txBody>
          <a:bodyPr wrap="none" rtlCol="0">
            <a:spAutoFit/>
          </a:bodyPr>
          <a:lstStyle/>
          <a:p>
            <a:r>
              <a:rPr lang="en-US" dirty="0" smtClean="0">
                <a:solidFill>
                  <a:srgbClr val="FFFF00"/>
                </a:solidFill>
                <a:latin typeface="Arial"/>
                <a:cs typeface="Arial"/>
              </a:rPr>
              <a:t>~135 km</a:t>
            </a:r>
            <a:r>
              <a:rPr lang="en-US" baseline="30000" dirty="0" smtClean="0">
                <a:solidFill>
                  <a:srgbClr val="FFFF00"/>
                </a:solidFill>
                <a:latin typeface="Arial"/>
                <a:cs typeface="Arial"/>
              </a:rPr>
              <a:t>2</a:t>
            </a:r>
            <a:endParaRPr lang="en-US" baseline="30000" dirty="0">
              <a:solidFill>
                <a:srgbClr val="FFFF00"/>
              </a:solidFill>
              <a:latin typeface="Arial"/>
              <a:cs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anoramic view of Opunohu Valley, May 2008.jpg"/>
          <p:cNvPicPr>
            <a:picLocks noChangeAspect="1"/>
          </p:cNvPicPr>
          <p:nvPr/>
        </p:nvPicPr>
        <p:blipFill>
          <a:blip r:embed="rId2">
            <a:lum bright="-13000" contrast="10000"/>
          </a:blip>
          <a:stretch>
            <a:fillRect/>
          </a:stretch>
        </p:blipFill>
        <p:spPr>
          <a:xfrm>
            <a:off x="0" y="0"/>
            <a:ext cx="9144000" cy="2436122"/>
          </a:xfrm>
          <a:prstGeom prst="rect">
            <a:avLst/>
          </a:prstGeom>
        </p:spPr>
      </p:pic>
      <p:pic>
        <p:nvPicPr>
          <p:cNvPr id="3" name="Picture 2" descr="Moorea Laterite.jpg"/>
          <p:cNvPicPr>
            <a:picLocks noChangeAspect="1"/>
          </p:cNvPicPr>
          <p:nvPr/>
        </p:nvPicPr>
        <p:blipFill>
          <a:blip r:embed="rId3">
            <a:lum/>
          </a:blip>
          <a:stretch>
            <a:fillRect/>
          </a:stretch>
        </p:blipFill>
        <p:spPr>
          <a:xfrm>
            <a:off x="1066800" y="2438401"/>
            <a:ext cx="6654228" cy="4419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Moorea ZoneB_plan.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lum bright="-35000" contrast="65000"/>
              </a:blip>
              <a:stretch>
                <a:fillRect/>
              </a:stretch>
            </p:blipFill>
          </mc:Choice>
          <mc:Fallback>
            <p:blipFill>
              <a:blip r:embed="rId3">
                <a:lum bright="-35000" contrast="65000"/>
              </a:blip>
              <a:stretch>
                <a:fillRect/>
              </a:stretch>
            </p:blipFill>
          </mc:Fallback>
        </mc:AlternateContent>
        <p:spPr>
          <a:xfrm>
            <a:off x="0" y="1143000"/>
            <a:ext cx="9144000" cy="5715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1028"/>
          <p:cNvSpPr>
            <a:spLocks noChangeArrowheads="1"/>
          </p:cNvSpPr>
          <p:nvPr/>
        </p:nvSpPr>
        <p:spPr bwMode="auto">
          <a:xfrm>
            <a:off x="3630775" y="86380"/>
            <a:ext cx="1550825"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F50F"/>
                </a:solidFill>
                <a:latin typeface="Times New Roman" pitchFamily="1" charset="0"/>
                <a:sym typeface="Symbol" pitchFamily="1" charset="2"/>
              </a:rPr>
              <a:t>Rapa Nui</a:t>
            </a:r>
            <a:endParaRPr lang="en-US" sz="2800" dirty="0">
              <a:solidFill>
                <a:srgbClr val="FFD900"/>
              </a:solidFill>
              <a:latin typeface="Symbol" pitchFamily="1" charset="2"/>
              <a:sym typeface="Symbol" pitchFamily="1" charset="2"/>
            </a:endParaRPr>
          </a:p>
        </p:txBody>
      </p:sp>
      <p:sp>
        <p:nvSpPr>
          <p:cNvPr id="89091" name="Rectangle 1029"/>
          <p:cNvSpPr>
            <a:spLocks noChangeArrowheads="1"/>
          </p:cNvSpPr>
          <p:nvPr/>
        </p:nvSpPr>
        <p:spPr bwMode="auto">
          <a:xfrm>
            <a:off x="381000" y="769203"/>
            <a:ext cx="8001000" cy="830997"/>
          </a:xfrm>
          <a:prstGeom prst="rect">
            <a:avLst/>
          </a:prstGeom>
          <a:noFill/>
          <a:ln w="9525">
            <a:noFill/>
            <a:miter lim="800000"/>
            <a:headEnd/>
            <a:tailEnd/>
          </a:ln>
        </p:spPr>
        <p:txBody>
          <a:bodyPr>
            <a:prstTxWarp prst="textNoShape">
              <a:avLst/>
            </a:prstTxWarp>
            <a:spAutoFit/>
          </a:bodyPr>
          <a:lstStyle/>
          <a:p>
            <a:r>
              <a:rPr lang="en-US" dirty="0">
                <a:solidFill>
                  <a:srgbClr val="FFF50F"/>
                </a:solidFill>
                <a:latin typeface="Arial"/>
                <a:cs typeface="Arial"/>
              </a:rPr>
              <a:t>What happens if there are fewer environmental niches?</a:t>
            </a:r>
            <a:r>
              <a:rPr lang="en-US" dirty="0" smtClean="0">
                <a:solidFill>
                  <a:srgbClr val="FFF50F"/>
                </a:solidFill>
                <a:latin typeface="Arial"/>
                <a:cs typeface="Arial"/>
              </a:rPr>
              <a:t> Old soils? Little </a:t>
            </a:r>
            <a:r>
              <a:rPr lang="en-US" dirty="0">
                <a:solidFill>
                  <a:srgbClr val="FFF50F"/>
                </a:solidFill>
                <a:latin typeface="Arial"/>
                <a:cs typeface="Arial"/>
              </a:rPr>
              <a:t>area for irrigated agriculture</a:t>
            </a:r>
            <a:r>
              <a:rPr lang="en-US" dirty="0" smtClean="0">
                <a:solidFill>
                  <a:srgbClr val="FFF50F"/>
                </a:solidFill>
                <a:latin typeface="Arial"/>
                <a:cs typeface="Arial"/>
              </a:rPr>
              <a:t>?</a:t>
            </a:r>
            <a:endParaRPr lang="en-US" dirty="0">
              <a:solidFill>
                <a:srgbClr val="FFD900"/>
              </a:solidFill>
              <a:latin typeface="Arial"/>
              <a:cs typeface="Arial"/>
            </a:endParaRPr>
          </a:p>
        </p:txBody>
      </p:sp>
      <p:pic>
        <p:nvPicPr>
          <p:cNvPr id="89092" name="Picture 1032" descr="35"/>
          <p:cNvPicPr>
            <a:picLocks noChangeAspect="1" noChangeArrowheads="1"/>
          </p:cNvPicPr>
          <p:nvPr/>
        </p:nvPicPr>
        <p:blipFill>
          <a:blip r:embed="rId3"/>
          <a:srcRect/>
          <a:stretch>
            <a:fillRect/>
          </a:stretch>
        </p:blipFill>
        <p:spPr bwMode="auto">
          <a:xfrm>
            <a:off x="1143000" y="1735138"/>
            <a:ext cx="7162800" cy="5057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003800" y="3937000"/>
            <a:ext cx="4140200" cy="2921000"/>
          </a:xfrm>
          <a:prstGeom prst="rect">
            <a:avLst/>
          </a:prstGeom>
        </p:spPr>
      </p:pic>
      <p:pic>
        <p:nvPicPr>
          <p:cNvPr id="8" name="Picture 7" descr="rain and bs.jpg"/>
          <p:cNvPicPr>
            <a:picLocks noChangeAspect="1"/>
          </p:cNvPicPr>
          <p:nvPr/>
        </p:nvPicPr>
        <p:blipFill>
          <a:blip r:embed="rId3"/>
          <a:stretch>
            <a:fillRect/>
          </a:stretch>
        </p:blipFill>
        <p:spPr>
          <a:xfrm>
            <a:off x="0" y="387303"/>
            <a:ext cx="9144000" cy="6470697"/>
          </a:xfrm>
          <a:prstGeom prst="rect">
            <a:avLst/>
          </a:prstGeom>
        </p:spPr>
      </p:pic>
      <p:sp>
        <p:nvSpPr>
          <p:cNvPr id="4" name="TextBox 3"/>
          <p:cNvSpPr txBox="1"/>
          <p:nvPr/>
        </p:nvSpPr>
        <p:spPr>
          <a:xfrm>
            <a:off x="4867424" y="666690"/>
            <a:ext cx="3841767" cy="707886"/>
          </a:xfrm>
          <a:prstGeom prst="rect">
            <a:avLst/>
          </a:prstGeom>
          <a:noFill/>
        </p:spPr>
        <p:txBody>
          <a:bodyPr wrap="none" rtlCol="0">
            <a:spAutoFit/>
          </a:bodyPr>
          <a:lstStyle/>
          <a:p>
            <a:r>
              <a:rPr lang="en-US" sz="2000" dirty="0" smtClean="0">
                <a:latin typeface="Arial"/>
                <a:cs typeface="Arial"/>
              </a:rPr>
              <a:t>Rainfall range = 600 – 2100 mm</a:t>
            </a:r>
          </a:p>
          <a:p>
            <a:r>
              <a:rPr lang="en-US" sz="2000" dirty="0" smtClean="0">
                <a:latin typeface="Arial"/>
                <a:cs typeface="Arial"/>
              </a:rPr>
              <a:t>	%BS = 1 – 65%</a:t>
            </a:r>
            <a:endParaRPr lang="en-US" sz="2000" dirty="0">
              <a:latin typeface="Arial"/>
              <a:cs typeface="Arial"/>
            </a:endParaRPr>
          </a:p>
        </p:txBody>
      </p:sp>
      <p:sp>
        <p:nvSpPr>
          <p:cNvPr id="5" name="TextBox 4"/>
          <p:cNvSpPr txBox="1"/>
          <p:nvPr/>
        </p:nvSpPr>
        <p:spPr>
          <a:xfrm>
            <a:off x="3810000" y="0"/>
            <a:ext cx="1467770" cy="461665"/>
          </a:xfrm>
          <a:prstGeom prst="rect">
            <a:avLst/>
          </a:prstGeom>
          <a:noFill/>
        </p:spPr>
        <p:txBody>
          <a:bodyPr wrap="none" rtlCol="0">
            <a:spAutoFit/>
          </a:bodyPr>
          <a:lstStyle/>
          <a:p>
            <a:r>
              <a:rPr lang="en-US" dirty="0" smtClean="0">
                <a:latin typeface="Arial"/>
                <a:cs typeface="Arial"/>
              </a:rPr>
              <a:t>Rapa Nui</a:t>
            </a:r>
            <a:endParaRPr lang="en-US" dirty="0">
              <a:latin typeface="Arial"/>
              <a:cs typeface="Ari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nsect BS VS Modeled Rain.jpg"/>
          <p:cNvPicPr>
            <a:picLocks noChangeAspect="1"/>
          </p:cNvPicPr>
          <p:nvPr/>
        </p:nvPicPr>
        <p:blipFill>
          <a:blip r:embed="rId2"/>
          <a:stretch>
            <a:fillRect/>
          </a:stretch>
        </p:blipFill>
        <p:spPr>
          <a:xfrm>
            <a:off x="1143000" y="0"/>
            <a:ext cx="6858000" cy="6858000"/>
          </a:xfrm>
          <a:prstGeom prst="rect">
            <a:avLst/>
          </a:prstGeom>
        </p:spPr>
      </p:pic>
      <p:sp>
        <p:nvSpPr>
          <p:cNvPr id="4" name="TextBox 3"/>
          <p:cNvSpPr txBox="1"/>
          <p:nvPr/>
        </p:nvSpPr>
        <p:spPr>
          <a:xfrm>
            <a:off x="1219200" y="304800"/>
            <a:ext cx="7472418" cy="461665"/>
          </a:xfrm>
          <a:prstGeom prst="rect">
            <a:avLst/>
          </a:prstGeom>
          <a:noFill/>
        </p:spPr>
        <p:txBody>
          <a:bodyPr wrap="none" rtlCol="0">
            <a:spAutoFit/>
          </a:bodyPr>
          <a:lstStyle/>
          <a:p>
            <a:r>
              <a:rPr lang="en-US" dirty="0" smtClean="0">
                <a:latin typeface="Arial"/>
                <a:cs typeface="Arial"/>
              </a:rPr>
              <a:t>Rainfall as a Control on Rapa Nui Soil Nutrient Status</a:t>
            </a:r>
            <a:endParaRPr lang="en-US" dirty="0">
              <a:latin typeface="Arial"/>
              <a:cs typeface="Ari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iver soil sampling 2013 BS.jpg"/>
          <p:cNvPicPr>
            <a:picLocks noChangeAspect="1"/>
          </p:cNvPicPr>
          <p:nvPr/>
        </p:nvPicPr>
        <p:blipFill>
          <a:blip r:embed="rId2"/>
          <a:stretch>
            <a:fillRect/>
          </a:stretch>
        </p:blipFill>
        <p:spPr>
          <a:xfrm>
            <a:off x="0" y="463503"/>
            <a:ext cx="9144000" cy="6470697"/>
          </a:xfrm>
          <a:prstGeom prst="rect">
            <a:avLst/>
          </a:prstGeom>
        </p:spPr>
      </p:pic>
      <p:sp>
        <p:nvSpPr>
          <p:cNvPr id="3" name="TextBox 2"/>
          <p:cNvSpPr txBox="1"/>
          <p:nvPr/>
        </p:nvSpPr>
        <p:spPr>
          <a:xfrm>
            <a:off x="2819400" y="152400"/>
            <a:ext cx="4575742" cy="461665"/>
          </a:xfrm>
          <a:prstGeom prst="rect">
            <a:avLst/>
          </a:prstGeom>
          <a:noFill/>
        </p:spPr>
        <p:txBody>
          <a:bodyPr wrap="none" rtlCol="0">
            <a:spAutoFit/>
          </a:bodyPr>
          <a:lstStyle/>
          <a:p>
            <a:r>
              <a:rPr lang="en-US" dirty="0" smtClean="0">
                <a:latin typeface="Arial"/>
                <a:cs typeface="Arial"/>
              </a:rPr>
              <a:t>Village-based sampling for %BS</a:t>
            </a:r>
            <a:endParaRPr lang="en-US" dirty="0">
              <a:latin typeface="Arial"/>
              <a:cs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pa Nui 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l="4706" t="10909" r="2353" b="40909"/>
              <a:stretch>
                <a:fillRect/>
              </a:stretch>
            </p:blipFill>
          </mc:Choice>
          <mc:Fallback>
            <p:blipFill>
              <a:blip r:embed="rId3"/>
              <a:srcRect l="4706" t="10909" r="2353" b="40909"/>
              <a:stretch>
                <a:fillRect/>
              </a:stretch>
            </p:blipFill>
          </mc:Fallback>
        </mc:AlternateContent>
        <p:spPr>
          <a:xfrm>
            <a:off x="224226" y="975967"/>
            <a:ext cx="8767374" cy="5882033"/>
          </a:xfrm>
          <a:prstGeom prst="rect">
            <a:avLst/>
          </a:prstGeom>
        </p:spPr>
      </p:pic>
      <p:sp>
        <p:nvSpPr>
          <p:cNvPr id="3" name="TextBox 2"/>
          <p:cNvSpPr txBox="1"/>
          <p:nvPr/>
        </p:nvSpPr>
        <p:spPr>
          <a:xfrm>
            <a:off x="1066800" y="1447800"/>
            <a:ext cx="1229623" cy="523220"/>
          </a:xfrm>
          <a:prstGeom prst="rect">
            <a:avLst/>
          </a:prstGeom>
          <a:noFill/>
        </p:spPr>
        <p:txBody>
          <a:bodyPr wrap="none" rtlCol="0">
            <a:spAutoFit/>
          </a:bodyPr>
          <a:lstStyle/>
          <a:p>
            <a:r>
              <a:rPr lang="en-US" sz="1400" dirty="0" smtClean="0"/>
              <a:t>%BS=16 </a:t>
            </a:r>
            <a:r>
              <a:rPr lang="en-US" sz="1400" baseline="30000" dirty="0" smtClean="0"/>
              <a:t>+</a:t>
            </a:r>
            <a:r>
              <a:rPr lang="en-US" sz="1400" dirty="0" smtClean="0"/>
              <a:t>/-11 </a:t>
            </a:r>
          </a:p>
          <a:p>
            <a:r>
              <a:rPr lang="en-US" sz="1400" dirty="0" smtClean="0"/>
              <a:t>      </a:t>
            </a:r>
            <a:r>
              <a:rPr lang="en-US" sz="1400" dirty="0" err="1" smtClean="0"/>
              <a:t>n</a:t>
            </a:r>
            <a:r>
              <a:rPr lang="en-US" sz="1400" dirty="0" smtClean="0"/>
              <a:t>=58</a:t>
            </a:r>
          </a:p>
        </p:txBody>
      </p:sp>
      <p:sp>
        <p:nvSpPr>
          <p:cNvPr id="4" name="TextBox 3"/>
          <p:cNvSpPr txBox="1"/>
          <p:nvPr/>
        </p:nvSpPr>
        <p:spPr>
          <a:xfrm>
            <a:off x="5144419" y="1447800"/>
            <a:ext cx="1180181" cy="523220"/>
          </a:xfrm>
          <a:prstGeom prst="rect">
            <a:avLst/>
          </a:prstGeom>
          <a:noFill/>
        </p:spPr>
        <p:txBody>
          <a:bodyPr wrap="none" rtlCol="0">
            <a:spAutoFit/>
          </a:bodyPr>
          <a:lstStyle/>
          <a:p>
            <a:r>
              <a:rPr lang="en-US" sz="1400" dirty="0" smtClean="0"/>
              <a:t>%BS=12 </a:t>
            </a:r>
            <a:r>
              <a:rPr lang="en-US" sz="1400" baseline="30000" dirty="0" smtClean="0"/>
              <a:t>+</a:t>
            </a:r>
            <a:r>
              <a:rPr lang="en-US" sz="1400" dirty="0" smtClean="0"/>
              <a:t>/-6 </a:t>
            </a:r>
          </a:p>
          <a:p>
            <a:r>
              <a:rPr lang="en-US" sz="1400" dirty="0" smtClean="0"/>
              <a:t>      </a:t>
            </a:r>
            <a:r>
              <a:rPr lang="en-US" sz="1400" dirty="0" err="1" smtClean="0"/>
              <a:t>n</a:t>
            </a:r>
            <a:r>
              <a:rPr lang="en-US" sz="1400" dirty="0" smtClean="0"/>
              <a:t>=44</a:t>
            </a:r>
          </a:p>
        </p:txBody>
      </p:sp>
      <p:sp>
        <p:nvSpPr>
          <p:cNvPr id="5" name="TextBox 4"/>
          <p:cNvSpPr txBox="1"/>
          <p:nvPr/>
        </p:nvSpPr>
        <p:spPr>
          <a:xfrm>
            <a:off x="1066800" y="4343400"/>
            <a:ext cx="1180181" cy="523220"/>
          </a:xfrm>
          <a:prstGeom prst="rect">
            <a:avLst/>
          </a:prstGeom>
          <a:noFill/>
        </p:spPr>
        <p:txBody>
          <a:bodyPr wrap="none" rtlCol="0">
            <a:spAutoFit/>
          </a:bodyPr>
          <a:lstStyle/>
          <a:p>
            <a:r>
              <a:rPr lang="en-US" sz="1400" dirty="0" smtClean="0"/>
              <a:t>%BS=15 </a:t>
            </a:r>
            <a:r>
              <a:rPr lang="en-US" sz="1400" baseline="30000" dirty="0" smtClean="0"/>
              <a:t>+</a:t>
            </a:r>
            <a:r>
              <a:rPr lang="en-US" sz="1400" dirty="0" smtClean="0"/>
              <a:t>/-6 </a:t>
            </a:r>
          </a:p>
          <a:p>
            <a:r>
              <a:rPr lang="en-US" sz="1400" dirty="0" smtClean="0"/>
              <a:t>      </a:t>
            </a:r>
            <a:r>
              <a:rPr lang="en-US" sz="1400" dirty="0" err="1" smtClean="0"/>
              <a:t>n</a:t>
            </a:r>
            <a:r>
              <a:rPr lang="en-US" sz="1400" dirty="0" smtClean="0"/>
              <a:t>=71</a:t>
            </a:r>
          </a:p>
        </p:txBody>
      </p:sp>
      <p:sp>
        <p:nvSpPr>
          <p:cNvPr id="6" name="TextBox 5"/>
          <p:cNvSpPr txBox="1"/>
          <p:nvPr/>
        </p:nvSpPr>
        <p:spPr>
          <a:xfrm>
            <a:off x="5181600" y="4267200"/>
            <a:ext cx="1146430" cy="523220"/>
          </a:xfrm>
          <a:prstGeom prst="rect">
            <a:avLst/>
          </a:prstGeom>
          <a:noFill/>
        </p:spPr>
        <p:txBody>
          <a:bodyPr wrap="none" rtlCol="0">
            <a:spAutoFit/>
          </a:bodyPr>
          <a:lstStyle/>
          <a:p>
            <a:r>
              <a:rPr lang="en-US" sz="1400" dirty="0" smtClean="0"/>
              <a:t>%BS=47 </a:t>
            </a:r>
            <a:r>
              <a:rPr lang="en-US" sz="1400" baseline="30000" dirty="0" smtClean="0"/>
              <a:t>+</a:t>
            </a:r>
            <a:r>
              <a:rPr lang="en-US" sz="1400" dirty="0" smtClean="0"/>
              <a:t>/-6 </a:t>
            </a:r>
          </a:p>
          <a:p>
            <a:r>
              <a:rPr lang="en-US" sz="1400" dirty="0" smtClean="0"/>
              <a:t>      </a:t>
            </a:r>
            <a:r>
              <a:rPr lang="en-US" sz="1400" dirty="0" err="1" smtClean="0"/>
              <a:t>n</a:t>
            </a:r>
            <a:r>
              <a:rPr lang="en-US" sz="1400" dirty="0" smtClean="0"/>
              <a:t>=39</a:t>
            </a:r>
          </a:p>
        </p:txBody>
      </p:sp>
      <p:sp>
        <p:nvSpPr>
          <p:cNvPr id="7" name="TextBox 6"/>
          <p:cNvSpPr txBox="1"/>
          <p:nvPr/>
        </p:nvSpPr>
        <p:spPr>
          <a:xfrm>
            <a:off x="990600" y="304800"/>
            <a:ext cx="7191692" cy="369332"/>
          </a:xfrm>
          <a:prstGeom prst="rect">
            <a:avLst/>
          </a:prstGeom>
          <a:noFill/>
        </p:spPr>
        <p:txBody>
          <a:bodyPr wrap="none" rtlCol="0">
            <a:spAutoFit/>
          </a:bodyPr>
          <a:lstStyle/>
          <a:p>
            <a:r>
              <a:rPr lang="en-US" sz="1800" dirty="0" smtClean="0"/>
              <a:t>Relative Population Curves and Base Saturation for 4 locations in Rapa Nui</a:t>
            </a:r>
            <a:endParaRPr 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endParaRPr lang="en-US"/>
          </a:p>
        </p:txBody>
      </p:sp>
      <p:sp>
        <p:nvSpPr>
          <p:cNvPr id="4" name="Footer Placeholder 2"/>
          <p:cNvSpPr>
            <a:spLocks noGrp="1"/>
          </p:cNvSpPr>
          <p:nvPr>
            <p:ph type="ftr" sz="quarter" idx="11"/>
          </p:nvPr>
        </p:nvSpPr>
        <p:spPr/>
        <p:txBody>
          <a:bodyPr/>
          <a:lstStyle/>
          <a:p>
            <a:pPr>
              <a:defRPr/>
            </a:pPr>
            <a:endParaRPr lang="en-US"/>
          </a:p>
        </p:txBody>
      </p:sp>
      <p:pic>
        <p:nvPicPr>
          <p:cNvPr id="33796" name="Picture 2" descr="Futuna, irrigated taro pondfields, Nuku, 1974"/>
          <p:cNvPicPr>
            <a:picLocks noChangeAspect="1" noChangeArrowheads="1"/>
          </p:cNvPicPr>
          <p:nvPr/>
        </p:nvPicPr>
        <p:blipFill>
          <a:blip r:embed="rId3"/>
          <a:srcRect/>
          <a:stretch>
            <a:fillRect/>
          </a:stretch>
        </p:blipFill>
        <p:spPr bwMode="auto">
          <a:xfrm>
            <a:off x="0" y="781050"/>
            <a:ext cx="9144000" cy="6076950"/>
          </a:xfrm>
          <a:prstGeom prst="rect">
            <a:avLst/>
          </a:prstGeom>
          <a:noFill/>
          <a:ln w="9525">
            <a:noFill/>
            <a:miter lim="800000"/>
            <a:headEnd/>
            <a:tailEnd/>
          </a:ln>
        </p:spPr>
      </p:pic>
      <p:sp>
        <p:nvSpPr>
          <p:cNvPr id="33797" name="Rectangle 4"/>
          <p:cNvSpPr>
            <a:spLocks noChangeArrowheads="1"/>
          </p:cNvSpPr>
          <p:nvPr/>
        </p:nvSpPr>
        <p:spPr bwMode="auto">
          <a:xfrm>
            <a:off x="3581400" y="152400"/>
            <a:ext cx="3429000" cy="523875"/>
          </a:xfrm>
          <a:prstGeom prst="rect">
            <a:avLst/>
          </a:prstGeom>
          <a:noFill/>
          <a:ln w="9525">
            <a:noFill/>
            <a:miter lim="800000"/>
            <a:headEnd/>
            <a:tailEnd/>
          </a:ln>
        </p:spPr>
        <p:txBody>
          <a:bodyPr>
            <a:prstTxWarp prst="textNoShape">
              <a:avLst/>
            </a:prstTxWarp>
            <a:spAutoFit/>
          </a:bodyPr>
          <a:lstStyle/>
          <a:p>
            <a:r>
              <a:rPr lang="en-US" sz="2800" dirty="0">
                <a:solidFill>
                  <a:srgbClr val="FFF50F"/>
                </a:solidFill>
                <a:latin typeface="Arial"/>
                <a:cs typeface="Arial"/>
                <a:sym typeface="Symbol" pitchFamily="1" charset="2"/>
              </a:rPr>
              <a:t>Irrigated Taro</a:t>
            </a:r>
            <a:endParaRPr lang="en-US" sz="2800" dirty="0">
              <a:solidFill>
                <a:srgbClr val="FFD900"/>
              </a:solidFill>
              <a:latin typeface="Arial"/>
              <a:cs typeface="Arial"/>
              <a:sym typeface="Symbol" pitchFamily="1"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304800"/>
            <a:ext cx="7772400" cy="1143000"/>
          </a:xfrm>
        </p:spPr>
        <p:txBody>
          <a:bodyPr/>
          <a:lstStyle/>
          <a:p>
            <a:pPr algn="ctr">
              <a:defRPr/>
            </a:pPr>
            <a:r>
              <a:rPr lang="en-US" sz="2800" dirty="0" smtClean="0">
                <a:solidFill>
                  <a:srgbClr val="FFF50F"/>
                </a:solidFill>
                <a:latin typeface="Arial"/>
                <a:cs typeface="Arial"/>
              </a:rPr>
              <a:t>Summary</a:t>
            </a:r>
            <a:endParaRPr lang="en-US" sz="2800" dirty="0">
              <a:latin typeface="Arial"/>
              <a:cs typeface="Arial"/>
            </a:endParaRPr>
          </a:p>
        </p:txBody>
      </p:sp>
      <p:sp>
        <p:nvSpPr>
          <p:cNvPr id="50179" name="Rectangle 3"/>
          <p:cNvSpPr>
            <a:spLocks noGrp="1" noChangeArrowheads="1"/>
          </p:cNvSpPr>
          <p:nvPr>
            <p:ph type="body" idx="1"/>
          </p:nvPr>
        </p:nvSpPr>
        <p:spPr>
          <a:xfrm>
            <a:off x="228600" y="838200"/>
            <a:ext cx="8534400" cy="4114800"/>
          </a:xfrm>
        </p:spPr>
        <p:txBody>
          <a:bodyPr/>
          <a:lstStyle/>
          <a:p>
            <a:pPr>
              <a:lnSpc>
                <a:spcPct val="90000"/>
              </a:lnSpc>
              <a:buNone/>
              <a:defRPr/>
            </a:pPr>
            <a:endParaRPr lang="en-US" sz="2400" dirty="0" smtClean="0">
              <a:solidFill>
                <a:srgbClr val="FFF50F"/>
              </a:solidFill>
              <a:latin typeface="Arial"/>
              <a:cs typeface="Arial"/>
            </a:endParaRPr>
          </a:p>
          <a:p>
            <a:pPr>
              <a:lnSpc>
                <a:spcPct val="90000"/>
              </a:lnSpc>
              <a:buFont typeface="Arial"/>
              <a:buChar char="•"/>
              <a:defRPr/>
            </a:pPr>
            <a:r>
              <a:rPr lang="en-US" sz="2400" dirty="0" smtClean="0">
                <a:solidFill>
                  <a:srgbClr val="FFF50F"/>
                </a:solidFill>
                <a:latin typeface="Arial"/>
                <a:cs typeface="Arial"/>
              </a:rPr>
              <a:t>The high productive potential of irrigated agriculture in Hawaii was probably a significant factor driving unification of the islands under a supreme chief</a:t>
            </a:r>
          </a:p>
          <a:p>
            <a:pPr>
              <a:lnSpc>
                <a:spcPct val="90000"/>
              </a:lnSpc>
              <a:buFont typeface="Arial"/>
              <a:buChar char="•"/>
              <a:defRPr/>
            </a:pPr>
            <a:endParaRPr lang="en-US" sz="2400" dirty="0" smtClean="0">
              <a:solidFill>
                <a:srgbClr val="FFF50F"/>
              </a:solidFill>
              <a:latin typeface="Arial"/>
              <a:cs typeface="Arial"/>
            </a:endParaRPr>
          </a:p>
          <a:p>
            <a:pPr>
              <a:lnSpc>
                <a:spcPct val="90000"/>
              </a:lnSpc>
              <a:buFont typeface="Arial"/>
              <a:buChar char="•"/>
              <a:defRPr/>
            </a:pPr>
            <a:r>
              <a:rPr lang="en-US" sz="2400" dirty="0" smtClean="0">
                <a:solidFill>
                  <a:srgbClr val="FFF50F"/>
                </a:solidFill>
                <a:latin typeface="Arial"/>
                <a:cs typeface="Arial"/>
              </a:rPr>
              <a:t>However the ability to expand and intensify broad swaths of the uplands was critical for surplus production and directly supported the development of an archaic chiefdom</a:t>
            </a:r>
          </a:p>
          <a:p>
            <a:pPr>
              <a:lnSpc>
                <a:spcPct val="90000"/>
              </a:lnSpc>
              <a:buFont typeface="Arial"/>
              <a:buChar char="•"/>
              <a:defRPr/>
            </a:pPr>
            <a:endParaRPr lang="en-US" sz="2400" dirty="0" smtClean="0">
              <a:solidFill>
                <a:srgbClr val="FFF50F"/>
              </a:solidFill>
              <a:latin typeface="Arial"/>
              <a:cs typeface="Arial"/>
            </a:endParaRPr>
          </a:p>
          <a:p>
            <a:pPr>
              <a:lnSpc>
                <a:spcPct val="90000"/>
              </a:lnSpc>
              <a:buFont typeface="Arial"/>
              <a:buChar char="•"/>
              <a:defRPr/>
            </a:pPr>
            <a:r>
              <a:rPr lang="en-US" sz="2400" dirty="0" err="1" smtClean="0">
                <a:solidFill>
                  <a:srgbClr val="FFF50F"/>
                </a:solidFill>
                <a:latin typeface="Arial"/>
                <a:cs typeface="Arial"/>
              </a:rPr>
              <a:t>Moorea</a:t>
            </a:r>
            <a:r>
              <a:rPr lang="en-US" sz="2400" dirty="0" smtClean="0">
                <a:solidFill>
                  <a:srgbClr val="FFF50F"/>
                </a:solidFill>
                <a:latin typeface="Arial"/>
                <a:cs typeface="Arial"/>
              </a:rPr>
              <a:t> had a mix of irrigated and </a:t>
            </a:r>
            <a:r>
              <a:rPr lang="en-US" sz="2400" dirty="0" err="1" smtClean="0">
                <a:solidFill>
                  <a:srgbClr val="FFF50F"/>
                </a:solidFill>
                <a:latin typeface="Arial"/>
                <a:cs typeface="Arial"/>
              </a:rPr>
              <a:t>dryland</a:t>
            </a:r>
            <a:r>
              <a:rPr lang="en-US" sz="2400" dirty="0" smtClean="0">
                <a:solidFill>
                  <a:srgbClr val="FFF50F"/>
                </a:solidFill>
                <a:latin typeface="Arial"/>
                <a:cs typeface="Arial"/>
              </a:rPr>
              <a:t> agriculture but the latter was restricted to a few recent rock slide areas</a:t>
            </a:r>
          </a:p>
          <a:p>
            <a:pPr>
              <a:lnSpc>
                <a:spcPct val="90000"/>
              </a:lnSpc>
              <a:buFont typeface="Arial"/>
              <a:buChar char="•"/>
              <a:defRPr/>
            </a:pPr>
            <a:endParaRPr lang="en-US" sz="2400" dirty="0" smtClean="0">
              <a:solidFill>
                <a:srgbClr val="FFF50F"/>
              </a:solidFill>
              <a:latin typeface="Arial"/>
              <a:cs typeface="Arial"/>
            </a:endParaRPr>
          </a:p>
          <a:p>
            <a:pPr>
              <a:lnSpc>
                <a:spcPct val="90000"/>
              </a:lnSpc>
              <a:buFont typeface="Arial"/>
              <a:buChar char="•"/>
              <a:defRPr/>
            </a:pPr>
            <a:r>
              <a:rPr lang="en-US" sz="2400" dirty="0" smtClean="0">
                <a:solidFill>
                  <a:srgbClr val="FFF50F"/>
                </a:solidFill>
                <a:latin typeface="Arial"/>
                <a:cs typeface="Arial"/>
              </a:rPr>
              <a:t>Rapa Nui agriculture was primarily </a:t>
            </a:r>
            <a:r>
              <a:rPr lang="en-US" sz="2400" dirty="0" err="1" smtClean="0">
                <a:solidFill>
                  <a:srgbClr val="FFF50F"/>
                </a:solidFill>
                <a:latin typeface="Arial"/>
                <a:cs typeface="Arial"/>
              </a:rPr>
              <a:t>dryland</a:t>
            </a:r>
            <a:r>
              <a:rPr lang="en-US" sz="2400" dirty="0" smtClean="0">
                <a:solidFill>
                  <a:srgbClr val="FFF50F"/>
                </a:solidFill>
                <a:latin typeface="Arial"/>
                <a:cs typeface="Arial"/>
              </a:rPr>
              <a:t> and was restricted by low nutrient supply </a:t>
            </a:r>
            <a:endParaRPr lang="en-US" sz="2400" dirty="0" smtClean="0">
              <a:solidFill>
                <a:srgbClr val="FFD900"/>
              </a:solidFill>
              <a:latin typeface="Arial"/>
              <a:cs typeface="Arial"/>
            </a:endParaRPr>
          </a:p>
          <a:p>
            <a:pPr>
              <a:lnSpc>
                <a:spcPct val="90000"/>
              </a:lnSpc>
              <a:buFontTx/>
              <a:buNone/>
              <a:defRPr/>
            </a:pPr>
            <a:endParaRPr lang="en-U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1143000"/>
          </a:xfrm>
        </p:spPr>
        <p:txBody>
          <a:bodyPr/>
          <a:lstStyle/>
          <a:p>
            <a:pPr algn="ctr">
              <a:defRPr/>
            </a:pPr>
            <a:r>
              <a:rPr lang="en-US" sz="2800" dirty="0" smtClean="0">
                <a:solidFill>
                  <a:srgbClr val="FFF50F"/>
                </a:solidFill>
                <a:latin typeface="Arial"/>
                <a:cs typeface="Arial"/>
              </a:rPr>
              <a:t>Thoughts on Rapa Nui</a:t>
            </a:r>
            <a:endParaRPr lang="en-US" sz="2800" dirty="0">
              <a:latin typeface="Arial"/>
              <a:cs typeface="Arial"/>
            </a:endParaRPr>
          </a:p>
        </p:txBody>
      </p:sp>
      <p:sp>
        <p:nvSpPr>
          <p:cNvPr id="50179" name="Rectangle 3"/>
          <p:cNvSpPr>
            <a:spLocks noGrp="1" noChangeArrowheads="1"/>
          </p:cNvSpPr>
          <p:nvPr>
            <p:ph type="body" idx="1"/>
          </p:nvPr>
        </p:nvSpPr>
        <p:spPr>
          <a:xfrm>
            <a:off x="228600" y="1143000"/>
            <a:ext cx="8686800" cy="4114800"/>
          </a:xfrm>
        </p:spPr>
        <p:txBody>
          <a:bodyPr/>
          <a:lstStyle/>
          <a:p>
            <a:pPr>
              <a:lnSpc>
                <a:spcPct val="90000"/>
              </a:lnSpc>
              <a:buNone/>
              <a:defRPr/>
            </a:pPr>
            <a:endParaRPr lang="en-US" sz="2400" dirty="0" smtClean="0">
              <a:solidFill>
                <a:srgbClr val="FFF50F"/>
              </a:solidFill>
              <a:latin typeface="Arial"/>
              <a:cs typeface="Arial"/>
            </a:endParaRPr>
          </a:p>
          <a:p>
            <a:pPr>
              <a:lnSpc>
                <a:spcPct val="90000"/>
              </a:lnSpc>
              <a:buFont typeface="Arial"/>
              <a:buChar char="•"/>
              <a:defRPr/>
            </a:pPr>
            <a:r>
              <a:rPr lang="en-US" sz="2400" dirty="0" smtClean="0">
                <a:solidFill>
                  <a:srgbClr val="FFF50F"/>
                </a:solidFill>
                <a:latin typeface="Arial"/>
                <a:cs typeface="Arial"/>
              </a:rPr>
              <a:t>Intensification of </a:t>
            </a:r>
            <a:r>
              <a:rPr lang="en-US" sz="2400" dirty="0" err="1" smtClean="0">
                <a:solidFill>
                  <a:srgbClr val="FFF50F"/>
                </a:solidFill>
                <a:latin typeface="Arial"/>
                <a:cs typeface="Arial"/>
              </a:rPr>
              <a:t>dryland</a:t>
            </a:r>
            <a:r>
              <a:rPr lang="en-US" sz="2400" dirty="0" smtClean="0">
                <a:solidFill>
                  <a:srgbClr val="FFF50F"/>
                </a:solidFill>
                <a:latin typeface="Arial"/>
                <a:cs typeface="Arial"/>
              </a:rPr>
              <a:t> systems as compensation for low nutrient supply – more labor per calorie</a:t>
            </a:r>
          </a:p>
          <a:p>
            <a:pPr>
              <a:lnSpc>
                <a:spcPct val="90000"/>
              </a:lnSpc>
              <a:buFont typeface="Arial"/>
              <a:buChar char="•"/>
              <a:defRPr/>
            </a:pPr>
            <a:endParaRPr lang="en-US" sz="2400" dirty="0" smtClean="0">
              <a:solidFill>
                <a:srgbClr val="FFF50F"/>
              </a:solidFill>
              <a:latin typeface="Arial"/>
              <a:cs typeface="Arial"/>
            </a:endParaRPr>
          </a:p>
          <a:p>
            <a:pPr>
              <a:lnSpc>
                <a:spcPct val="90000"/>
              </a:lnSpc>
              <a:buFont typeface="Arial"/>
              <a:buChar char="•"/>
              <a:defRPr/>
            </a:pPr>
            <a:r>
              <a:rPr lang="en-US" sz="2400" dirty="0" smtClean="0">
                <a:solidFill>
                  <a:srgbClr val="FFF50F"/>
                </a:solidFill>
                <a:latin typeface="Arial"/>
                <a:cs typeface="Arial"/>
              </a:rPr>
              <a:t>Intensification could take the form of greater rainfall capturing and channeling to open up new lands</a:t>
            </a:r>
          </a:p>
          <a:p>
            <a:pPr>
              <a:lnSpc>
                <a:spcPct val="90000"/>
              </a:lnSpc>
              <a:buFont typeface="Arial"/>
              <a:buChar char="•"/>
              <a:defRPr/>
            </a:pPr>
            <a:endParaRPr lang="en-US" sz="2400" dirty="0" smtClean="0">
              <a:solidFill>
                <a:srgbClr val="FFF50F"/>
              </a:solidFill>
              <a:latin typeface="Arial"/>
              <a:cs typeface="Arial"/>
            </a:endParaRPr>
          </a:p>
          <a:p>
            <a:pPr>
              <a:lnSpc>
                <a:spcPct val="90000"/>
              </a:lnSpc>
              <a:buFont typeface="Arial"/>
              <a:buChar char="•"/>
              <a:defRPr/>
            </a:pPr>
            <a:r>
              <a:rPr lang="en-US" sz="2400" dirty="0" smtClean="0">
                <a:solidFill>
                  <a:srgbClr val="FFF50F"/>
                </a:solidFill>
                <a:latin typeface="Arial"/>
                <a:cs typeface="Arial"/>
              </a:rPr>
              <a:t>Mining of existing nutrient resources particularly many </a:t>
            </a:r>
            <a:r>
              <a:rPr lang="en-US" sz="2400" dirty="0" err="1" smtClean="0">
                <a:solidFill>
                  <a:srgbClr val="FFF50F"/>
                </a:solidFill>
                <a:latin typeface="Arial"/>
                <a:cs typeface="Arial"/>
              </a:rPr>
              <a:t>millenia</a:t>
            </a:r>
            <a:r>
              <a:rPr lang="en-US" sz="2400" dirty="0" smtClean="0">
                <a:solidFill>
                  <a:srgbClr val="FFF50F"/>
                </a:solidFill>
                <a:latin typeface="Arial"/>
                <a:cs typeface="Arial"/>
              </a:rPr>
              <a:t> of seabird contributions could have led to population overshoot on sensitive islands such as Rapa Nui</a:t>
            </a:r>
          </a:p>
          <a:p>
            <a:pPr>
              <a:lnSpc>
                <a:spcPct val="90000"/>
              </a:lnSpc>
              <a:buFont typeface="Arial"/>
              <a:buChar char="•"/>
              <a:defRPr/>
            </a:pPr>
            <a:endParaRPr lang="en-US" sz="2400" dirty="0" smtClean="0">
              <a:solidFill>
                <a:srgbClr val="FFF50F"/>
              </a:solidFill>
              <a:latin typeface="Arial"/>
              <a:cs typeface="Arial"/>
            </a:endParaRPr>
          </a:p>
          <a:p>
            <a:pPr>
              <a:lnSpc>
                <a:spcPct val="90000"/>
              </a:lnSpc>
              <a:buFont typeface="Arial"/>
              <a:buChar char="•"/>
              <a:defRPr/>
            </a:pPr>
            <a:r>
              <a:rPr lang="en-US" sz="2400" dirty="0" smtClean="0">
                <a:solidFill>
                  <a:srgbClr val="FFF50F"/>
                </a:solidFill>
                <a:latin typeface="Arial"/>
                <a:cs typeface="Arial"/>
              </a:rPr>
              <a:t>In this case the Rapa Nui would have had to adjust to the inherent constraints associated with the weathering status of the land they inherited.</a:t>
            </a:r>
          </a:p>
          <a:p>
            <a:pPr>
              <a:lnSpc>
                <a:spcPct val="90000"/>
              </a:lnSpc>
              <a:buFont typeface="Arial"/>
              <a:buChar char="•"/>
              <a:defRPr/>
            </a:pPr>
            <a:endParaRPr lang="en-US" sz="2800" dirty="0" smtClean="0">
              <a:solidFill>
                <a:srgbClr val="FFF50F"/>
              </a:solidFill>
              <a:latin typeface="Times New Roman" charset="0"/>
            </a:endParaRPr>
          </a:p>
          <a:p>
            <a:pPr>
              <a:lnSpc>
                <a:spcPct val="90000"/>
              </a:lnSpc>
              <a:buFontTx/>
              <a:buNone/>
              <a:defRPr/>
            </a:pP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pPr>
              <a:defRPr/>
            </a:pPr>
            <a:endParaRPr lang="en-US"/>
          </a:p>
        </p:txBody>
      </p:sp>
      <p:graphicFrame>
        <p:nvGraphicFramePr>
          <p:cNvPr id="35842" name="Object 2"/>
          <p:cNvGraphicFramePr>
            <a:graphicFrameLocks noChangeAspect="1"/>
          </p:cNvGraphicFramePr>
          <p:nvPr/>
        </p:nvGraphicFramePr>
        <p:xfrm>
          <a:off x="1143000" y="1019175"/>
          <a:ext cx="7010400" cy="5838825"/>
        </p:xfrm>
        <a:graphic>
          <a:graphicData uri="http://schemas.openxmlformats.org/presentationml/2006/ole">
            <mc:AlternateContent xmlns:mc="http://schemas.openxmlformats.org/markup-compatibility/2006">
              <mc:Choice xmlns:v="urn:schemas-microsoft-com:vml" Requires="v">
                <p:oleObj spid="_x0000_s35843" name="Bitmap Image" r:id="rId4" imgW="8436071" imgH="7026249" progId="">
                  <p:embed/>
                </p:oleObj>
              </mc:Choice>
              <mc:Fallback>
                <p:oleObj name="Bitmap Image" r:id="rId4" imgW="8436071" imgH="7026249" progId="">
                  <p:embed/>
                  <p:pic>
                    <p:nvPicPr>
                      <p:cNvPr id="0" name="Picture 2"/>
                      <p:cNvPicPr>
                        <a:picLocks noChangeAspect="1" noChangeArrowheads="1"/>
                      </p:cNvPicPr>
                      <p:nvPr/>
                    </p:nvPicPr>
                    <p:blipFill>
                      <a:blip r:embed="rId5">
                        <a:lum bright="-4000" contrast="4000"/>
                        <a:extLst>
                          <a:ext uri="{28A0092B-C50C-407E-A947-70E740481C1C}">
                            <a14:useLocalDpi xmlns:a14="http://schemas.microsoft.com/office/drawing/2010/main" val="0"/>
                          </a:ext>
                        </a:extLst>
                      </a:blip>
                      <a:srcRect/>
                      <a:stretch>
                        <a:fillRect/>
                      </a:stretch>
                    </p:blipFill>
                    <p:spPr bwMode="auto">
                      <a:xfrm>
                        <a:off x="1143000" y="1019175"/>
                        <a:ext cx="7010400"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5" name="Rectangle 4"/>
          <p:cNvSpPr>
            <a:spLocks noChangeArrowheads="1"/>
          </p:cNvSpPr>
          <p:nvPr/>
        </p:nvSpPr>
        <p:spPr bwMode="auto">
          <a:xfrm>
            <a:off x="1676400" y="228600"/>
            <a:ext cx="6096000" cy="461665"/>
          </a:xfrm>
          <a:prstGeom prst="rect">
            <a:avLst/>
          </a:prstGeom>
          <a:noFill/>
          <a:ln w="9525">
            <a:noFill/>
            <a:miter lim="800000"/>
            <a:headEnd/>
            <a:tailEnd/>
          </a:ln>
        </p:spPr>
        <p:txBody>
          <a:bodyPr wrap="square">
            <a:prstTxWarp prst="textNoShape">
              <a:avLst/>
            </a:prstTxWarp>
            <a:spAutoFit/>
          </a:bodyPr>
          <a:lstStyle/>
          <a:p>
            <a:r>
              <a:rPr lang="en-US" dirty="0">
                <a:solidFill>
                  <a:srgbClr val="FFF50F"/>
                </a:solidFill>
                <a:latin typeface="Arial"/>
                <a:cs typeface="Arial"/>
              </a:rPr>
              <a:t>Rain-fed</a:t>
            </a:r>
            <a:r>
              <a:rPr lang="en-US" dirty="0" smtClean="0">
                <a:solidFill>
                  <a:srgbClr val="FFF50F"/>
                </a:solidFill>
                <a:latin typeface="Arial"/>
                <a:cs typeface="Arial"/>
              </a:rPr>
              <a:t> Sweet Potato, Taro, Sugar Cane</a:t>
            </a:r>
            <a:endParaRPr lang="en-US" dirty="0">
              <a:solidFill>
                <a:srgbClr val="FFD900"/>
              </a:solidFill>
              <a:latin typeface="Arial"/>
              <a:cs typeface="Arial"/>
              <a:sym typeface="Symbol" pitchFamily="1" charset="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647216" y="762000"/>
            <a:ext cx="3677384" cy="523220"/>
          </a:xfrm>
          <a:prstGeom prst="rect">
            <a:avLst/>
          </a:prstGeom>
          <a:noFill/>
        </p:spPr>
        <p:txBody>
          <a:bodyPr wrap="none" rtlCol="0">
            <a:spAutoFit/>
          </a:bodyPr>
          <a:lstStyle/>
          <a:p>
            <a:r>
              <a:rPr lang="en-US" sz="2800" dirty="0" smtClean="0">
                <a:solidFill>
                  <a:srgbClr val="FFFF00"/>
                </a:solidFill>
                <a:latin typeface="Arial"/>
                <a:cs typeface="Arial"/>
              </a:rPr>
              <a:t>Polynesians in Hawaii</a:t>
            </a:r>
            <a:endParaRPr lang="en-US" sz="2800" dirty="0">
              <a:solidFill>
                <a:srgbClr val="FFFF00"/>
              </a:solidFill>
              <a:latin typeface="Arial"/>
              <a:cs typeface="Arial"/>
            </a:endParaRPr>
          </a:p>
        </p:txBody>
      </p:sp>
      <p:sp>
        <p:nvSpPr>
          <p:cNvPr id="5" name="TextBox 4"/>
          <p:cNvSpPr txBox="1"/>
          <p:nvPr/>
        </p:nvSpPr>
        <p:spPr>
          <a:xfrm>
            <a:off x="457200" y="2057400"/>
            <a:ext cx="8382000" cy="3416320"/>
          </a:xfrm>
          <a:prstGeom prst="rect">
            <a:avLst/>
          </a:prstGeom>
          <a:noFill/>
        </p:spPr>
        <p:txBody>
          <a:bodyPr wrap="square" rtlCol="0">
            <a:spAutoFit/>
          </a:bodyPr>
          <a:lstStyle/>
          <a:p>
            <a:r>
              <a:rPr lang="en-US" dirty="0" smtClean="0">
                <a:latin typeface="Arial"/>
                <a:cs typeface="Arial"/>
              </a:rPr>
              <a:t>Arrival between AD1000 and AD1200</a:t>
            </a:r>
          </a:p>
          <a:p>
            <a:endParaRPr lang="en-US" dirty="0" smtClean="0">
              <a:latin typeface="Arial"/>
              <a:cs typeface="Arial"/>
            </a:endParaRPr>
          </a:p>
          <a:p>
            <a:r>
              <a:rPr lang="en-US" dirty="0" smtClean="0">
                <a:latin typeface="Arial"/>
                <a:cs typeface="Arial"/>
              </a:rPr>
              <a:t>Initially lived in decentralized house-hold based villages</a:t>
            </a:r>
          </a:p>
          <a:p>
            <a:endParaRPr lang="en-US" dirty="0" smtClean="0">
              <a:latin typeface="Arial"/>
              <a:cs typeface="Arial"/>
            </a:endParaRPr>
          </a:p>
          <a:p>
            <a:r>
              <a:rPr lang="en-US" dirty="0" smtClean="0">
                <a:latin typeface="Arial"/>
                <a:cs typeface="Arial"/>
              </a:rPr>
              <a:t>By the 16</a:t>
            </a:r>
            <a:r>
              <a:rPr lang="en-US" baseline="30000" dirty="0" smtClean="0">
                <a:latin typeface="Arial"/>
                <a:cs typeface="Arial"/>
              </a:rPr>
              <a:t>th</a:t>
            </a:r>
            <a:r>
              <a:rPr lang="en-US" dirty="0" smtClean="0">
                <a:latin typeface="Arial"/>
                <a:cs typeface="Arial"/>
              </a:rPr>
              <a:t> century, their society had evolved to an archaic </a:t>
            </a:r>
          </a:p>
          <a:p>
            <a:r>
              <a:rPr lang="en-US" dirty="0" smtClean="0">
                <a:latin typeface="Arial"/>
                <a:cs typeface="Arial"/>
              </a:rPr>
              <a:t>	chiefdom</a:t>
            </a:r>
          </a:p>
          <a:p>
            <a:endParaRPr lang="en-US" dirty="0" smtClean="0">
              <a:latin typeface="Arial"/>
              <a:cs typeface="Arial"/>
            </a:endParaRPr>
          </a:p>
          <a:p>
            <a:r>
              <a:rPr lang="en-US" dirty="0" smtClean="0">
                <a:latin typeface="Arial"/>
                <a:cs typeface="Arial"/>
              </a:rPr>
              <a:t>All evidence suggests a complex hierarchy was thriving 	up to collapse due to European disease</a:t>
            </a:r>
            <a:endParaRPr lang="en-US" dirty="0">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986" name="Picture 2" descr="arch rain"/>
          <p:cNvPicPr>
            <a:picLocks noGrp="1" noChangeAspect="1" noChangeArrowheads="1"/>
          </p:cNvPicPr>
          <p:nvPr>
            <p:ph/>
          </p:nvPr>
        </p:nvPicPr>
        <p:blipFill>
          <a:blip r:embed="rId3"/>
          <a:srcRect/>
          <a:stretch>
            <a:fillRect/>
          </a:stretch>
        </p:blipFill>
        <p:spPr>
          <a:xfrm>
            <a:off x="152400" y="596900"/>
            <a:ext cx="8809038" cy="6184900"/>
          </a:xfrm>
        </p:spPr>
      </p:pic>
      <p:pic>
        <p:nvPicPr>
          <p:cNvPr id="41987" name="Picture 2"/>
          <p:cNvPicPr>
            <a:picLocks noChangeAspect="1" noChangeArrowheads="1"/>
          </p:cNvPicPr>
          <p:nvPr/>
        </p:nvPicPr>
        <p:blipFill>
          <a:blip r:embed="rId4"/>
          <a:srcRect/>
          <a:stretch>
            <a:fillRect/>
          </a:stretch>
        </p:blipFill>
        <p:spPr bwMode="auto">
          <a:xfrm>
            <a:off x="5486400" y="152400"/>
            <a:ext cx="3587055" cy="2313063"/>
          </a:xfrm>
          <a:prstGeom prst="rect">
            <a:avLst/>
          </a:prstGeom>
          <a:noFill/>
          <a:ln w="9525">
            <a:noFill/>
            <a:miter lim="800000"/>
            <a:headEnd/>
            <a:tailEnd/>
          </a:ln>
        </p:spPr>
      </p:pic>
      <p:sp>
        <p:nvSpPr>
          <p:cNvPr id="4" name="TextBox 3"/>
          <p:cNvSpPr txBox="1"/>
          <p:nvPr/>
        </p:nvSpPr>
        <p:spPr>
          <a:xfrm>
            <a:off x="7162800" y="5710535"/>
            <a:ext cx="1604826" cy="461665"/>
          </a:xfrm>
          <a:prstGeom prst="rect">
            <a:avLst/>
          </a:prstGeom>
          <a:noFill/>
        </p:spPr>
        <p:txBody>
          <a:bodyPr wrap="none" rtlCol="0">
            <a:spAutoFit/>
          </a:bodyPr>
          <a:lstStyle/>
          <a:p>
            <a:r>
              <a:rPr lang="en-US" dirty="0" smtClean="0">
                <a:solidFill>
                  <a:srgbClr val="000000"/>
                </a:solidFill>
                <a:latin typeface="Arial"/>
                <a:cs typeface="Arial"/>
              </a:rPr>
              <a:t>0 – 400 </a:t>
            </a:r>
            <a:r>
              <a:rPr lang="en-US" dirty="0" err="1" smtClean="0">
                <a:solidFill>
                  <a:srgbClr val="000000"/>
                </a:solidFill>
                <a:latin typeface="Arial"/>
                <a:cs typeface="Arial"/>
              </a:rPr>
              <a:t>ky</a:t>
            </a:r>
            <a:endParaRPr lang="en-US" dirty="0">
              <a:solidFill>
                <a:srgbClr val="000000"/>
              </a:solidFill>
              <a:latin typeface="Arial"/>
              <a:cs typeface="Arial"/>
            </a:endParaRPr>
          </a:p>
        </p:txBody>
      </p:sp>
      <p:sp>
        <p:nvSpPr>
          <p:cNvPr id="5" name="TextBox 4"/>
          <p:cNvSpPr txBox="1"/>
          <p:nvPr/>
        </p:nvSpPr>
        <p:spPr>
          <a:xfrm>
            <a:off x="1752600" y="757535"/>
            <a:ext cx="851615" cy="461665"/>
          </a:xfrm>
          <a:prstGeom prst="rect">
            <a:avLst/>
          </a:prstGeom>
          <a:noFill/>
        </p:spPr>
        <p:txBody>
          <a:bodyPr wrap="none" rtlCol="0">
            <a:spAutoFit/>
          </a:bodyPr>
          <a:lstStyle/>
          <a:p>
            <a:r>
              <a:rPr lang="en-US" dirty="0" smtClean="0">
                <a:solidFill>
                  <a:srgbClr val="000000"/>
                </a:solidFill>
                <a:latin typeface="Arial"/>
                <a:cs typeface="Arial"/>
              </a:rPr>
              <a:t>4 my</a:t>
            </a:r>
            <a:endParaRPr lang="en-US" dirty="0">
              <a:solidFill>
                <a:srgbClr val="000000"/>
              </a:solidFill>
              <a:latin typeface="Arial"/>
              <a:cs typeface="Arial"/>
            </a:endParaRPr>
          </a:p>
        </p:txBody>
      </p:sp>
      <p:sp>
        <p:nvSpPr>
          <p:cNvPr id="6" name="TextBox 5"/>
          <p:cNvSpPr txBox="1"/>
          <p:nvPr/>
        </p:nvSpPr>
        <p:spPr>
          <a:xfrm>
            <a:off x="0" y="10180"/>
            <a:ext cx="5473799" cy="523220"/>
          </a:xfrm>
          <a:prstGeom prst="rect">
            <a:avLst/>
          </a:prstGeom>
          <a:noFill/>
        </p:spPr>
        <p:txBody>
          <a:bodyPr wrap="none" rtlCol="0">
            <a:spAutoFit/>
          </a:bodyPr>
          <a:lstStyle/>
          <a:p>
            <a:r>
              <a:rPr lang="en-US" sz="2800" dirty="0" smtClean="0">
                <a:solidFill>
                  <a:srgbClr val="FFFF00"/>
                </a:solidFill>
                <a:latin typeface="Arial"/>
                <a:cs typeface="Arial"/>
              </a:rPr>
              <a:t>Hawaii – a niche-rich archipelago</a:t>
            </a:r>
            <a:endParaRPr lang="en-US" sz="2800" dirty="0">
              <a:solidFill>
                <a:srgbClr val="FFFF00"/>
              </a:solidFill>
              <a:latin typeface="Aria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srcRect/>
          <a:stretch>
            <a:fillRect/>
          </a:stretch>
        </p:blipFill>
        <p:spPr bwMode="auto">
          <a:xfrm>
            <a:off x="-381000" y="685800"/>
            <a:ext cx="5759450" cy="6172200"/>
          </a:xfrm>
          <a:prstGeom prst="rect">
            <a:avLst/>
          </a:prstGeom>
          <a:noFill/>
          <a:ln w="9525">
            <a:noFill/>
            <a:miter lim="800000"/>
            <a:headEnd/>
            <a:tailEnd/>
          </a:ln>
        </p:spPr>
      </p:pic>
      <p:pic>
        <p:nvPicPr>
          <p:cNvPr id="56323" name="Picture 3" descr="All_Islands_map_710x509"/>
          <p:cNvPicPr>
            <a:picLocks noChangeAspect="1" noChangeArrowheads="1"/>
          </p:cNvPicPr>
          <p:nvPr/>
        </p:nvPicPr>
        <p:blipFill>
          <a:blip r:embed="rId4"/>
          <a:srcRect/>
          <a:stretch>
            <a:fillRect/>
          </a:stretch>
        </p:blipFill>
        <p:spPr bwMode="auto">
          <a:xfrm>
            <a:off x="4648200" y="0"/>
            <a:ext cx="4495800" cy="3222625"/>
          </a:xfrm>
          <a:prstGeom prst="rect">
            <a:avLst/>
          </a:prstGeom>
          <a:noFill/>
          <a:ln w="9525">
            <a:noFill/>
            <a:miter lim="800000"/>
            <a:headEnd/>
            <a:tailEnd/>
          </a:ln>
        </p:spPr>
      </p:pic>
      <p:sp>
        <p:nvSpPr>
          <p:cNvPr id="56324" name="Rectangle 5"/>
          <p:cNvSpPr>
            <a:spLocks noChangeArrowheads="1"/>
          </p:cNvSpPr>
          <p:nvPr/>
        </p:nvSpPr>
        <p:spPr bwMode="auto">
          <a:xfrm>
            <a:off x="5334000" y="3352800"/>
            <a:ext cx="3810000" cy="954107"/>
          </a:xfrm>
          <a:prstGeom prst="rect">
            <a:avLst/>
          </a:prstGeom>
          <a:noFill/>
          <a:ln w="9525">
            <a:noFill/>
            <a:miter lim="800000"/>
            <a:headEnd/>
            <a:tailEnd/>
          </a:ln>
        </p:spPr>
        <p:txBody>
          <a:bodyPr>
            <a:prstTxWarp prst="textNoShape">
              <a:avLst/>
            </a:prstTxWarp>
            <a:spAutoFit/>
          </a:bodyPr>
          <a:lstStyle/>
          <a:p>
            <a:r>
              <a:rPr lang="en-US" sz="2800" dirty="0">
                <a:solidFill>
                  <a:srgbClr val="FFF50F"/>
                </a:solidFill>
                <a:latin typeface="Arial"/>
                <a:cs typeface="Arial"/>
              </a:rPr>
              <a:t>Constructional shield surfaces predominate</a:t>
            </a:r>
            <a:endParaRPr lang="en-US" sz="2800" dirty="0">
              <a:solidFill>
                <a:srgbClr val="FFD900"/>
              </a:solidFill>
              <a:latin typeface="Arial"/>
              <a:cs typeface="Arial"/>
            </a:endParaRPr>
          </a:p>
        </p:txBody>
      </p:sp>
      <p:sp>
        <p:nvSpPr>
          <p:cNvPr id="56325" name="Rectangle 6"/>
          <p:cNvSpPr>
            <a:spLocks noChangeArrowheads="1"/>
          </p:cNvSpPr>
          <p:nvPr/>
        </p:nvSpPr>
        <p:spPr bwMode="auto">
          <a:xfrm>
            <a:off x="4724400" y="4800600"/>
            <a:ext cx="4419600" cy="523220"/>
          </a:xfrm>
          <a:prstGeom prst="rect">
            <a:avLst/>
          </a:prstGeom>
          <a:noFill/>
          <a:ln w="9525">
            <a:noFill/>
            <a:miter lim="800000"/>
            <a:headEnd/>
            <a:tailEnd/>
          </a:ln>
        </p:spPr>
        <p:txBody>
          <a:bodyPr>
            <a:prstTxWarp prst="textNoShape">
              <a:avLst/>
            </a:prstTxWarp>
            <a:spAutoFit/>
          </a:bodyPr>
          <a:lstStyle/>
          <a:p>
            <a:r>
              <a:rPr lang="en-US" sz="2800" dirty="0">
                <a:solidFill>
                  <a:srgbClr val="FFF50F"/>
                </a:solidFill>
                <a:latin typeface="Arial"/>
                <a:cs typeface="Arial"/>
              </a:rPr>
              <a:t>Mostly nutrient-rich soils</a:t>
            </a:r>
            <a:endParaRPr lang="en-US" sz="2800" dirty="0">
              <a:solidFill>
                <a:srgbClr val="FFD900"/>
              </a:solidFill>
              <a:latin typeface="Arial"/>
              <a:cs typeface="Arial"/>
            </a:endParaRPr>
          </a:p>
        </p:txBody>
      </p:sp>
      <p:sp>
        <p:nvSpPr>
          <p:cNvPr id="56326" name="Rectangle 7"/>
          <p:cNvSpPr>
            <a:spLocks noChangeArrowheads="1"/>
          </p:cNvSpPr>
          <p:nvPr/>
        </p:nvSpPr>
        <p:spPr bwMode="auto">
          <a:xfrm>
            <a:off x="304800" y="0"/>
            <a:ext cx="2625238"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50F"/>
                </a:solidFill>
                <a:latin typeface="Arial"/>
                <a:cs typeface="Arial"/>
              </a:rPr>
              <a:t>Hawaii Island</a:t>
            </a:r>
            <a:endParaRPr lang="en-US" sz="3200" dirty="0">
              <a:solidFill>
                <a:srgbClr val="FFD900"/>
              </a:solidFill>
              <a:latin typeface="Arial"/>
              <a:cs typeface="Arial"/>
            </a:endParaRPr>
          </a:p>
        </p:txBody>
      </p:sp>
      <p:sp>
        <p:nvSpPr>
          <p:cNvPr id="8" name="Rectangle 6"/>
          <p:cNvSpPr>
            <a:spLocks noChangeArrowheads="1"/>
          </p:cNvSpPr>
          <p:nvPr/>
        </p:nvSpPr>
        <p:spPr bwMode="auto">
          <a:xfrm>
            <a:off x="4267200" y="5648980"/>
            <a:ext cx="4419600" cy="523220"/>
          </a:xfrm>
          <a:prstGeom prst="rect">
            <a:avLst/>
          </a:prstGeom>
          <a:noFill/>
          <a:ln w="9525">
            <a:noFill/>
            <a:miter lim="800000"/>
            <a:headEnd/>
            <a:tailEnd/>
          </a:ln>
        </p:spPr>
        <p:txBody>
          <a:bodyPr>
            <a:prstTxWarp prst="textNoShape">
              <a:avLst/>
            </a:prstTxWarp>
            <a:spAutoFit/>
          </a:bodyPr>
          <a:lstStyle/>
          <a:p>
            <a:r>
              <a:rPr lang="en-US" sz="2800" dirty="0" smtClean="0">
                <a:solidFill>
                  <a:srgbClr val="FFF50F"/>
                </a:solidFill>
                <a:latin typeface="Arial"/>
                <a:cs typeface="Arial"/>
              </a:rPr>
              <a:t>Rain-fed Agriculture</a:t>
            </a:r>
            <a:endParaRPr lang="en-US" sz="2800" dirty="0">
              <a:solidFill>
                <a:srgbClr val="FFD900"/>
              </a:solidFill>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srcRect/>
          <a:stretch>
            <a:fillRect/>
          </a:stretch>
        </p:blipFill>
        <p:spPr bwMode="auto">
          <a:xfrm>
            <a:off x="-152400" y="2514600"/>
            <a:ext cx="5334000" cy="4000500"/>
          </a:xfrm>
          <a:prstGeom prst="rect">
            <a:avLst/>
          </a:prstGeom>
          <a:noFill/>
          <a:ln w="9525">
            <a:noFill/>
            <a:miter lim="800000"/>
            <a:headEnd/>
            <a:tailEnd/>
          </a:ln>
        </p:spPr>
      </p:pic>
      <p:pic>
        <p:nvPicPr>
          <p:cNvPr id="58371" name="Picture 3" descr="All_Islands_map_710x509"/>
          <p:cNvPicPr>
            <a:picLocks noChangeAspect="1" noChangeArrowheads="1"/>
          </p:cNvPicPr>
          <p:nvPr/>
        </p:nvPicPr>
        <p:blipFill>
          <a:blip r:embed="rId4"/>
          <a:srcRect/>
          <a:stretch>
            <a:fillRect/>
          </a:stretch>
        </p:blipFill>
        <p:spPr bwMode="auto">
          <a:xfrm>
            <a:off x="5486400" y="0"/>
            <a:ext cx="3657600" cy="2620963"/>
          </a:xfrm>
          <a:prstGeom prst="rect">
            <a:avLst/>
          </a:prstGeom>
          <a:noFill/>
          <a:ln w="9525">
            <a:noFill/>
            <a:miter lim="800000"/>
            <a:headEnd/>
            <a:tailEnd/>
          </a:ln>
        </p:spPr>
      </p:pic>
      <p:sp>
        <p:nvSpPr>
          <p:cNvPr id="58372" name="Rectangle 4"/>
          <p:cNvSpPr>
            <a:spLocks noChangeArrowheads="1"/>
          </p:cNvSpPr>
          <p:nvPr/>
        </p:nvSpPr>
        <p:spPr bwMode="auto">
          <a:xfrm>
            <a:off x="228600" y="0"/>
            <a:ext cx="2739853"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50F"/>
                </a:solidFill>
                <a:latin typeface="Arial"/>
                <a:cs typeface="Arial"/>
              </a:rPr>
              <a:t>Kauai </a:t>
            </a:r>
            <a:r>
              <a:rPr lang="en-US" sz="3200" dirty="0">
                <a:solidFill>
                  <a:srgbClr val="FFF50F"/>
                </a:solidFill>
                <a:latin typeface="Arial"/>
                <a:cs typeface="Arial"/>
              </a:rPr>
              <a:t>&amp; </a:t>
            </a:r>
            <a:r>
              <a:rPr lang="en-US" sz="3200" dirty="0" smtClean="0">
                <a:solidFill>
                  <a:srgbClr val="FFF50F"/>
                </a:solidFill>
                <a:latin typeface="Arial"/>
                <a:cs typeface="Arial"/>
              </a:rPr>
              <a:t>Oahu</a:t>
            </a:r>
            <a:endParaRPr lang="en-US" sz="3200" dirty="0">
              <a:solidFill>
                <a:srgbClr val="FFD900"/>
              </a:solidFill>
              <a:latin typeface="Arial"/>
              <a:cs typeface="Arial"/>
              <a:sym typeface="Symbol" pitchFamily="1" charset="2"/>
            </a:endParaRPr>
          </a:p>
        </p:txBody>
      </p:sp>
      <p:sp>
        <p:nvSpPr>
          <p:cNvPr id="58373" name="Rectangle 5"/>
          <p:cNvSpPr>
            <a:spLocks noChangeArrowheads="1"/>
          </p:cNvSpPr>
          <p:nvPr/>
        </p:nvSpPr>
        <p:spPr bwMode="auto">
          <a:xfrm>
            <a:off x="0" y="1066800"/>
            <a:ext cx="5486400" cy="954107"/>
          </a:xfrm>
          <a:prstGeom prst="rect">
            <a:avLst/>
          </a:prstGeom>
          <a:noFill/>
          <a:ln w="9525">
            <a:noFill/>
            <a:miter lim="800000"/>
            <a:headEnd/>
            <a:tailEnd/>
          </a:ln>
        </p:spPr>
        <p:txBody>
          <a:bodyPr wrap="square">
            <a:prstTxWarp prst="textNoShape">
              <a:avLst/>
            </a:prstTxWarp>
            <a:spAutoFit/>
          </a:bodyPr>
          <a:lstStyle/>
          <a:p>
            <a:r>
              <a:rPr lang="en-US" sz="2800" dirty="0">
                <a:solidFill>
                  <a:srgbClr val="FFF50F"/>
                </a:solidFill>
                <a:latin typeface="Arial"/>
                <a:cs typeface="Arial"/>
              </a:rPr>
              <a:t>Strongly eroded, forming river valleys and depositional lowlands</a:t>
            </a:r>
            <a:endParaRPr lang="en-US" sz="2800" dirty="0">
              <a:solidFill>
                <a:srgbClr val="FFD900"/>
              </a:solidFill>
              <a:latin typeface="Arial"/>
              <a:cs typeface="Arial"/>
            </a:endParaRPr>
          </a:p>
        </p:txBody>
      </p:sp>
      <p:sp>
        <p:nvSpPr>
          <p:cNvPr id="58374" name="Rectangle 6"/>
          <p:cNvSpPr>
            <a:spLocks noChangeArrowheads="1"/>
          </p:cNvSpPr>
          <p:nvPr/>
        </p:nvSpPr>
        <p:spPr bwMode="auto">
          <a:xfrm>
            <a:off x="5257800" y="3276600"/>
            <a:ext cx="3886200" cy="954107"/>
          </a:xfrm>
          <a:prstGeom prst="rect">
            <a:avLst/>
          </a:prstGeom>
          <a:noFill/>
          <a:ln w="9525">
            <a:noFill/>
            <a:miter lim="800000"/>
            <a:headEnd/>
            <a:tailEnd/>
          </a:ln>
        </p:spPr>
        <p:txBody>
          <a:bodyPr>
            <a:prstTxWarp prst="textNoShape">
              <a:avLst/>
            </a:prstTxWarp>
            <a:spAutoFit/>
          </a:bodyPr>
          <a:lstStyle/>
          <a:p>
            <a:r>
              <a:rPr lang="en-US" sz="2800" dirty="0">
                <a:solidFill>
                  <a:srgbClr val="FFF50F"/>
                </a:solidFill>
                <a:latin typeface="Arial"/>
                <a:cs typeface="Arial"/>
              </a:rPr>
              <a:t>Nutrient-depleted soils in stable uplands</a:t>
            </a:r>
            <a:endParaRPr lang="en-US" sz="2800" dirty="0">
              <a:solidFill>
                <a:srgbClr val="FFD900"/>
              </a:solidFill>
              <a:latin typeface="Arial"/>
              <a:cs typeface="Arial"/>
            </a:endParaRPr>
          </a:p>
        </p:txBody>
      </p:sp>
      <p:sp>
        <p:nvSpPr>
          <p:cNvPr id="58375" name="Rectangle 7"/>
          <p:cNvSpPr>
            <a:spLocks noChangeArrowheads="1"/>
          </p:cNvSpPr>
          <p:nvPr/>
        </p:nvSpPr>
        <p:spPr bwMode="auto">
          <a:xfrm>
            <a:off x="4724400" y="5486400"/>
            <a:ext cx="4572000" cy="523220"/>
          </a:xfrm>
          <a:prstGeom prst="rect">
            <a:avLst/>
          </a:prstGeom>
          <a:noFill/>
          <a:ln w="9525">
            <a:noFill/>
            <a:miter lim="800000"/>
            <a:headEnd/>
            <a:tailEnd/>
          </a:ln>
        </p:spPr>
        <p:txBody>
          <a:bodyPr>
            <a:prstTxWarp prst="textNoShape">
              <a:avLst/>
            </a:prstTxWarp>
            <a:spAutoFit/>
          </a:bodyPr>
          <a:lstStyle/>
          <a:p>
            <a:r>
              <a:rPr lang="en-US" sz="2800" dirty="0">
                <a:solidFill>
                  <a:srgbClr val="FFF50F"/>
                </a:solidFill>
                <a:latin typeface="Arial"/>
                <a:cs typeface="Arial"/>
              </a:rPr>
              <a:t>Irrigated taro in lowlands</a:t>
            </a:r>
            <a:endParaRPr lang="en-US" sz="2800" dirty="0">
              <a:solidFill>
                <a:srgbClr val="FFD900"/>
              </a:solidFill>
              <a:latin typeface="Arial"/>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2004:Templates:Presentations:Designs:Alchemy</Template>
  <TotalTime>13183</TotalTime>
  <Words>1007</Words>
  <Application>Microsoft Office PowerPoint</Application>
  <PresentationFormat>On-screen Show (4:3)</PresentationFormat>
  <Paragraphs>175</Paragraphs>
  <Slides>41</Slides>
  <Notes>18</Notes>
  <HiddenSlides>0</HiddenSlides>
  <MMClips>0</MMClips>
  <ScaleCrop>false</ScaleCrop>
  <HeadingPairs>
    <vt:vector size="8" baseType="variant">
      <vt:variant>
        <vt:lpstr>Theme</vt:lpstr>
      </vt:variant>
      <vt:variant>
        <vt:i4>2</vt:i4>
      </vt:variant>
      <vt:variant>
        <vt:lpstr>Links</vt:lpstr>
      </vt:variant>
      <vt:variant>
        <vt:i4>1</vt:i4>
      </vt:variant>
      <vt:variant>
        <vt:lpstr>Embedded OLE Servers</vt:lpstr>
      </vt:variant>
      <vt:variant>
        <vt:i4>1</vt:i4>
      </vt:variant>
      <vt:variant>
        <vt:lpstr>Slide Titles</vt:lpstr>
      </vt:variant>
      <vt:variant>
        <vt:i4>41</vt:i4>
      </vt:variant>
    </vt:vector>
  </HeadingPairs>
  <TitlesOfParts>
    <vt:vector size="45" baseType="lpstr">
      <vt:lpstr>Blank</vt:lpstr>
      <vt:lpstr>Alchemy</vt:lpstr>
      <vt:lpstr>Document2!OLE_LINK1</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Thoughts on Rapa Nui</vt:lpstr>
    </vt:vector>
  </TitlesOfParts>
  <Company>UCSB Artworks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 J McLaren</dc:creator>
  <cp:lastModifiedBy>Daly</cp:lastModifiedBy>
  <cp:revision>119</cp:revision>
  <dcterms:created xsi:type="dcterms:W3CDTF">2014-04-01T02:34:02Z</dcterms:created>
  <dcterms:modified xsi:type="dcterms:W3CDTF">2014-05-05T20:36:02Z</dcterms:modified>
</cp:coreProperties>
</file>