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441" r:id="rId2"/>
    <p:sldId id="809" r:id="rId3"/>
    <p:sldId id="808" r:id="rId4"/>
    <p:sldId id="754" r:id="rId5"/>
    <p:sldId id="755" r:id="rId6"/>
    <p:sldId id="756" r:id="rId7"/>
    <p:sldId id="757" r:id="rId8"/>
    <p:sldId id="758" r:id="rId9"/>
    <p:sldId id="759" r:id="rId10"/>
    <p:sldId id="760" r:id="rId11"/>
    <p:sldId id="761" r:id="rId12"/>
    <p:sldId id="762" r:id="rId13"/>
    <p:sldId id="763" r:id="rId14"/>
    <p:sldId id="764" r:id="rId15"/>
    <p:sldId id="765" r:id="rId16"/>
    <p:sldId id="766" r:id="rId17"/>
    <p:sldId id="767" r:id="rId18"/>
    <p:sldId id="768" r:id="rId19"/>
    <p:sldId id="769" r:id="rId20"/>
    <p:sldId id="770" r:id="rId21"/>
    <p:sldId id="771" r:id="rId22"/>
    <p:sldId id="795" r:id="rId23"/>
    <p:sldId id="772" r:id="rId24"/>
    <p:sldId id="773" r:id="rId25"/>
    <p:sldId id="774" r:id="rId26"/>
    <p:sldId id="775" r:id="rId27"/>
    <p:sldId id="776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8" r:id="rId40"/>
    <p:sldId id="789" r:id="rId41"/>
    <p:sldId id="790" r:id="rId42"/>
    <p:sldId id="791" r:id="rId43"/>
    <p:sldId id="792" r:id="rId44"/>
    <p:sldId id="793" r:id="rId45"/>
    <p:sldId id="749" r:id="rId46"/>
    <p:sldId id="750" r:id="rId47"/>
    <p:sldId id="751" r:id="rId48"/>
    <p:sldId id="752" r:id="rId49"/>
    <p:sldId id="753" r:id="rId50"/>
    <p:sldId id="804" r:id="rId51"/>
    <p:sldId id="733" r:id="rId52"/>
    <p:sldId id="731" r:id="rId53"/>
    <p:sldId id="730" r:id="rId54"/>
    <p:sldId id="718" r:id="rId55"/>
    <p:sldId id="719" r:id="rId56"/>
    <p:sldId id="720" r:id="rId57"/>
    <p:sldId id="721" r:id="rId58"/>
    <p:sldId id="722" r:id="rId59"/>
    <p:sldId id="723" r:id="rId60"/>
    <p:sldId id="724" r:id="rId61"/>
    <p:sldId id="725" r:id="rId62"/>
    <p:sldId id="726" r:id="rId63"/>
    <p:sldId id="796" r:id="rId64"/>
    <p:sldId id="797" r:id="rId65"/>
    <p:sldId id="810" r:id="rId66"/>
    <p:sldId id="727" r:id="rId67"/>
    <p:sldId id="734" r:id="rId68"/>
    <p:sldId id="748" r:id="rId69"/>
    <p:sldId id="732" r:id="rId70"/>
    <p:sldId id="728" r:id="rId71"/>
    <p:sldId id="735" r:id="rId72"/>
    <p:sldId id="736" r:id="rId73"/>
    <p:sldId id="737" r:id="rId74"/>
    <p:sldId id="729" r:id="rId75"/>
    <p:sldId id="738" r:id="rId76"/>
    <p:sldId id="798" r:id="rId77"/>
    <p:sldId id="799" r:id="rId78"/>
    <p:sldId id="800" r:id="rId79"/>
    <p:sldId id="801" r:id="rId80"/>
    <p:sldId id="805" r:id="rId81"/>
    <p:sldId id="806" r:id="rId82"/>
    <p:sldId id="802" r:id="rId83"/>
    <p:sldId id="803" r:id="rId84"/>
    <p:sldId id="740" r:id="rId8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FF0000"/>
    <a:srgbClr val="E1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B81420-259F-4652-ABFD-1B20056038B5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Образец текста</a:t>
            </a:r>
          </a:p>
          <a:p>
            <a:pPr lvl="1"/>
            <a:r>
              <a:rPr lang="fr-FR" noProof="0" smtClean="0"/>
              <a:t>Второй уровень</a:t>
            </a:r>
          </a:p>
          <a:p>
            <a:pPr lvl="2"/>
            <a:r>
              <a:rPr lang="fr-FR" noProof="0" smtClean="0"/>
              <a:t>Третий уровень</a:t>
            </a:r>
          </a:p>
          <a:p>
            <a:pPr lvl="3"/>
            <a:r>
              <a:rPr lang="fr-FR" noProof="0" smtClean="0"/>
              <a:t>Четвертый уровень</a:t>
            </a:r>
          </a:p>
          <a:p>
            <a:pPr lvl="4"/>
            <a:r>
              <a:rPr lang="fr-FR" noProof="0" smtClean="0"/>
              <a:t>Пятый уровень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1ECE3A-95E9-4D3D-B49B-79277DB907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228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5363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2C7532-A90B-4456-BE12-FBC398163677}" type="slidenum">
              <a:rPr lang="fr-FR" sz="1200"/>
              <a:pPr algn="r"/>
              <a:t>1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5363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2C7532-A90B-4456-BE12-FBC398163677}" type="slidenum">
              <a:rPr lang="fr-FR" sz="1200"/>
              <a:pPr algn="r"/>
              <a:t>2</a:t>
            </a:fld>
            <a:endParaRPr 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5363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2C7532-A90B-4456-BE12-FBC398163677}" type="slidenum">
              <a:rPr lang="fr-FR" sz="1200"/>
              <a:pPr algn="r"/>
              <a:t>45</a:t>
            </a:fld>
            <a:endParaRPr 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AE44-00A4-4A6D-A526-499B6A9F376C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5F711-483B-4FDF-A4F4-078E7E357A7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B8D2E-CB32-4F10-BD2E-2D3A4E8BF92F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A7AA-D18B-48B4-B6B1-94303FA2D5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F4645-BC6F-41D0-BB76-97D81E6EDA58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FF265-086A-4EEF-BF8E-8637ABE2BD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D268E-4C85-44A7-82A8-6E0081556971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5B0F-53F3-4D31-AF80-8AD2217ABFD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C76FE-D386-490E-8B07-3D343D0D532E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EDD2-E744-495D-A31A-D406337C97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C3A2F-4E7D-44AB-A13D-6399258433BC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97AC8-DC47-4FC2-8B14-897741B980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8EBFF-D903-4184-BF56-7FDACFEFA583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4F43-BBD4-42CA-84FB-72CA0B5D563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57E2-60A0-4E85-936A-16E759AA2DA4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6AC74-8688-4C05-B2D9-1553119023F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3DA0C-F6CE-4F1C-988C-8E6AB8735955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616EE-1A3F-4E2D-8C4A-15B8B4B97A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CD682-1E3D-4C29-BEC2-5DBF903076A4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5CDF9-ED67-4994-BF24-3A94A2D663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27E5B-7178-46BF-80B5-5B04DF80F49C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BC80C-79A6-42B5-9150-8496E4AD2C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D59856-E9BC-4B56-B924-99BDD3DB1DFE}" type="datetimeFigureOut">
              <a:rPr lang="fr-FR"/>
              <a:pPr>
                <a:defRPr/>
              </a:pPr>
              <a:t>16/03/17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AE85B6-A233-4524-8F0E-8313A05D02F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t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t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t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t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t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t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t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87.t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2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t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t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t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t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t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t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96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4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4" Type="http://schemas.openxmlformats.org/officeDocument/2006/relationships/image" Target="../media/image72.jpeg"/><Relationship Id="rId5" Type="http://schemas.openxmlformats.org/officeDocument/2006/relationships/image" Target="../media/image118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itre 1"/>
          <p:cNvSpPr>
            <a:spLocks/>
          </p:cNvSpPr>
          <p:nvPr/>
        </p:nvSpPr>
        <p:spPr bwMode="auto">
          <a:xfrm>
            <a:off x="0" y="-171399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 dirty="0"/>
              <a:t>Origin and </a:t>
            </a:r>
            <a:r>
              <a:rPr lang="en-GB" sz="2800" b="1" dirty="0" smtClean="0"/>
              <a:t>evolution </a:t>
            </a:r>
            <a:r>
              <a:rPr lang="en-GB" sz="2800" b="1" dirty="0"/>
              <a:t>of </a:t>
            </a:r>
            <a:r>
              <a:rPr lang="en-GB" sz="2800" b="1" dirty="0" smtClean="0"/>
              <a:t>oceanic </a:t>
            </a:r>
            <a:r>
              <a:rPr lang="en-GB" sz="2800" b="1" i="1" dirty="0" smtClean="0">
                <a:solidFill>
                  <a:srgbClr val="0000FF"/>
                </a:solidFill>
              </a:rPr>
              <a:t>ridge-transform </a:t>
            </a:r>
            <a:r>
              <a:rPr lang="en-GB" sz="2800" b="1" dirty="0" smtClean="0"/>
              <a:t>patterns </a:t>
            </a:r>
            <a:r>
              <a:rPr lang="en-GB" sz="2800" b="1" dirty="0"/>
              <a:t>and </a:t>
            </a:r>
            <a:r>
              <a:rPr lang="en-GB" sz="2800" b="1" i="1" dirty="0" smtClean="0">
                <a:solidFill>
                  <a:srgbClr val="FF6600"/>
                </a:solidFill>
              </a:rPr>
              <a:t>triple junctions</a:t>
            </a:r>
            <a:r>
              <a:rPr lang="en-GB" sz="2800" b="1" dirty="0"/>
              <a:t>: </a:t>
            </a:r>
            <a:endParaRPr lang="en-GB" sz="2800" b="1" dirty="0" smtClean="0"/>
          </a:p>
          <a:p>
            <a:pPr algn="ctr"/>
            <a:r>
              <a:rPr lang="en-GB" sz="2800" b="1" dirty="0" smtClean="0"/>
              <a:t>a </a:t>
            </a:r>
            <a:r>
              <a:rPr lang="en-GB" sz="2800" b="1" i="1" dirty="0">
                <a:solidFill>
                  <a:srgbClr val="008000"/>
                </a:solidFill>
              </a:rPr>
              <a:t>numerical </a:t>
            </a:r>
            <a:r>
              <a:rPr lang="en-GB" sz="2800" b="1" i="1" dirty="0" err="1">
                <a:solidFill>
                  <a:srgbClr val="008000"/>
                </a:solidFill>
              </a:rPr>
              <a:t>modeling</a:t>
            </a:r>
            <a:r>
              <a:rPr lang="en-GB" sz="2800" b="1" i="1" dirty="0">
                <a:solidFill>
                  <a:srgbClr val="008000"/>
                </a:solidFill>
              </a:rPr>
              <a:t> </a:t>
            </a:r>
            <a:r>
              <a:rPr lang="en-GB" sz="2800" b="1" dirty="0"/>
              <a:t>prospective</a:t>
            </a:r>
            <a:endParaRPr lang="fr-FR" sz="2800" dirty="0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483768" y="5301208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Taras Gerya</a:t>
            </a:r>
            <a:endParaRPr lang="en-GB" sz="2000" b="1" baseline="30000" dirty="0"/>
          </a:p>
        </p:txBody>
      </p:sp>
      <p:sp>
        <p:nvSpPr>
          <p:cNvPr id="3" name="Rectangle 2"/>
          <p:cNvSpPr/>
          <p:nvPr/>
        </p:nvSpPr>
        <p:spPr>
          <a:xfrm>
            <a:off x="2123728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ETH</a:t>
            </a:r>
            <a:r>
              <a:rPr lang="en-US" dirty="0"/>
              <a:t>-</a:t>
            </a:r>
            <a:r>
              <a:rPr lang="en-US" dirty="0" smtClean="0"/>
              <a:t>Zurich, Switzerland</a:t>
            </a:r>
            <a:endParaRPr lang="en-US" dirty="0"/>
          </a:p>
        </p:txBody>
      </p:sp>
      <p:pic>
        <p:nvPicPr>
          <p:cNvPr id="12" name="Picture 3" descr="2003-10-11103Acov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" y="1411075"/>
            <a:ext cx="5088477" cy="38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otj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4614" r="4519" b="5867"/>
          <a:stretch/>
        </p:blipFill>
        <p:spPr>
          <a:xfrm>
            <a:off x="5247878" y="1412776"/>
            <a:ext cx="3824228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38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Transform faults can be emergent !</a:t>
            </a:r>
          </a:p>
        </p:txBody>
      </p:sp>
      <p:pic>
        <p:nvPicPr>
          <p:cNvPr id="23555" name="Picture 6" descr="MENARD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8674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7612063" y="6519863"/>
            <a:ext cx="1531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>
                <a:solidFill>
                  <a:schemeClr val="bg1"/>
                </a:solidFill>
                <a:latin typeface="Arial" charset="0"/>
                <a:cs typeface="Arial" charset="0"/>
              </a:rPr>
              <a:t>Menard (1968)</a:t>
            </a:r>
          </a:p>
        </p:txBody>
      </p:sp>
    </p:spTree>
    <p:extLst>
      <p:ext uri="{BB962C8B-B14F-4D97-AF65-F5344CB8AC3E}">
        <p14:creationId xmlns:p14="http://schemas.microsoft.com/office/powerpoint/2010/main" val="34231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GOOG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79" name="Straight Arrow Connector 3"/>
          <p:cNvCxnSpPr>
            <a:cxnSpLocks noChangeShapeType="1"/>
          </p:cNvCxnSpPr>
          <p:nvPr/>
        </p:nvCxnSpPr>
        <p:spPr bwMode="auto">
          <a:xfrm>
            <a:off x="6324600" y="838200"/>
            <a:ext cx="0" cy="9906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0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533400" y="152400"/>
            <a:ext cx="838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Spontaneously emerging transforms:</a:t>
            </a:r>
          </a:p>
        </p:txBody>
      </p:sp>
      <p:cxnSp>
        <p:nvCxnSpPr>
          <p:cNvPr id="24581" name="Straight Arrow Connector 23"/>
          <p:cNvCxnSpPr>
            <a:cxnSpLocks noChangeShapeType="1"/>
          </p:cNvCxnSpPr>
          <p:nvPr/>
        </p:nvCxnSpPr>
        <p:spPr bwMode="auto">
          <a:xfrm>
            <a:off x="1981200" y="838200"/>
            <a:ext cx="0" cy="19050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1600200" y="6019800"/>
            <a:ext cx="5791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how is this possible?</a:t>
            </a:r>
          </a:p>
        </p:txBody>
      </p:sp>
    </p:spTree>
    <p:extLst>
      <p:ext uri="{BB962C8B-B14F-4D97-AF65-F5344CB8AC3E}">
        <p14:creationId xmlns:p14="http://schemas.microsoft.com/office/powerpoint/2010/main" val="37220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IG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184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dahza3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7" descr="dahza3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8" descr="dahza3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47980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dahza3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Connector 13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Connector 14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TextBox 15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26632" name="TextBox 16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26633" name="TextBox 17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6634" name="TextBox 18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6635" name="TextBox 19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6636" name="TextBox 20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6637" name="TextBox 21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6638" name="TextBox 22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6639" name="TextBox 23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6640" name="TextBox 24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6641" name="TextBox 25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6642" name="TextBox 26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6643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2052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dahza4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7" descr="dahza4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dahza4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47980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dahza4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3" name="Straight Connector 14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Straight Connector 15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5" name="TextBox 16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27656" name="TextBox 17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27657" name="TextBox 18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7658" name="TextBox 19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7659" name="TextBox 20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7660" name="TextBox 21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7661" name="TextBox 22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7662" name="TextBox 23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7663" name="TextBox 24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7664" name="TextBox 25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7665" name="TextBox 26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7666" name="TextBox 27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7667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356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ahza5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 descr="dahza5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dahza5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47980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dahza5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7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28681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8682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8683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8684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8685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8686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8687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8688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8689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8690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8691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37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ahza6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 descr="dahza6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dahza6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479800"/>
            <a:ext cx="4503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dahza6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800"/>
            <a:ext cx="450373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29705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9706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29707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9708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9709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9710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9711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29712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29713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29714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29715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214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ahza7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8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dahza7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0"/>
            <a:ext cx="44688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dahza7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505200"/>
            <a:ext cx="44688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dahza7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68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5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0730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0731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0732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0733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0734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0735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0736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0737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0738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0739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667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dahza8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dahza8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dahza8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4563"/>
            <a:ext cx="44958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dahza8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563"/>
            <a:ext cx="44958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49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0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1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31752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31753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1754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1755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1756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1757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1758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1759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1760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1761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1762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1763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632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dahza9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 descr="dahza9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dahza9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4563"/>
            <a:ext cx="44958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dahza9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563"/>
            <a:ext cx="44958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3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4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2784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2785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2786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2787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5042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itre 1"/>
          <p:cNvSpPr>
            <a:spLocks/>
          </p:cNvSpPr>
          <p:nvPr/>
        </p:nvSpPr>
        <p:spPr bwMode="auto">
          <a:xfrm>
            <a:off x="0" y="-171399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 dirty="0" smtClean="0"/>
              <a:t>What do they have in common?</a:t>
            </a:r>
            <a:endParaRPr lang="fr-FR" sz="2800" dirty="0"/>
          </a:p>
        </p:txBody>
      </p:sp>
      <p:pic>
        <p:nvPicPr>
          <p:cNvPr id="12" name="Picture 3" descr="2003-10-11103Acov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" y="1411075"/>
            <a:ext cx="5088477" cy="38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otj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4614" r="4519" b="5867"/>
          <a:stretch/>
        </p:blipFill>
        <p:spPr>
          <a:xfrm>
            <a:off x="5247878" y="1412776"/>
            <a:ext cx="3824228" cy="3816424"/>
          </a:xfrm>
          <a:prstGeom prst="rect">
            <a:avLst/>
          </a:prstGeom>
        </p:spPr>
      </p:pic>
      <p:sp>
        <p:nvSpPr>
          <p:cNvPr id="7" name="Titre 1"/>
          <p:cNvSpPr>
            <a:spLocks/>
          </p:cNvSpPr>
          <p:nvPr/>
        </p:nvSpPr>
        <p:spPr bwMode="auto">
          <a:xfrm>
            <a:off x="11468" y="5273824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They are beautiful, enigmatic and tricky to model</a:t>
            </a:r>
            <a:r>
              <a:rPr lang="is-IS" sz="2800" b="1" dirty="0" smtClean="0">
                <a:solidFill>
                  <a:srgbClr val="FF0000"/>
                </a:solidFill>
              </a:rPr>
              <a:t>…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1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dahza10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5325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 descr="dahza10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0"/>
            <a:ext cx="4505325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dahza10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478213"/>
            <a:ext cx="45053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dahza10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8213"/>
            <a:ext cx="45053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7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8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9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33800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33801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3802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3803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3804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3805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3806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3807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3808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3809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3810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3811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38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dahza110t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 descr="dahza110v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dahza110vf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4563"/>
            <a:ext cx="44958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dahza110vx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563"/>
            <a:ext cx="449580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1" name="Straight Connector 8"/>
          <p:cNvCxnSpPr>
            <a:cxnSpLocks noChangeShapeType="1"/>
          </p:cNvCxnSpPr>
          <p:nvPr/>
        </p:nvCxnSpPr>
        <p:spPr bwMode="auto">
          <a:xfrm>
            <a:off x="304800" y="5791200"/>
            <a:ext cx="381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2" name="Straight Connector 9"/>
          <p:cNvCxnSpPr>
            <a:cxnSpLocks noChangeShapeType="1"/>
          </p:cNvCxnSpPr>
          <p:nvPr/>
        </p:nvCxnSpPr>
        <p:spPr bwMode="auto">
          <a:xfrm>
            <a:off x="304800" y="4267200"/>
            <a:ext cx="3886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3" name="TextBox 10"/>
          <p:cNvSpPr txBox="1">
            <a:spLocks noChangeArrowheads="1"/>
          </p:cNvSpPr>
          <p:nvPr/>
        </p:nvSpPr>
        <p:spPr bwMode="auto">
          <a:xfrm>
            <a:off x="2971800" y="3352800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 i="1"/>
              <a:t>v</a:t>
            </a:r>
            <a:r>
              <a:rPr lang="de-CH" sz="2000" b="1" i="1" baseline="-25000"/>
              <a:t>x</a:t>
            </a:r>
            <a:r>
              <a:rPr lang="de-CH" sz="2000" b="1"/>
              <a:t>, m/s</a:t>
            </a:r>
          </a:p>
        </p:txBody>
      </p: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2609850" y="-95250"/>
            <a:ext cx="192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topography, km</a:t>
            </a:r>
          </a:p>
        </p:txBody>
      </p:sp>
      <p:sp>
        <p:nvSpPr>
          <p:cNvPr id="34825" name="TextBox 12"/>
          <p:cNvSpPr txBox="1">
            <a:spLocks noChangeArrowheads="1"/>
          </p:cNvSpPr>
          <p:nvPr/>
        </p:nvSpPr>
        <p:spPr bwMode="auto">
          <a:xfrm>
            <a:off x="7239000" y="609600"/>
            <a:ext cx="167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7472363" y="4114800"/>
            <a:ext cx="1671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viscosity, Pa s</a:t>
            </a:r>
          </a:p>
        </p:txBody>
      </p:sp>
      <p:sp>
        <p:nvSpPr>
          <p:cNvPr id="34827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4828" name="TextBox 15"/>
          <p:cNvSpPr txBox="1">
            <a:spLocks noChangeArrowheads="1"/>
          </p:cNvSpPr>
          <p:nvPr/>
        </p:nvSpPr>
        <p:spPr bwMode="auto">
          <a:xfrm>
            <a:off x="3970338" y="388620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4829" name="TextBox 16"/>
          <p:cNvSpPr txBox="1">
            <a:spLocks noChangeArrowheads="1"/>
          </p:cNvSpPr>
          <p:nvPr/>
        </p:nvSpPr>
        <p:spPr bwMode="auto">
          <a:xfrm>
            <a:off x="15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4830" name="TextBox 17"/>
          <p:cNvSpPr txBox="1">
            <a:spLocks noChangeArrowheads="1"/>
          </p:cNvSpPr>
          <p:nvPr/>
        </p:nvSpPr>
        <p:spPr bwMode="auto">
          <a:xfrm>
            <a:off x="3962400" y="53911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4831" name="TextBox 18"/>
          <p:cNvSpPr txBox="1">
            <a:spLocks noChangeArrowheads="1"/>
          </p:cNvSpPr>
          <p:nvPr/>
        </p:nvSpPr>
        <p:spPr bwMode="auto">
          <a:xfrm>
            <a:off x="4724400" y="238125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A</a:t>
            </a:r>
          </a:p>
        </p:txBody>
      </p:sp>
      <p:sp>
        <p:nvSpPr>
          <p:cNvPr id="34832" name="TextBox 19"/>
          <p:cNvSpPr txBox="1">
            <a:spLocks noChangeArrowheads="1"/>
          </p:cNvSpPr>
          <p:nvPr/>
        </p:nvSpPr>
        <p:spPr bwMode="auto">
          <a:xfrm>
            <a:off x="8542338" y="2381250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B</a:t>
            </a:r>
          </a:p>
        </p:txBody>
      </p:sp>
      <p:sp>
        <p:nvSpPr>
          <p:cNvPr id="34833" name="TextBox 20"/>
          <p:cNvSpPr txBox="1">
            <a:spLocks noChangeArrowheads="1"/>
          </p:cNvSpPr>
          <p:nvPr/>
        </p:nvSpPr>
        <p:spPr bwMode="auto">
          <a:xfrm>
            <a:off x="472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C</a:t>
            </a:r>
          </a:p>
        </p:txBody>
      </p:sp>
      <p:sp>
        <p:nvSpPr>
          <p:cNvPr id="34834" name="TextBox 21"/>
          <p:cNvSpPr txBox="1">
            <a:spLocks noChangeArrowheads="1"/>
          </p:cNvSpPr>
          <p:nvPr/>
        </p:nvSpPr>
        <p:spPr bwMode="auto">
          <a:xfrm>
            <a:off x="8534400" y="5715000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/>
              <a:t>D</a:t>
            </a:r>
          </a:p>
        </p:txBody>
      </p:sp>
      <p:sp>
        <p:nvSpPr>
          <p:cNvPr id="34835" name="Text Box 8"/>
          <p:cNvSpPr txBox="1">
            <a:spLocks noChangeArrowheads="1"/>
          </p:cNvSpPr>
          <p:nvPr/>
        </p:nvSpPr>
        <p:spPr bwMode="auto">
          <a:xfrm>
            <a:off x="5715000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101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1828800" y="0"/>
            <a:ext cx="5334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3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Changes in spreading direction</a:t>
            </a:r>
          </a:p>
        </p:txBody>
      </p:sp>
      <p:pic>
        <p:nvPicPr>
          <p:cNvPr id="60419" name="Picture 4" descr="FIGS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46263"/>
            <a:ext cx="48006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7" descr="MENARD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284003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2"/>
          <p:cNvSpPr txBox="1">
            <a:spLocks noChangeArrowheads="1"/>
          </p:cNvSpPr>
          <p:nvPr/>
        </p:nvSpPr>
        <p:spPr bwMode="auto">
          <a:xfrm>
            <a:off x="7596188" y="6519863"/>
            <a:ext cx="1395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>
                <a:solidFill>
                  <a:schemeClr val="bg1"/>
                </a:solidFill>
                <a:latin typeface="Arial" charset="0"/>
                <a:cs typeface="Arial" charset="0"/>
              </a:rPr>
              <a:t>Gerya (2010)</a:t>
            </a:r>
          </a:p>
        </p:txBody>
      </p:sp>
      <p:sp>
        <p:nvSpPr>
          <p:cNvPr id="60422" name="TextBox 2"/>
          <p:cNvSpPr txBox="1">
            <a:spLocks noChangeArrowheads="1"/>
          </p:cNvSpPr>
          <p:nvPr/>
        </p:nvSpPr>
        <p:spPr bwMode="auto">
          <a:xfrm>
            <a:off x="5951538" y="1295400"/>
            <a:ext cx="1531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>
                <a:solidFill>
                  <a:schemeClr val="bg1"/>
                </a:solidFill>
                <a:latin typeface="Arial" charset="0"/>
                <a:cs typeface="Arial" charset="0"/>
              </a:rPr>
              <a:t>Menard (1968)</a:t>
            </a:r>
          </a:p>
        </p:txBody>
      </p:sp>
    </p:spTree>
    <p:extLst>
      <p:ext uri="{BB962C8B-B14F-4D97-AF65-F5344CB8AC3E}">
        <p14:creationId xmlns:p14="http://schemas.microsoft.com/office/powerpoint/2010/main" val="27900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FIG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02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13"/>
          <p:cNvSpPr txBox="1">
            <a:spLocks noChangeArrowheads="1"/>
          </p:cNvSpPr>
          <p:nvPr/>
        </p:nvSpPr>
        <p:spPr bwMode="auto">
          <a:xfrm>
            <a:off x="2730500" y="0"/>
            <a:ext cx="312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400" b="1" dirty="0"/>
              <a:t>Model </a:t>
            </a:r>
            <a:r>
              <a:rPr lang="de-CH" sz="2400" b="1" dirty="0" err="1"/>
              <a:t>without</a:t>
            </a:r>
            <a:r>
              <a:rPr lang="de-CH" sz="2400" b="1" dirty="0"/>
              <a:t> </a:t>
            </a:r>
            <a:r>
              <a:rPr lang="de-CH" sz="2400" b="1" dirty="0" err="1" smtClean="0"/>
              <a:t>gravity</a:t>
            </a:r>
            <a:endParaRPr lang="de-CH" sz="2400" b="1" dirty="0"/>
          </a:p>
        </p:txBody>
      </p:sp>
      <p:sp>
        <p:nvSpPr>
          <p:cNvPr id="35843" name="TextBox 13"/>
          <p:cNvSpPr txBox="1">
            <a:spLocks noChangeArrowheads="1"/>
          </p:cNvSpPr>
          <p:nvPr/>
        </p:nvSpPr>
        <p:spPr bwMode="auto">
          <a:xfrm>
            <a:off x="2009775" y="6248400"/>
            <a:ext cx="5230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400" b="1"/>
              <a:t>Model with doubling of spreading rate</a:t>
            </a:r>
          </a:p>
        </p:txBody>
      </p:sp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7858125" y="6519863"/>
            <a:ext cx="1285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/>
              <a:t>Gerya (2010)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769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STOD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0700"/>
            <a:ext cx="77724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6553200" y="6519863"/>
            <a:ext cx="259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>
                <a:solidFill>
                  <a:schemeClr val="bg1"/>
                </a:solidFill>
                <a:latin typeface="Arial" charset="0"/>
                <a:cs typeface="Arial" charset="0"/>
              </a:rPr>
              <a:t>Stoddard and Stein (1987)</a:t>
            </a:r>
          </a:p>
        </p:txBody>
      </p:sp>
      <p:sp>
        <p:nvSpPr>
          <p:cNvPr id="36868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76200" y="76200"/>
            <a:ext cx="8991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Accretion can be asymmetric =&gt; ridge offsets can change with time</a:t>
            </a:r>
          </a:p>
        </p:txBody>
      </p:sp>
      <p:cxnSp>
        <p:nvCxnSpPr>
          <p:cNvPr id="36869" name="Straight Arrow Connector 5"/>
          <p:cNvCxnSpPr>
            <a:cxnSpLocks noChangeShapeType="1"/>
          </p:cNvCxnSpPr>
          <p:nvPr/>
        </p:nvCxnSpPr>
        <p:spPr bwMode="auto">
          <a:xfrm flipV="1">
            <a:off x="2857500" y="2589213"/>
            <a:ext cx="990600" cy="152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7"/>
          <p:cNvCxnSpPr>
            <a:cxnSpLocks noChangeShapeType="1"/>
          </p:cNvCxnSpPr>
          <p:nvPr/>
        </p:nvCxnSpPr>
        <p:spPr bwMode="auto">
          <a:xfrm flipV="1">
            <a:off x="6096000" y="1905000"/>
            <a:ext cx="723900" cy="152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Straight Arrow Connector 7"/>
          <p:cNvCxnSpPr>
            <a:cxnSpLocks noChangeShapeType="1"/>
          </p:cNvCxnSpPr>
          <p:nvPr/>
        </p:nvCxnSpPr>
        <p:spPr bwMode="auto">
          <a:xfrm flipV="1">
            <a:off x="5029200" y="2057400"/>
            <a:ext cx="1143000" cy="228600"/>
          </a:xfrm>
          <a:prstGeom prst="straightConnector1">
            <a:avLst/>
          </a:prstGeom>
          <a:noFill/>
          <a:ln w="50800">
            <a:solidFill>
              <a:srgbClr val="0070C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Straight Arrow Connector 7"/>
          <p:cNvCxnSpPr>
            <a:cxnSpLocks noChangeShapeType="1"/>
          </p:cNvCxnSpPr>
          <p:nvPr/>
        </p:nvCxnSpPr>
        <p:spPr bwMode="auto">
          <a:xfrm flipV="1">
            <a:off x="3810000" y="2360613"/>
            <a:ext cx="914400" cy="228600"/>
          </a:xfrm>
          <a:prstGeom prst="straightConnector1">
            <a:avLst/>
          </a:prstGeom>
          <a:noFill/>
          <a:ln w="50800">
            <a:solidFill>
              <a:srgbClr val="0070C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023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533400" y="0"/>
            <a:ext cx="800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3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numerical vs natural ridges</a:t>
            </a:r>
          </a:p>
        </p:txBody>
      </p:sp>
      <p:pic>
        <p:nvPicPr>
          <p:cNvPr id="37891" name="Picture 3" descr="FIG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1975"/>
            <a:ext cx="58674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2"/>
          <p:cNvSpPr txBox="1">
            <a:spLocks noChangeArrowheads="1"/>
          </p:cNvSpPr>
          <p:nvPr/>
        </p:nvSpPr>
        <p:spPr bwMode="auto">
          <a:xfrm>
            <a:off x="7596188" y="6519863"/>
            <a:ext cx="1395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>
                <a:solidFill>
                  <a:schemeClr val="bg1"/>
                </a:solidFill>
                <a:latin typeface="Arial" charset="0"/>
                <a:cs typeface="Arial" charset="0"/>
              </a:rPr>
              <a:t>Gerya (2010)</a:t>
            </a:r>
          </a:p>
        </p:txBody>
      </p:sp>
    </p:spTree>
    <p:extLst>
      <p:ext uri="{BB962C8B-B14F-4D97-AF65-F5344CB8AC3E}">
        <p14:creationId xmlns:p14="http://schemas.microsoft.com/office/powerpoint/2010/main" val="8846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FIG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610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What about inherited transform faults ?</a:t>
            </a:r>
          </a:p>
        </p:txBody>
      </p:sp>
      <p:cxnSp>
        <p:nvCxnSpPr>
          <p:cNvPr id="38916" name="Straight Arrow Connector 5"/>
          <p:cNvCxnSpPr>
            <a:cxnSpLocks noChangeShapeType="1"/>
          </p:cNvCxnSpPr>
          <p:nvPr/>
        </p:nvCxnSpPr>
        <p:spPr bwMode="auto">
          <a:xfrm rot="16200000" flipV="1">
            <a:off x="1828800" y="4953000"/>
            <a:ext cx="1600200" cy="762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7" name="Straight Arrow Connector 6"/>
          <p:cNvCxnSpPr>
            <a:cxnSpLocks noChangeShapeType="1"/>
          </p:cNvCxnSpPr>
          <p:nvPr/>
        </p:nvCxnSpPr>
        <p:spPr bwMode="auto">
          <a:xfrm rot="5400000">
            <a:off x="4838701" y="2171700"/>
            <a:ext cx="685800" cy="3175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8" name="Rectangle 17"/>
          <p:cNvSpPr>
            <a:spLocks noChangeArrowheads="1"/>
          </p:cNvSpPr>
          <p:nvPr/>
        </p:nvSpPr>
        <p:spPr bwMode="auto">
          <a:xfrm>
            <a:off x="228600" y="5715000"/>
            <a:ext cx="457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Two transform faults</a:t>
            </a:r>
          </a:p>
        </p:txBody>
      </p:sp>
      <p:sp>
        <p:nvSpPr>
          <p:cNvPr id="38919" name="Rectangle 17"/>
          <p:cNvSpPr>
            <a:spLocks noChangeArrowheads="1"/>
          </p:cNvSpPr>
          <p:nvPr/>
        </p:nvSpPr>
        <p:spPr bwMode="auto">
          <a:xfrm>
            <a:off x="3886200" y="1295400"/>
            <a:ext cx="525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Two bents on the margin </a:t>
            </a:r>
          </a:p>
        </p:txBody>
      </p:sp>
      <p:cxnSp>
        <p:nvCxnSpPr>
          <p:cNvPr id="38920" name="Straight Arrow Connector 6"/>
          <p:cNvCxnSpPr>
            <a:cxnSpLocks noChangeShapeType="1"/>
          </p:cNvCxnSpPr>
          <p:nvPr/>
        </p:nvCxnSpPr>
        <p:spPr bwMode="auto">
          <a:xfrm rot="5400000">
            <a:off x="6096001" y="2057400"/>
            <a:ext cx="609600" cy="3175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21" name="Straight Arrow Connector 5"/>
          <p:cNvCxnSpPr>
            <a:cxnSpLocks noChangeShapeType="1"/>
          </p:cNvCxnSpPr>
          <p:nvPr/>
        </p:nvCxnSpPr>
        <p:spPr bwMode="auto">
          <a:xfrm rot="16200000" flipV="1">
            <a:off x="228600" y="4876800"/>
            <a:ext cx="1752600" cy="762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691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FIGS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8"/>
            <a:ext cx="8247063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7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FIGUR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990600"/>
            <a:ext cx="915828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317625" y="0"/>
            <a:ext cx="658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latin typeface="Arial" charset="0"/>
                <a:cs typeface="Arial" charset="0"/>
              </a:rPr>
              <a:t>Concept for the numerical model</a:t>
            </a:r>
          </a:p>
        </p:txBody>
      </p:sp>
    </p:spTree>
    <p:extLst>
      <p:ext uri="{BB962C8B-B14F-4D97-AF65-F5344CB8AC3E}">
        <p14:creationId xmlns:p14="http://schemas.microsoft.com/office/powerpoint/2010/main" val="23304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TRAN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0.3 Myr</a:t>
            </a:r>
          </a:p>
        </p:txBody>
      </p:sp>
    </p:spTree>
    <p:extLst>
      <p:ext uri="{BB962C8B-B14F-4D97-AF65-F5344CB8AC3E}">
        <p14:creationId xmlns:p14="http://schemas.microsoft.com/office/powerpoint/2010/main" val="6935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ibylla_von_cleve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04800"/>
            <a:ext cx="39576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 descr="pic_684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52400"/>
            <a:ext cx="4740275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265613" y="6216650"/>
            <a:ext cx="4878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800"/>
              <a:t> Noble dame, 1959</a:t>
            </a:r>
          </a:p>
          <a:p>
            <a:r>
              <a:rPr lang="de-DE" sz="1800"/>
              <a:t>© Succession Picasso / VG Bild-Kunst, Bonn 2001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04800" y="6216650"/>
            <a:ext cx="327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800"/>
              <a:t> Sibylla von Cleve als Braut,</a:t>
            </a:r>
          </a:p>
          <a:p>
            <a:r>
              <a:rPr lang="de-DE" sz="1800"/>
              <a:t>Lukas Cranach d. Ä. (1472-1553)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923022" y="0"/>
            <a:ext cx="2450786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Reality is beautiful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but complex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96136" y="0"/>
            <a:ext cx="1826141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Model is ugly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but useful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TRAN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0.4 Myr</a:t>
            </a:r>
          </a:p>
        </p:txBody>
      </p:sp>
    </p:spTree>
    <p:extLst>
      <p:ext uri="{BB962C8B-B14F-4D97-AF65-F5344CB8AC3E}">
        <p14:creationId xmlns:p14="http://schemas.microsoft.com/office/powerpoint/2010/main" val="24736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TRAN1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0.5 Myr</a:t>
            </a:r>
          </a:p>
        </p:txBody>
      </p:sp>
    </p:spTree>
    <p:extLst>
      <p:ext uri="{BB962C8B-B14F-4D97-AF65-F5344CB8AC3E}">
        <p14:creationId xmlns:p14="http://schemas.microsoft.com/office/powerpoint/2010/main" val="18237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TRAN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0.7 Myr</a:t>
            </a:r>
          </a:p>
        </p:txBody>
      </p:sp>
    </p:spTree>
    <p:extLst>
      <p:ext uri="{BB962C8B-B14F-4D97-AF65-F5344CB8AC3E}">
        <p14:creationId xmlns:p14="http://schemas.microsoft.com/office/powerpoint/2010/main" val="5609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TRAN2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1.2 Myr</a:t>
            </a:r>
          </a:p>
        </p:txBody>
      </p:sp>
    </p:spTree>
    <p:extLst>
      <p:ext uri="{BB962C8B-B14F-4D97-AF65-F5344CB8AC3E}">
        <p14:creationId xmlns:p14="http://schemas.microsoft.com/office/powerpoint/2010/main" val="150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TRAN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2.1 Myr</a:t>
            </a:r>
          </a:p>
        </p:txBody>
      </p:sp>
    </p:spTree>
    <p:extLst>
      <p:ext uri="{BB962C8B-B14F-4D97-AF65-F5344CB8AC3E}">
        <p14:creationId xmlns:p14="http://schemas.microsoft.com/office/powerpoint/2010/main" val="34713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TRAN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3.3 Myr</a:t>
            </a:r>
          </a:p>
        </p:txBody>
      </p:sp>
    </p:spTree>
    <p:extLst>
      <p:ext uri="{BB962C8B-B14F-4D97-AF65-F5344CB8AC3E}">
        <p14:creationId xmlns:p14="http://schemas.microsoft.com/office/powerpoint/2010/main" val="34781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TRAN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3763963" y="0"/>
            <a:ext cx="177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3600" b="1">
                <a:latin typeface="Arial" charset="0"/>
                <a:cs typeface="Arial" charset="0"/>
              </a:rPr>
              <a:t>6.6 Myr</a:t>
            </a:r>
          </a:p>
        </p:txBody>
      </p:sp>
    </p:spTree>
    <p:extLst>
      <p:ext uri="{BB962C8B-B14F-4D97-AF65-F5344CB8AC3E}">
        <p14:creationId xmlns:p14="http://schemas.microsoft.com/office/powerpoint/2010/main" val="38904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FIG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0"/>
            <a:ext cx="7462837" cy="1035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7924800" y="0"/>
            <a:ext cx="1905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-152400" y="0"/>
            <a:ext cx="1371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073994" y="6577607"/>
            <a:ext cx="12424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400" dirty="0">
                <a:latin typeface="Arial" charset="0"/>
                <a:cs typeface="Arial" charset="0"/>
              </a:rPr>
              <a:t>Gerya (2013)</a:t>
            </a:r>
          </a:p>
        </p:txBody>
      </p:sp>
    </p:spTree>
    <p:extLst>
      <p:ext uri="{BB962C8B-B14F-4D97-AF65-F5344CB8AC3E}">
        <p14:creationId xmlns:p14="http://schemas.microsoft.com/office/powerpoint/2010/main" val="8051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How does orientation change ?</a:t>
            </a:r>
          </a:p>
        </p:txBody>
      </p:sp>
      <p:pic>
        <p:nvPicPr>
          <p:cNvPr id="51202" name="Picture 4" descr="FIGURE1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1" b="32827"/>
          <a:stretch/>
        </p:blipFill>
        <p:spPr bwMode="auto">
          <a:xfrm>
            <a:off x="4644008" y="692696"/>
            <a:ext cx="4056062" cy="202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IGURE1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9"/>
          <a:stretch/>
        </p:blipFill>
        <p:spPr bwMode="auto">
          <a:xfrm>
            <a:off x="683568" y="3068960"/>
            <a:ext cx="7587884" cy="372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1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798"/>
          <a:stretch/>
        </p:blipFill>
        <p:spPr bwMode="auto">
          <a:xfrm>
            <a:off x="31665" y="692696"/>
            <a:ext cx="4056062" cy="20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187624" y="2564904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slow healing</a:t>
            </a:r>
            <a:endParaRPr lang="en-US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5652120" y="2564904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rapid healing</a:t>
            </a:r>
            <a:endParaRPr lang="en-US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051720" y="5517232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slow healing</a:t>
            </a:r>
            <a:endParaRPr lang="en-US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4211960" y="3933056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rapid healing</a:t>
            </a:r>
            <a:endParaRPr lang="en-US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7172325" y="6457950"/>
            <a:ext cx="1392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 dirty="0">
                <a:latin typeface="Arial" charset="0"/>
                <a:cs typeface="Arial" charset="0"/>
              </a:rPr>
              <a:t>Gerya (2013)</a:t>
            </a:r>
          </a:p>
        </p:txBody>
      </p:sp>
    </p:spTree>
    <p:extLst>
      <p:ext uri="{BB962C8B-B14F-4D97-AF65-F5344CB8AC3E}">
        <p14:creationId xmlns:p14="http://schemas.microsoft.com/office/powerpoint/2010/main" val="29034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Initiation of transform faults: Woodlark basin</a:t>
            </a:r>
          </a:p>
        </p:txBody>
      </p:sp>
      <p:pic>
        <p:nvPicPr>
          <p:cNvPr id="52226" name="Picture 3" descr="TAYLOR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67056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6745288" y="6457950"/>
            <a:ext cx="2398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latin typeface="Arial" charset="0"/>
                <a:cs typeface="Arial" charset="0"/>
              </a:rPr>
              <a:t>Taylor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4156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2003-10-11103Acov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76200" y="1905000"/>
            <a:ext cx="4648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Oceanic transform faults:</a:t>
            </a:r>
          </a:p>
        </p:txBody>
      </p:sp>
      <p:sp>
        <p:nvSpPr>
          <p:cNvPr id="16387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2895600" y="3352800"/>
            <a:ext cx="5105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how and why do they form?</a:t>
            </a:r>
          </a:p>
        </p:txBody>
      </p:sp>
    </p:spTree>
    <p:extLst>
      <p:ext uri="{BB962C8B-B14F-4D97-AF65-F5344CB8AC3E}">
        <p14:creationId xmlns:p14="http://schemas.microsoft.com/office/powerpoint/2010/main" val="162056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0"/>
          <a:stretch/>
        </p:blipFill>
        <p:spPr bwMode="auto">
          <a:xfrm>
            <a:off x="1187624" y="400009"/>
            <a:ext cx="3224370" cy="643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FIG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0"/>
          <a:stretch/>
        </p:blipFill>
        <p:spPr bwMode="auto">
          <a:xfrm>
            <a:off x="4644008" y="385117"/>
            <a:ext cx="3242196" cy="647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2"/>
          <p:cNvSpPr txBox="1">
            <a:spLocks noChangeArrowheads="1"/>
          </p:cNvSpPr>
          <p:nvPr/>
        </p:nvSpPr>
        <p:spPr bwMode="auto">
          <a:xfrm>
            <a:off x="7897802" y="6550223"/>
            <a:ext cx="13422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400" dirty="0">
                <a:latin typeface="Arial" charset="0"/>
                <a:cs typeface="Arial" charset="0"/>
              </a:rPr>
              <a:t>Gerya (</a:t>
            </a:r>
            <a:r>
              <a:rPr lang="de-CH" sz="1400" dirty="0" smtClean="0">
                <a:latin typeface="Arial" charset="0"/>
                <a:cs typeface="Arial" charset="0"/>
              </a:rPr>
              <a:t>2013b)</a:t>
            </a:r>
            <a:endParaRPr lang="de-CH" sz="1400" dirty="0">
              <a:latin typeface="Arial" charset="0"/>
              <a:cs typeface="Arial" charset="0"/>
            </a:endParaRPr>
          </a:p>
        </p:txBody>
      </p:sp>
      <p:pic>
        <p:nvPicPr>
          <p:cNvPr id="8" name="Picture 3" descr="FIG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96494" r="5349" b="-249"/>
          <a:stretch/>
        </p:blipFill>
        <p:spPr bwMode="auto">
          <a:xfrm>
            <a:off x="4717112" y="76202"/>
            <a:ext cx="2879224" cy="32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IG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" t="96344" r="4933" b="-212"/>
          <a:stretch/>
        </p:blipFill>
        <p:spPr bwMode="auto">
          <a:xfrm>
            <a:off x="1187624" y="66498"/>
            <a:ext cx="3228592" cy="3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4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Initiation of transform faults: Woodlark basin</a:t>
            </a:r>
          </a:p>
        </p:txBody>
      </p:sp>
      <p:pic>
        <p:nvPicPr>
          <p:cNvPr id="54274" name="Picture 10" descr="FIGURE1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25525"/>
            <a:ext cx="8897938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7172325" y="6457950"/>
            <a:ext cx="1392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1600" dirty="0">
                <a:latin typeface="Arial" charset="0"/>
                <a:cs typeface="Arial" charset="0"/>
              </a:rPr>
              <a:t>Gerya (2013)</a:t>
            </a:r>
          </a:p>
        </p:txBody>
      </p: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228600" y="6457950"/>
            <a:ext cx="2398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latin typeface="Arial" charset="0"/>
                <a:cs typeface="Arial" charset="0"/>
              </a:rPr>
              <a:t>Taylor et al. (2009)</a:t>
            </a:r>
          </a:p>
        </p:txBody>
      </p:sp>
      <p:sp>
        <p:nvSpPr>
          <p:cNvPr id="54277" name="TextBox 2"/>
          <p:cNvSpPr txBox="1">
            <a:spLocks noChangeArrowheads="1"/>
          </p:cNvSpPr>
          <p:nvPr/>
        </p:nvSpPr>
        <p:spPr bwMode="auto">
          <a:xfrm>
            <a:off x="1773238" y="609600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latin typeface="Arial" charset="0"/>
                <a:cs typeface="Arial" charset="0"/>
              </a:rPr>
              <a:t>nature</a:t>
            </a:r>
          </a:p>
        </p:txBody>
      </p:sp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5684838" y="685800"/>
            <a:ext cx="2249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latin typeface="Arial" charset="0"/>
                <a:cs typeface="Arial" charset="0"/>
              </a:rPr>
              <a:t>numerical model</a:t>
            </a:r>
          </a:p>
        </p:txBody>
      </p:sp>
      <p:cxnSp>
        <p:nvCxnSpPr>
          <p:cNvPr id="54279" name="Straight Arrow Connector 20"/>
          <p:cNvCxnSpPr>
            <a:cxnSpLocks noChangeShapeType="1"/>
          </p:cNvCxnSpPr>
          <p:nvPr/>
        </p:nvCxnSpPr>
        <p:spPr bwMode="auto">
          <a:xfrm flipH="1" flipV="1">
            <a:off x="3505200" y="3962400"/>
            <a:ext cx="1714872" cy="256294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0" name="Straight Arrow Connector 23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669776" cy="226233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1" name="Rectangle 17"/>
          <p:cNvSpPr>
            <a:spLocks noChangeArrowheads="1"/>
          </p:cNvSpPr>
          <p:nvPr/>
        </p:nvSpPr>
        <p:spPr bwMode="auto">
          <a:xfrm>
            <a:off x="4860032" y="6425952"/>
            <a:ext cx="197281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proto-transform</a:t>
            </a:r>
          </a:p>
        </p:txBody>
      </p:sp>
    </p:spTree>
    <p:extLst>
      <p:ext uri="{BB962C8B-B14F-4D97-AF65-F5344CB8AC3E}">
        <p14:creationId xmlns:p14="http://schemas.microsoft.com/office/powerpoint/2010/main" val="21748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FIG7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09600"/>
            <a:ext cx="89852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2667000" y="6457950"/>
            <a:ext cx="414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latin typeface="Arial" charset="0"/>
                <a:cs typeface="Arial" charset="0"/>
              </a:rPr>
              <a:t>modified after Taylor et al. (2009)</a:t>
            </a:r>
          </a:p>
        </p:txBody>
      </p:sp>
      <p:sp>
        <p:nvSpPr>
          <p:cNvPr id="55299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Initiation of oceanic spreading pattern: Woodlark bassin</a:t>
            </a:r>
          </a:p>
        </p:txBody>
      </p:sp>
      <p:cxnSp>
        <p:nvCxnSpPr>
          <p:cNvPr id="55300" name="Straight Connector 5"/>
          <p:cNvCxnSpPr>
            <a:cxnSpLocks noChangeShapeType="1"/>
          </p:cNvCxnSpPr>
          <p:nvPr/>
        </p:nvCxnSpPr>
        <p:spPr bwMode="auto">
          <a:xfrm rot="5400000">
            <a:off x="466725" y="3238500"/>
            <a:ext cx="685800" cy="152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1" name="Straight Connector 8"/>
          <p:cNvCxnSpPr>
            <a:cxnSpLocks noChangeShapeType="1"/>
          </p:cNvCxnSpPr>
          <p:nvPr/>
        </p:nvCxnSpPr>
        <p:spPr bwMode="auto">
          <a:xfrm rot="5400000">
            <a:off x="419100" y="5067300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049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8929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6665913" y="6494463"/>
            <a:ext cx="2465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1600">
                <a:solidFill>
                  <a:schemeClr val="bg1"/>
                </a:solidFill>
                <a:latin typeface="Arial" charset="0"/>
                <a:cs typeface="Arial" charset="0"/>
              </a:rPr>
              <a:t>Püthe and Gerya (2013)</a:t>
            </a:r>
          </a:p>
        </p:txBody>
      </p:sp>
      <p:sp>
        <p:nvSpPr>
          <p:cNvPr id="56324" name="Rectangle 17"/>
          <p:cNvSpPr>
            <a:spLocks noChangeArrowheads="1"/>
          </p:cNvSpPr>
          <p:nvPr/>
        </p:nvSpPr>
        <p:spPr bwMode="auto">
          <a:xfrm>
            <a:off x="228600" y="5029200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ultra-slow</a:t>
            </a:r>
          </a:p>
        </p:txBody>
      </p:sp>
      <p:sp>
        <p:nvSpPr>
          <p:cNvPr id="56325" name="Rectangle 17"/>
          <p:cNvSpPr>
            <a:spLocks noChangeArrowheads="1"/>
          </p:cNvSpPr>
          <p:nvPr/>
        </p:nvSpPr>
        <p:spPr bwMode="auto">
          <a:xfrm>
            <a:off x="2438400" y="5029200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slow</a:t>
            </a:r>
          </a:p>
        </p:txBody>
      </p:sp>
      <p:sp>
        <p:nvSpPr>
          <p:cNvPr id="56326" name="Rectangle 17"/>
          <p:cNvSpPr>
            <a:spLocks noChangeArrowheads="1"/>
          </p:cNvSpPr>
          <p:nvPr/>
        </p:nvSpPr>
        <p:spPr bwMode="auto">
          <a:xfrm>
            <a:off x="4724400" y="5029200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intermediate</a:t>
            </a:r>
          </a:p>
        </p:txBody>
      </p:sp>
      <p:sp>
        <p:nvSpPr>
          <p:cNvPr id="56327" name="Rectangle 17"/>
          <p:cNvSpPr>
            <a:spLocks noChangeArrowheads="1"/>
          </p:cNvSpPr>
          <p:nvPr/>
        </p:nvSpPr>
        <p:spPr bwMode="auto">
          <a:xfrm>
            <a:off x="6934200" y="5029200"/>
            <a:ext cx="210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  <a:cs typeface="Arial" charset="0"/>
              </a:rPr>
              <a:t>fast</a:t>
            </a:r>
          </a:p>
        </p:txBody>
      </p:sp>
      <p:sp>
        <p:nvSpPr>
          <p:cNvPr id="56328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Influence of spreading rate</a:t>
            </a:r>
          </a:p>
        </p:txBody>
      </p:sp>
    </p:spTree>
    <p:extLst>
      <p:ext uri="{BB962C8B-B14F-4D97-AF65-F5344CB8AC3E}">
        <p14:creationId xmlns:p14="http://schemas.microsoft.com/office/powerpoint/2010/main" val="27920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0" y="4795838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  Ridge-transform patterns are </a:t>
            </a:r>
            <a:r>
              <a:rPr lang="en-US" b="1">
                <a:solidFill>
                  <a:srgbClr val="66FFFF"/>
                </a:solidFill>
                <a:latin typeface="Arial" charset="0"/>
                <a:cs typeface="Arial" charset="0"/>
              </a:rPr>
              <a:t>plate-growth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 structures and not</a:t>
            </a:r>
            <a:r>
              <a:rPr lang="en-US" b="1">
                <a:solidFill>
                  <a:srgbClr val="FFFF00"/>
                </a:solidFill>
                <a:latin typeface="Arial" charset="0"/>
                <a:cs typeface="Arial" charset="0"/>
              </a:rPr>
              <a:t> plate-fragmentation 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structures: the difference is as in between </a:t>
            </a:r>
            <a:r>
              <a:rPr lang="en-US" b="1">
                <a:solidFill>
                  <a:srgbClr val="66FFFF"/>
                </a:solidFill>
                <a:latin typeface="Arial" charset="0"/>
                <a:cs typeface="Arial" charset="0"/>
              </a:rPr>
              <a:t>snowflakes</a:t>
            </a:r>
            <a:r>
              <a:rPr lang="en-US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and</a:t>
            </a:r>
            <a:r>
              <a:rPr lang="en-US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Arial" charset="0"/>
                <a:cs typeface="Arial" charset="0"/>
              </a:rPr>
              <a:t>fragments of broken glass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7347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2667000" y="228600"/>
            <a:ext cx="3581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8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Conclusions:</a:t>
            </a:r>
          </a:p>
        </p:txBody>
      </p:sp>
      <p:sp>
        <p:nvSpPr>
          <p:cNvPr id="57348" name="Rectangle 19"/>
          <p:cNvSpPr>
            <a:spLocks noChangeArrowheads="1"/>
          </p:cNvSpPr>
          <p:nvPr/>
        </p:nvSpPr>
        <p:spPr bwMode="auto">
          <a:xfrm>
            <a:off x="7620000" y="2438400"/>
            <a:ext cx="1524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57349" name="Picture 12" descr="FIG3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40386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" descr="TRAN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338613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0" y="21336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fragmentation</a:t>
            </a:r>
          </a:p>
        </p:txBody>
      </p:sp>
      <p:pic>
        <p:nvPicPr>
          <p:cNvPr id="57352" name="Picture 1" descr="TRAN5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3352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6553200" y="22098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growth</a:t>
            </a:r>
          </a:p>
        </p:txBody>
      </p:sp>
      <p:cxnSp>
        <p:nvCxnSpPr>
          <p:cNvPr id="57354" name="Straight Arrow Connector 20"/>
          <p:cNvCxnSpPr>
            <a:cxnSpLocks noChangeShapeType="1"/>
          </p:cNvCxnSpPr>
          <p:nvPr/>
        </p:nvCxnSpPr>
        <p:spPr bwMode="auto">
          <a:xfrm>
            <a:off x="3429000" y="3962400"/>
            <a:ext cx="236220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55" name="Rectangle 14"/>
          <p:cNvSpPr>
            <a:spLocks noChangeArrowheads="1"/>
          </p:cNvSpPr>
          <p:nvPr/>
        </p:nvSpPr>
        <p:spPr bwMode="auto">
          <a:xfrm>
            <a:off x="3352800" y="3505200"/>
            <a:ext cx="2362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  <a:cs typeface="Arial" charset="0"/>
              </a:rPr>
              <a:t>ca. 6 Myr</a:t>
            </a:r>
          </a:p>
        </p:txBody>
      </p:sp>
    </p:spTree>
    <p:extLst>
      <p:ext uri="{BB962C8B-B14F-4D97-AF65-F5344CB8AC3E}">
        <p14:creationId xmlns:p14="http://schemas.microsoft.com/office/powerpoint/2010/main" val="38918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itre 1"/>
          <p:cNvSpPr>
            <a:spLocks/>
          </p:cNvSpPr>
          <p:nvPr/>
        </p:nvSpPr>
        <p:spPr bwMode="auto">
          <a:xfrm>
            <a:off x="0" y="-171399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 dirty="0"/>
              <a:t>Nucleation and evolution of </a:t>
            </a:r>
            <a:r>
              <a:rPr lang="en-GB" sz="2800" b="1" dirty="0">
                <a:solidFill>
                  <a:srgbClr val="FF6600"/>
                </a:solidFill>
              </a:rPr>
              <a:t>ridge-ridge-ridge triple junctions</a:t>
            </a:r>
            <a:r>
              <a:rPr lang="en-GB" sz="2800" b="1" dirty="0"/>
              <a:t>: 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thermomechanical</a:t>
            </a:r>
            <a:r>
              <a:rPr lang="en-GB" sz="2800" b="1" dirty="0" smtClean="0"/>
              <a:t> </a:t>
            </a:r>
            <a:r>
              <a:rPr lang="en-GB" sz="2800" b="1" dirty="0"/>
              <a:t>model and geometrical theory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411760" y="6093296"/>
            <a:ext cx="40324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Taras Gerya &amp; </a:t>
            </a:r>
            <a:r>
              <a:rPr lang="en-GB" sz="2000" b="1" dirty="0" err="1" smtClean="0"/>
              <a:t>Evgenii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Burov</a:t>
            </a:r>
            <a:endParaRPr lang="en-GB" sz="2000" b="1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95285"/>
            <a:ext cx="7455078" cy="462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4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708920"/>
            <a:ext cx="5580112" cy="2310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5292080" cy="2179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9080"/>
            <a:ext cx="3491880" cy="1795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" t="1" r="35451" b="9232"/>
          <a:stretch/>
        </p:blipFill>
        <p:spPr>
          <a:xfrm>
            <a:off x="0" y="5987552"/>
            <a:ext cx="3458964" cy="228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012" y="5157192"/>
            <a:ext cx="5579988" cy="1442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0442"/>
          <a:stretch/>
        </p:blipFill>
        <p:spPr>
          <a:xfrm>
            <a:off x="35496" y="0"/>
            <a:ext cx="6588224" cy="1577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260648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0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40051"/>
          </a:xfrm>
          <a:prstGeom prst="rect">
            <a:avLst/>
          </a:prstGeom>
        </p:spPr>
      </p:pic>
      <p:sp>
        <p:nvSpPr>
          <p:cNvPr id="4" name="Titre 1"/>
          <p:cNvSpPr>
            <a:spLocks/>
          </p:cNvSpPr>
          <p:nvPr/>
        </p:nvSpPr>
        <p:spPr bwMode="auto">
          <a:xfrm>
            <a:off x="5575029" y="6426200"/>
            <a:ext cx="3568971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600" dirty="0"/>
          </a:p>
          <a:p>
            <a:r>
              <a:rPr lang="en-US" sz="1600" i="1" dirty="0" err="1"/>
              <a:t>Burov</a:t>
            </a:r>
            <a:r>
              <a:rPr lang="en-US" sz="1600" i="1" dirty="0"/>
              <a:t> and </a:t>
            </a:r>
            <a:r>
              <a:rPr lang="en-US" sz="1600" i="1" dirty="0" smtClean="0"/>
              <a:t>Gerya</a:t>
            </a:r>
            <a:r>
              <a:rPr lang="en-US" sz="1600" dirty="0" smtClean="0"/>
              <a:t> (</a:t>
            </a:r>
            <a:r>
              <a:rPr lang="en-US" sz="1600" dirty="0"/>
              <a:t>2014)</a:t>
            </a:r>
            <a:endParaRPr lang="en-GB" sz="1600" dirty="0"/>
          </a:p>
          <a:p>
            <a:endParaRPr lang="fr-FR" sz="1600" dirty="0"/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Rockwell" charset="0"/>
              </a:rPr>
              <a:t>Stressed </a:t>
            </a:r>
            <a:r>
              <a:rPr lang="en-US" sz="2400" dirty="0" err="1" smtClean="0">
                <a:solidFill>
                  <a:schemeClr val="bg1"/>
                </a:solidFill>
                <a:latin typeface="Rockwell" charset="0"/>
              </a:rPr>
              <a:t>Plate+No</a:t>
            </a:r>
            <a:r>
              <a:rPr lang="en-US" sz="2400" dirty="0" smtClean="0">
                <a:solidFill>
                  <a:schemeClr val="bg1"/>
                </a:solidFill>
                <a:latin typeface="Rockwell" charset="0"/>
              </a:rPr>
              <a:t> Plume    vs.     </a:t>
            </a:r>
            <a:r>
              <a:rPr lang="en-US" sz="2400" dirty="0" err="1" smtClean="0">
                <a:solidFill>
                  <a:schemeClr val="bg1"/>
                </a:solidFill>
                <a:latin typeface="Rockwell" charset="0"/>
              </a:rPr>
              <a:t>Plume+Non-stressed</a:t>
            </a:r>
            <a:r>
              <a:rPr lang="en-US" sz="2400" dirty="0" smtClean="0">
                <a:solidFill>
                  <a:schemeClr val="bg1"/>
                </a:solidFill>
                <a:latin typeface="Rockwell" charset="0"/>
              </a:rPr>
              <a:t> Plate</a:t>
            </a:r>
          </a:p>
        </p:txBody>
      </p:sp>
    </p:spTree>
    <p:extLst>
      <p:ext uri="{BB962C8B-B14F-4D97-AF65-F5344CB8AC3E}">
        <p14:creationId xmlns:p14="http://schemas.microsoft.com/office/powerpoint/2010/main" val="348970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554582"/>
            <a:ext cx="6547563" cy="6303417"/>
          </a:xfrm>
          <a:prstGeom prst="rect">
            <a:avLst/>
          </a:prstGeom>
        </p:spPr>
      </p:pic>
      <p:sp>
        <p:nvSpPr>
          <p:cNvPr id="4" name="Titre 1"/>
          <p:cNvSpPr>
            <a:spLocks/>
          </p:cNvSpPr>
          <p:nvPr/>
        </p:nvSpPr>
        <p:spPr bwMode="auto">
          <a:xfrm>
            <a:off x="5575029" y="6426200"/>
            <a:ext cx="3568971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600" dirty="0"/>
          </a:p>
          <a:p>
            <a:r>
              <a:rPr lang="en-US" sz="1600" i="1" dirty="0" err="1"/>
              <a:t>Burov</a:t>
            </a:r>
            <a:r>
              <a:rPr lang="en-US" sz="1600" i="1" dirty="0"/>
              <a:t> and </a:t>
            </a:r>
            <a:r>
              <a:rPr lang="en-US" sz="1600" i="1" dirty="0" smtClean="0"/>
              <a:t>Gerya</a:t>
            </a:r>
            <a:r>
              <a:rPr lang="en-US" sz="1600" dirty="0" smtClean="0"/>
              <a:t> </a:t>
            </a:r>
            <a:r>
              <a:rPr lang="en-US" sz="1600" dirty="0"/>
              <a:t>(2014)</a:t>
            </a:r>
            <a:endParaRPr lang="en-GB" sz="1600" dirty="0"/>
          </a:p>
          <a:p>
            <a:endParaRPr lang="fr-FR" sz="1600" dirty="0"/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Rockwell" charset="0"/>
              </a:rPr>
              <a:t>Stressed Plate + Plume</a:t>
            </a:r>
          </a:p>
        </p:txBody>
      </p:sp>
    </p:spTree>
    <p:extLst>
      <p:ext uri="{BB962C8B-B14F-4D97-AF65-F5344CB8AC3E}">
        <p14:creationId xmlns:p14="http://schemas.microsoft.com/office/powerpoint/2010/main" val="112446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88" y="1052735"/>
            <a:ext cx="6522907" cy="5809463"/>
          </a:xfrm>
          <a:prstGeom prst="rect">
            <a:avLst/>
          </a:prstGeom>
        </p:spPr>
      </p:pic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Rockwell" charset="0"/>
              </a:rPr>
              <a:t>Balloon = Stressed Plate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Rockwell" charset="0"/>
              </a:rPr>
              <a:t>Pin = Plume</a:t>
            </a:r>
            <a:endParaRPr lang="de-DE" dirty="0">
              <a:solidFill>
                <a:schemeClr val="bg1"/>
              </a:solidFill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2895600"/>
            <a:ext cx="57308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8458200" y="2819400"/>
            <a:ext cx="76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5257800" y="228600"/>
            <a:ext cx="3505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Popular view on</a:t>
            </a:r>
          </a:p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transforms:</a:t>
            </a:r>
          </a:p>
        </p:txBody>
      </p:sp>
      <p:sp>
        <p:nvSpPr>
          <p:cNvPr id="18438" name="TextBox 2"/>
          <p:cNvSpPr txBox="1">
            <a:spLocks noChangeArrowheads="1"/>
          </p:cNvSpPr>
          <p:nvPr/>
        </p:nvSpPr>
        <p:spPr bwMode="auto">
          <a:xfrm>
            <a:off x="26988" y="6457950"/>
            <a:ext cx="234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Lister et al. (1986)</a:t>
            </a:r>
          </a:p>
        </p:txBody>
      </p:sp>
      <p:sp>
        <p:nvSpPr>
          <p:cNvPr id="18439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5715000" y="1676400"/>
            <a:ext cx="3124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inheritance</a:t>
            </a:r>
          </a:p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8681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47"/>
          <a:stretch/>
        </p:blipFill>
        <p:spPr>
          <a:xfrm>
            <a:off x="4283968" y="188640"/>
            <a:ext cx="4032448" cy="4887376"/>
          </a:xfrm>
          <a:prstGeom prst="rect">
            <a:avLst/>
          </a:prstGeom>
          <a:ln w="1270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20688"/>
            <a:ext cx="3168352" cy="42033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5656" y="5301208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Modeling and understanding lithospheric </a:t>
            </a:r>
            <a:r>
              <a:rPr lang="en-US" b="1" dirty="0" smtClean="0"/>
              <a:t>processes </a:t>
            </a:r>
          </a:p>
          <a:p>
            <a:pPr algn="ctr"/>
            <a:r>
              <a:rPr lang="en-US" b="1" dirty="0" smtClean="0"/>
              <a:t>A </a:t>
            </a:r>
            <a:r>
              <a:rPr lang="en-US" b="1" dirty="0"/>
              <a:t>Memorial </a:t>
            </a:r>
            <a:r>
              <a:rPr lang="en-US" b="1" dirty="0" err="1" smtClean="0"/>
              <a:t>Tectonophysics</a:t>
            </a:r>
            <a:r>
              <a:rPr lang="en-US" b="1" dirty="0" smtClean="0"/>
              <a:t> Volume </a:t>
            </a:r>
            <a:r>
              <a:rPr lang="en-US" b="1" dirty="0"/>
              <a:t>to </a:t>
            </a:r>
            <a:r>
              <a:rPr lang="en-US" b="1" dirty="0" err="1"/>
              <a:t>Evgenii</a:t>
            </a:r>
            <a:r>
              <a:rPr lang="en-US" b="1" dirty="0"/>
              <a:t> </a:t>
            </a:r>
            <a:r>
              <a:rPr lang="en-US" b="1" dirty="0" err="1" smtClean="0"/>
              <a:t>Burov</a:t>
            </a:r>
            <a:endParaRPr lang="en-US" b="1" dirty="0" smtClean="0"/>
          </a:p>
          <a:p>
            <a:pPr algn="ctr"/>
            <a:r>
              <a:rPr lang="en-US" b="1" dirty="0" smtClean="0"/>
              <a:t>will be out this year</a:t>
            </a:r>
          </a:p>
        </p:txBody>
      </p:sp>
    </p:spTree>
    <p:extLst>
      <p:ext uri="{BB962C8B-B14F-4D97-AF65-F5344CB8AC3E}">
        <p14:creationId xmlns:p14="http://schemas.microsoft.com/office/powerpoint/2010/main" val="319834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698524"/>
            <a:ext cx="4680520" cy="6143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Bi-directional extension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6548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547664" y="548680"/>
            <a:ext cx="5544616" cy="56166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Arrow 38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Arrow 40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Arrow 41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843808" y="1052736"/>
            <a:ext cx="31497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Bi-directional </a:t>
            </a:r>
          </a:p>
          <a:p>
            <a:pPr algn="ctr"/>
            <a:r>
              <a:rPr lang="en-US" sz="4000" dirty="0" smtClean="0"/>
              <a:t>extension</a:t>
            </a:r>
            <a:endParaRPr lang="en-US" sz="4000" dirty="0"/>
          </a:p>
        </p:txBody>
      </p:sp>
      <p:sp>
        <p:nvSpPr>
          <p:cNvPr id="49" name="TextBox 48"/>
          <p:cNvSpPr txBox="1"/>
          <p:nvPr/>
        </p:nvSpPr>
        <p:spPr>
          <a:xfrm>
            <a:off x="3029533" y="4005064"/>
            <a:ext cx="29222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Thermal </a:t>
            </a:r>
          </a:p>
          <a:p>
            <a:pPr algn="ctr"/>
            <a:r>
              <a:rPr lang="en-US" sz="4000" dirty="0" smtClean="0"/>
              <a:t>perturbation</a:t>
            </a:r>
            <a:endParaRPr lang="en-US" sz="4000" dirty="0"/>
          </a:p>
        </p:txBody>
      </p:sp>
      <p:sp>
        <p:nvSpPr>
          <p:cNvPr id="50" name="Rectangle 49"/>
          <p:cNvSpPr/>
          <p:nvPr/>
        </p:nvSpPr>
        <p:spPr>
          <a:xfrm>
            <a:off x="3995936" y="2996952"/>
            <a:ext cx="567680" cy="4956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4283968" y="3284984"/>
            <a:ext cx="0" cy="8640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80112" y="2132856"/>
            <a:ext cx="1296144" cy="11521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48064" y="2348880"/>
            <a:ext cx="1512168" cy="35283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940152" y="836712"/>
            <a:ext cx="864096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835696" y="2348880"/>
            <a:ext cx="1728192" cy="35283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763688" y="2132856"/>
            <a:ext cx="1440160" cy="10801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835696" y="836712"/>
            <a:ext cx="1008112" cy="5760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27984" y="764704"/>
            <a:ext cx="0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76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184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" y="10413"/>
            <a:ext cx="9137724" cy="6847587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5400000">
            <a:off x="3979901" y="2004378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5799990">
            <a:off x="3202395" y="5307681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itre 1"/>
          <p:cNvSpPr>
            <a:spLocks/>
          </p:cNvSpPr>
          <p:nvPr/>
        </p:nvSpPr>
        <p:spPr bwMode="auto">
          <a:xfrm rot="1936049">
            <a:off x="4831947" y="4082680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>
            <a:spLocks/>
          </p:cNvSpPr>
          <p:nvPr/>
        </p:nvSpPr>
        <p:spPr bwMode="auto">
          <a:xfrm rot="20768042">
            <a:off x="2019647" y="4271866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3635" y="6300608"/>
            <a:ext cx="3629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Quadruple junction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trag203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8"/>
            <a:ext cx="9144000" cy="6852290"/>
          </a:xfrm>
          <a:prstGeom prst="rect">
            <a:avLst/>
          </a:prstGeom>
        </p:spPr>
      </p:pic>
      <p:sp>
        <p:nvSpPr>
          <p:cNvPr id="39" name="Left Arrow 38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Arrow 40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Arrow 41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Arrow 47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Arrow 48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Arrow 49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re 1"/>
          <p:cNvSpPr>
            <a:spLocks/>
          </p:cNvSpPr>
          <p:nvPr/>
        </p:nvSpPr>
        <p:spPr bwMode="auto">
          <a:xfrm rot="5400000">
            <a:off x="3979901" y="2004378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2" name="Titre 1"/>
          <p:cNvSpPr>
            <a:spLocks/>
          </p:cNvSpPr>
          <p:nvPr/>
        </p:nvSpPr>
        <p:spPr bwMode="auto">
          <a:xfrm rot="5799990">
            <a:off x="3274402" y="5451696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3" name="Titre 1"/>
          <p:cNvSpPr>
            <a:spLocks/>
          </p:cNvSpPr>
          <p:nvPr/>
        </p:nvSpPr>
        <p:spPr bwMode="auto">
          <a:xfrm rot="1537523">
            <a:off x="5475894" y="4448619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4" name="Titre 1"/>
          <p:cNvSpPr>
            <a:spLocks/>
          </p:cNvSpPr>
          <p:nvPr/>
        </p:nvSpPr>
        <p:spPr bwMode="auto">
          <a:xfrm rot="20768042">
            <a:off x="1729180" y="4259894"/>
            <a:ext cx="97728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rift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60797" y="6300608"/>
            <a:ext cx="36752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Spreading initiation</a:t>
            </a:r>
            <a:endParaRPr lang="en-US" sz="3200" dirty="0"/>
          </a:p>
        </p:txBody>
      </p:sp>
      <p:sp>
        <p:nvSpPr>
          <p:cNvPr id="56" name="Titre 1"/>
          <p:cNvSpPr>
            <a:spLocks/>
          </p:cNvSpPr>
          <p:nvPr/>
        </p:nvSpPr>
        <p:spPr bwMode="auto">
          <a:xfrm>
            <a:off x="3059832" y="3356992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oceanic</a:t>
            </a:r>
          </a:p>
          <a:p>
            <a:pPr algn="ctr"/>
            <a:r>
              <a:rPr lang="en-US" sz="3200" dirty="0" smtClean="0"/>
              <a:t>spreading</a:t>
            </a:r>
          </a:p>
          <a:p>
            <a:pPr algn="ctr"/>
            <a:r>
              <a:rPr lang="en-US" sz="3200" dirty="0" smtClean="0"/>
              <a:t>domain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320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261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" y="0"/>
            <a:ext cx="9151620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62709" y="6300608"/>
            <a:ext cx="52713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Quadruple junction splitting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21084547">
            <a:off x="2015229" y="394483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 rot="18816291">
            <a:off x="3300923" y="3594225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4936983">
            <a:off x="3224387" y="4967414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itre 1"/>
          <p:cNvSpPr>
            <a:spLocks/>
          </p:cNvSpPr>
          <p:nvPr/>
        </p:nvSpPr>
        <p:spPr bwMode="auto">
          <a:xfrm rot="1437571">
            <a:off x="4748522" y="3742403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>
            <a:spLocks/>
          </p:cNvSpPr>
          <p:nvPr/>
        </p:nvSpPr>
        <p:spPr bwMode="auto">
          <a:xfrm rot="16200000">
            <a:off x="3715605" y="234117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284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0"/>
            <a:ext cx="9180086" cy="6879332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62709" y="6300608"/>
            <a:ext cx="52713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Quadruple junction splitting</a:t>
            </a:r>
            <a:endParaRPr lang="en-US" sz="3200" dirty="0"/>
          </a:p>
        </p:txBody>
      </p:sp>
      <p:sp>
        <p:nvSpPr>
          <p:cNvPr id="24" name="Titre 1"/>
          <p:cNvSpPr>
            <a:spLocks/>
          </p:cNvSpPr>
          <p:nvPr/>
        </p:nvSpPr>
        <p:spPr bwMode="auto">
          <a:xfrm rot="21084547">
            <a:off x="2015229" y="394483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5" name="Titre 1"/>
          <p:cNvSpPr>
            <a:spLocks/>
          </p:cNvSpPr>
          <p:nvPr/>
        </p:nvSpPr>
        <p:spPr bwMode="auto">
          <a:xfrm rot="18816291">
            <a:off x="3300923" y="3594225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6" name="Titre 1"/>
          <p:cNvSpPr>
            <a:spLocks/>
          </p:cNvSpPr>
          <p:nvPr/>
        </p:nvSpPr>
        <p:spPr bwMode="auto">
          <a:xfrm rot="4936983">
            <a:off x="3079542" y="4967414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7" name="Titre 1"/>
          <p:cNvSpPr>
            <a:spLocks/>
          </p:cNvSpPr>
          <p:nvPr/>
        </p:nvSpPr>
        <p:spPr bwMode="auto">
          <a:xfrm rot="1093250">
            <a:off x="4748522" y="3618368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8" name="Titre 1"/>
          <p:cNvSpPr>
            <a:spLocks/>
          </p:cNvSpPr>
          <p:nvPr/>
        </p:nvSpPr>
        <p:spPr bwMode="auto">
          <a:xfrm rot="16200000">
            <a:off x="3715605" y="234117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400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0"/>
            <a:ext cx="9144000" cy="685229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67744" y="6273224"/>
            <a:ext cx="4730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Triple junctions migration</a:t>
            </a:r>
            <a:endParaRPr lang="en-US" sz="3200" dirty="0"/>
          </a:p>
        </p:txBody>
      </p:sp>
      <p:sp>
        <p:nvSpPr>
          <p:cNvPr id="28" name="Titre 1"/>
          <p:cNvSpPr>
            <a:spLocks/>
          </p:cNvSpPr>
          <p:nvPr/>
        </p:nvSpPr>
        <p:spPr bwMode="auto">
          <a:xfrm rot="21084547">
            <a:off x="1932772" y="4098281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9" name="Titre 1"/>
          <p:cNvSpPr>
            <a:spLocks/>
          </p:cNvSpPr>
          <p:nvPr/>
        </p:nvSpPr>
        <p:spPr bwMode="auto">
          <a:xfrm rot="18816291">
            <a:off x="3305519" y="35375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0" name="Titre 1"/>
          <p:cNvSpPr>
            <a:spLocks/>
          </p:cNvSpPr>
          <p:nvPr/>
        </p:nvSpPr>
        <p:spPr bwMode="auto">
          <a:xfrm rot="4936983">
            <a:off x="3079542" y="5172684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1" name="Titre 1"/>
          <p:cNvSpPr>
            <a:spLocks/>
          </p:cNvSpPr>
          <p:nvPr/>
        </p:nvSpPr>
        <p:spPr bwMode="auto">
          <a:xfrm rot="1175558">
            <a:off x="4748522" y="352637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2" name="Titre 1"/>
          <p:cNvSpPr>
            <a:spLocks/>
          </p:cNvSpPr>
          <p:nvPr/>
        </p:nvSpPr>
        <p:spPr bwMode="auto">
          <a:xfrm rot="16200000">
            <a:off x="3643597" y="234117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424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402" cy="6870576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67744" y="6273224"/>
            <a:ext cx="4730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Triple junctions migration</a:t>
            </a:r>
            <a:endParaRPr lang="en-US" sz="3200" dirty="0"/>
          </a:p>
        </p:txBody>
      </p:sp>
      <p:sp>
        <p:nvSpPr>
          <p:cNvPr id="22" name="Titre 1"/>
          <p:cNvSpPr>
            <a:spLocks/>
          </p:cNvSpPr>
          <p:nvPr/>
        </p:nvSpPr>
        <p:spPr bwMode="auto">
          <a:xfrm rot="21084547">
            <a:off x="1932771" y="4170288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3" name="Titre 1"/>
          <p:cNvSpPr>
            <a:spLocks/>
          </p:cNvSpPr>
          <p:nvPr/>
        </p:nvSpPr>
        <p:spPr bwMode="auto">
          <a:xfrm rot="18816291">
            <a:off x="3305519" y="35375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4" name="Titre 1"/>
          <p:cNvSpPr>
            <a:spLocks/>
          </p:cNvSpPr>
          <p:nvPr/>
        </p:nvSpPr>
        <p:spPr bwMode="auto">
          <a:xfrm rot="4936983">
            <a:off x="2935526" y="51726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5" name="Titre 1"/>
          <p:cNvSpPr>
            <a:spLocks/>
          </p:cNvSpPr>
          <p:nvPr/>
        </p:nvSpPr>
        <p:spPr bwMode="auto">
          <a:xfrm rot="915917">
            <a:off x="4822279" y="322991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6" name="Titre 1"/>
          <p:cNvSpPr>
            <a:spLocks/>
          </p:cNvSpPr>
          <p:nvPr/>
        </p:nvSpPr>
        <p:spPr bwMode="auto">
          <a:xfrm rot="16200000">
            <a:off x="3715605" y="198113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572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620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67744" y="6273224"/>
            <a:ext cx="4730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Triple junctions migration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196830">
            <a:off x="1558970" y="425737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 rot="18816291">
            <a:off x="3305519" y="35375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4936983">
            <a:off x="2575485" y="524469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itre 1"/>
          <p:cNvSpPr>
            <a:spLocks/>
          </p:cNvSpPr>
          <p:nvPr/>
        </p:nvSpPr>
        <p:spPr bwMode="auto">
          <a:xfrm rot="181699">
            <a:off x="5086568" y="3030475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>
            <a:spLocks/>
          </p:cNvSpPr>
          <p:nvPr/>
        </p:nvSpPr>
        <p:spPr bwMode="auto">
          <a:xfrm rot="16200000">
            <a:off x="3787613" y="1693107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3"/>
          <p:cNvSpPr>
            <a:spLocks noChangeArrowheads="1"/>
          </p:cNvSpPr>
          <p:nvPr/>
        </p:nvSpPr>
        <p:spPr bwMode="auto">
          <a:xfrm>
            <a:off x="2590800" y="3200400"/>
            <a:ext cx="3886200" cy="1752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59" name="Rectangle 15"/>
          <p:cNvSpPr>
            <a:spLocks noChangeArrowheads="1"/>
          </p:cNvSpPr>
          <p:nvPr/>
        </p:nvSpPr>
        <p:spPr bwMode="auto">
          <a:xfrm>
            <a:off x="990600" y="5105400"/>
            <a:ext cx="7239000" cy="1752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19460" name="Straight Connector 24"/>
          <p:cNvCxnSpPr>
            <a:cxnSpLocks noChangeShapeType="1"/>
          </p:cNvCxnSpPr>
          <p:nvPr/>
        </p:nvCxnSpPr>
        <p:spPr bwMode="auto">
          <a:xfrm rot="5400000" flipH="1" flipV="1">
            <a:off x="4457700" y="46101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Straight Connector 26"/>
          <p:cNvCxnSpPr>
            <a:cxnSpLocks noChangeShapeType="1"/>
          </p:cNvCxnSpPr>
          <p:nvPr/>
        </p:nvCxnSpPr>
        <p:spPr bwMode="auto">
          <a:xfrm rot="10800000">
            <a:off x="4114800" y="4267200"/>
            <a:ext cx="685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2" name="Straight Connector 28"/>
          <p:cNvCxnSpPr>
            <a:cxnSpLocks noChangeShapeType="1"/>
          </p:cNvCxnSpPr>
          <p:nvPr/>
        </p:nvCxnSpPr>
        <p:spPr bwMode="auto">
          <a:xfrm rot="5400000" flipH="1" flipV="1">
            <a:off x="3848100" y="40005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Straight Connector 30"/>
          <p:cNvCxnSpPr>
            <a:cxnSpLocks noChangeShapeType="1"/>
          </p:cNvCxnSpPr>
          <p:nvPr/>
        </p:nvCxnSpPr>
        <p:spPr bwMode="auto">
          <a:xfrm>
            <a:off x="4114800" y="3733800"/>
            <a:ext cx="457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4" name="Straight Connector 33"/>
          <p:cNvCxnSpPr>
            <a:cxnSpLocks noChangeShapeType="1"/>
          </p:cNvCxnSpPr>
          <p:nvPr/>
        </p:nvCxnSpPr>
        <p:spPr bwMode="auto">
          <a:xfrm rot="5400000" flipH="1" flipV="1">
            <a:off x="4305300" y="34671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5" name="Rectangle 35"/>
          <p:cNvSpPr>
            <a:spLocks noChangeArrowheads="1"/>
          </p:cNvSpPr>
          <p:nvPr/>
        </p:nvSpPr>
        <p:spPr bwMode="auto">
          <a:xfrm>
            <a:off x="2514600" y="5105400"/>
            <a:ext cx="3886200" cy="1752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466" name="Rectangle 57"/>
          <p:cNvSpPr>
            <a:spLocks noChangeArrowheads="1"/>
          </p:cNvSpPr>
          <p:nvPr/>
        </p:nvSpPr>
        <p:spPr bwMode="auto">
          <a:xfrm>
            <a:off x="2590800" y="1295400"/>
            <a:ext cx="3886200" cy="1752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CH"/>
          </a:p>
        </p:txBody>
      </p:sp>
      <p:cxnSp>
        <p:nvCxnSpPr>
          <p:cNvPr id="19467" name="Straight Connector 65"/>
          <p:cNvCxnSpPr>
            <a:cxnSpLocks noChangeShapeType="1"/>
          </p:cNvCxnSpPr>
          <p:nvPr/>
        </p:nvCxnSpPr>
        <p:spPr bwMode="auto">
          <a:xfrm rot="5400000" flipH="1" flipV="1">
            <a:off x="4457700" y="27051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Straight Connector 66"/>
          <p:cNvCxnSpPr>
            <a:cxnSpLocks noChangeShapeType="1"/>
          </p:cNvCxnSpPr>
          <p:nvPr/>
        </p:nvCxnSpPr>
        <p:spPr bwMode="auto">
          <a:xfrm rot="5400000" flipH="1" flipV="1">
            <a:off x="3848100" y="20955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Straight Connector 67"/>
          <p:cNvCxnSpPr>
            <a:cxnSpLocks noChangeShapeType="1"/>
          </p:cNvCxnSpPr>
          <p:nvPr/>
        </p:nvCxnSpPr>
        <p:spPr bwMode="auto">
          <a:xfrm rot="5400000" flipH="1" flipV="1">
            <a:off x="4305300" y="15621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Straight Arrow Connector 11"/>
          <p:cNvCxnSpPr>
            <a:cxnSpLocks noChangeShapeType="1"/>
          </p:cNvCxnSpPr>
          <p:nvPr/>
        </p:nvCxnSpPr>
        <p:spPr bwMode="auto">
          <a:xfrm rot="10800000">
            <a:off x="1676400" y="4038600"/>
            <a:ext cx="914400" cy="1588"/>
          </a:xfrm>
          <a:prstGeom prst="straightConnector1">
            <a:avLst/>
          </a:prstGeom>
          <a:noFill/>
          <a:ln w="1270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1" name="Straight Arrow Connector 11"/>
          <p:cNvCxnSpPr>
            <a:cxnSpLocks noChangeShapeType="1"/>
          </p:cNvCxnSpPr>
          <p:nvPr/>
        </p:nvCxnSpPr>
        <p:spPr bwMode="auto">
          <a:xfrm rot="10800000">
            <a:off x="76200" y="6019800"/>
            <a:ext cx="914400" cy="1588"/>
          </a:xfrm>
          <a:prstGeom prst="straightConnector1">
            <a:avLst/>
          </a:prstGeom>
          <a:noFill/>
          <a:ln w="1270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11"/>
          <p:cNvCxnSpPr>
            <a:cxnSpLocks noChangeShapeType="1"/>
          </p:cNvCxnSpPr>
          <p:nvPr/>
        </p:nvCxnSpPr>
        <p:spPr bwMode="auto">
          <a:xfrm>
            <a:off x="6477000" y="4038600"/>
            <a:ext cx="914400" cy="1588"/>
          </a:xfrm>
          <a:prstGeom prst="straightConnector1">
            <a:avLst/>
          </a:prstGeom>
          <a:noFill/>
          <a:ln w="1270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11"/>
          <p:cNvCxnSpPr>
            <a:cxnSpLocks noChangeShapeType="1"/>
          </p:cNvCxnSpPr>
          <p:nvPr/>
        </p:nvCxnSpPr>
        <p:spPr bwMode="auto">
          <a:xfrm>
            <a:off x="8229600" y="6019800"/>
            <a:ext cx="914400" cy="1588"/>
          </a:xfrm>
          <a:prstGeom prst="straightConnector1">
            <a:avLst/>
          </a:prstGeom>
          <a:noFill/>
          <a:ln w="127000">
            <a:solidFill>
              <a:srgbClr val="66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Rectangle 85"/>
          <p:cNvSpPr/>
          <p:nvPr/>
        </p:nvSpPr>
        <p:spPr bwMode="auto">
          <a:xfrm>
            <a:off x="2590800" y="5105400"/>
            <a:ext cx="38100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CH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2133600" y="5638800"/>
            <a:ext cx="38100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CH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2819400" y="6172200"/>
            <a:ext cx="38100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CH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9477" name="Straight Connector 108"/>
          <p:cNvCxnSpPr>
            <a:cxnSpLocks noChangeShapeType="1"/>
          </p:cNvCxnSpPr>
          <p:nvPr/>
        </p:nvCxnSpPr>
        <p:spPr bwMode="auto">
          <a:xfrm rot="5400000" flipH="1" flipV="1">
            <a:off x="4381500" y="65151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8" name="Straight Connector 109"/>
          <p:cNvCxnSpPr>
            <a:cxnSpLocks noChangeShapeType="1"/>
          </p:cNvCxnSpPr>
          <p:nvPr/>
        </p:nvCxnSpPr>
        <p:spPr bwMode="auto">
          <a:xfrm rot="10800000">
            <a:off x="4038600" y="6172200"/>
            <a:ext cx="685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9" name="Straight Connector 110"/>
          <p:cNvCxnSpPr>
            <a:cxnSpLocks noChangeShapeType="1"/>
          </p:cNvCxnSpPr>
          <p:nvPr/>
        </p:nvCxnSpPr>
        <p:spPr bwMode="auto">
          <a:xfrm rot="5400000" flipH="1" flipV="1">
            <a:off x="3771900" y="59055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0" name="Straight Connector 111"/>
          <p:cNvCxnSpPr>
            <a:cxnSpLocks noChangeShapeType="1"/>
          </p:cNvCxnSpPr>
          <p:nvPr/>
        </p:nvCxnSpPr>
        <p:spPr bwMode="auto">
          <a:xfrm>
            <a:off x="4038600" y="5638800"/>
            <a:ext cx="457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1" name="Straight Connector 112"/>
          <p:cNvCxnSpPr>
            <a:cxnSpLocks noChangeShapeType="1"/>
          </p:cNvCxnSpPr>
          <p:nvPr/>
        </p:nvCxnSpPr>
        <p:spPr bwMode="auto">
          <a:xfrm rot="5400000" flipH="1" flipV="1">
            <a:off x="4229100" y="53721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2" name="Straight Connector 113"/>
          <p:cNvCxnSpPr>
            <a:cxnSpLocks noChangeShapeType="1"/>
          </p:cNvCxnSpPr>
          <p:nvPr/>
        </p:nvCxnSpPr>
        <p:spPr bwMode="auto">
          <a:xfrm rot="5400000" flipH="1" flipV="1">
            <a:off x="2476500" y="65151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3" name="Straight Connector 114"/>
          <p:cNvCxnSpPr>
            <a:cxnSpLocks noChangeShapeType="1"/>
          </p:cNvCxnSpPr>
          <p:nvPr/>
        </p:nvCxnSpPr>
        <p:spPr bwMode="auto">
          <a:xfrm rot="10800000">
            <a:off x="2133600" y="6172200"/>
            <a:ext cx="6858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4" name="Straight Connector 115"/>
          <p:cNvCxnSpPr>
            <a:cxnSpLocks noChangeShapeType="1"/>
          </p:cNvCxnSpPr>
          <p:nvPr/>
        </p:nvCxnSpPr>
        <p:spPr bwMode="auto">
          <a:xfrm rot="5400000" flipH="1" flipV="1">
            <a:off x="1866900" y="59055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Connector 116"/>
          <p:cNvCxnSpPr>
            <a:cxnSpLocks noChangeShapeType="1"/>
          </p:cNvCxnSpPr>
          <p:nvPr/>
        </p:nvCxnSpPr>
        <p:spPr bwMode="auto">
          <a:xfrm>
            <a:off x="2133600" y="5638800"/>
            <a:ext cx="4572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Connector 117"/>
          <p:cNvCxnSpPr>
            <a:cxnSpLocks noChangeShapeType="1"/>
          </p:cNvCxnSpPr>
          <p:nvPr/>
        </p:nvCxnSpPr>
        <p:spPr bwMode="auto">
          <a:xfrm rot="5400000" flipH="1" flipV="1">
            <a:off x="2324100" y="53721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7" name="Straight Connector 118"/>
          <p:cNvCxnSpPr>
            <a:cxnSpLocks noChangeShapeType="1"/>
          </p:cNvCxnSpPr>
          <p:nvPr/>
        </p:nvCxnSpPr>
        <p:spPr bwMode="auto">
          <a:xfrm rot="5400000" flipH="1" flipV="1">
            <a:off x="6286500" y="65151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8" name="Straight Connector 119"/>
          <p:cNvCxnSpPr>
            <a:cxnSpLocks noChangeShapeType="1"/>
          </p:cNvCxnSpPr>
          <p:nvPr/>
        </p:nvCxnSpPr>
        <p:spPr bwMode="auto">
          <a:xfrm rot="10800000">
            <a:off x="5943600" y="6172200"/>
            <a:ext cx="6858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9" name="Straight Connector 120"/>
          <p:cNvCxnSpPr>
            <a:cxnSpLocks noChangeShapeType="1"/>
          </p:cNvCxnSpPr>
          <p:nvPr/>
        </p:nvCxnSpPr>
        <p:spPr bwMode="auto">
          <a:xfrm rot="5400000" flipH="1" flipV="1">
            <a:off x="5676900" y="59055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0" name="Straight Connector 121"/>
          <p:cNvCxnSpPr>
            <a:cxnSpLocks noChangeShapeType="1"/>
          </p:cNvCxnSpPr>
          <p:nvPr/>
        </p:nvCxnSpPr>
        <p:spPr bwMode="auto">
          <a:xfrm>
            <a:off x="5943600" y="5638800"/>
            <a:ext cx="4572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1" name="Straight Connector 122"/>
          <p:cNvCxnSpPr>
            <a:cxnSpLocks noChangeShapeType="1"/>
          </p:cNvCxnSpPr>
          <p:nvPr/>
        </p:nvCxnSpPr>
        <p:spPr bwMode="auto">
          <a:xfrm rot="5400000" flipH="1" flipV="1">
            <a:off x="6134100" y="5372100"/>
            <a:ext cx="5334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2" name="Straight Connector 123"/>
          <p:cNvCxnSpPr>
            <a:cxnSpLocks noChangeShapeType="1"/>
          </p:cNvCxnSpPr>
          <p:nvPr/>
        </p:nvCxnSpPr>
        <p:spPr bwMode="auto">
          <a:xfrm>
            <a:off x="2590800" y="5638800"/>
            <a:ext cx="14478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3" name="Straight Connector 124"/>
          <p:cNvCxnSpPr>
            <a:cxnSpLocks noChangeShapeType="1"/>
          </p:cNvCxnSpPr>
          <p:nvPr/>
        </p:nvCxnSpPr>
        <p:spPr bwMode="auto">
          <a:xfrm>
            <a:off x="2743200" y="6172200"/>
            <a:ext cx="14478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4" name="Straight Connector 125"/>
          <p:cNvCxnSpPr>
            <a:cxnSpLocks noChangeShapeType="1"/>
          </p:cNvCxnSpPr>
          <p:nvPr/>
        </p:nvCxnSpPr>
        <p:spPr bwMode="auto">
          <a:xfrm>
            <a:off x="4572000" y="5638800"/>
            <a:ext cx="14478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95" name="Straight Connector 126"/>
          <p:cNvCxnSpPr>
            <a:cxnSpLocks noChangeShapeType="1"/>
          </p:cNvCxnSpPr>
          <p:nvPr/>
        </p:nvCxnSpPr>
        <p:spPr bwMode="auto">
          <a:xfrm>
            <a:off x="4572000" y="6172200"/>
            <a:ext cx="1447800" cy="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96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22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91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Inheritance concept</a:t>
            </a:r>
          </a:p>
        </p:txBody>
      </p:sp>
      <p:sp>
        <p:nvSpPr>
          <p:cNvPr id="19497" name="Rectangle 40"/>
          <p:cNvSpPr>
            <a:spLocks noChangeArrowheads="1"/>
          </p:cNvSpPr>
          <p:nvPr/>
        </p:nvSpPr>
        <p:spPr bwMode="auto">
          <a:xfrm>
            <a:off x="4876800" y="1676400"/>
            <a:ext cx="162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rgbClr val="0000FF"/>
                </a:solidFill>
                <a:latin typeface="Arial" charset="0"/>
                <a:cs typeface="Arial" charset="0"/>
              </a:rPr>
              <a:t>preexisting </a:t>
            </a:r>
          </a:p>
          <a:p>
            <a:r>
              <a:rPr lang="de-CH" sz="2000" b="1">
                <a:solidFill>
                  <a:srgbClr val="0000FF"/>
                </a:solidFill>
                <a:latin typeface="Arial" charset="0"/>
                <a:cs typeface="Arial" charset="0"/>
              </a:rPr>
              <a:t>structures</a:t>
            </a:r>
            <a:endParaRPr lang="de-DE" sz="2000">
              <a:solidFill>
                <a:srgbClr val="0000FF"/>
              </a:solidFill>
            </a:endParaRPr>
          </a:p>
        </p:txBody>
      </p:sp>
      <p:sp>
        <p:nvSpPr>
          <p:cNvPr id="19498" name="Rectangle 41"/>
          <p:cNvSpPr>
            <a:spLocks noChangeArrowheads="1"/>
          </p:cNvSpPr>
          <p:nvPr/>
        </p:nvSpPr>
        <p:spPr bwMode="auto">
          <a:xfrm>
            <a:off x="5257800" y="3581400"/>
            <a:ext cx="909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rgbClr val="0000FF"/>
                </a:solidFill>
                <a:latin typeface="Arial" charset="0"/>
                <a:cs typeface="Arial" charset="0"/>
              </a:rPr>
              <a:t>rifting</a:t>
            </a:r>
          </a:p>
        </p:txBody>
      </p:sp>
      <p:sp>
        <p:nvSpPr>
          <p:cNvPr id="19499" name="Rectangle 42"/>
          <p:cNvSpPr>
            <a:spLocks noChangeArrowheads="1"/>
          </p:cNvSpPr>
          <p:nvPr/>
        </p:nvSpPr>
        <p:spPr bwMode="auto">
          <a:xfrm>
            <a:off x="6643688" y="5181600"/>
            <a:ext cx="1411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000" b="1">
                <a:solidFill>
                  <a:srgbClr val="0000FF"/>
                </a:solidFill>
                <a:latin typeface="Arial" charset="0"/>
                <a:cs typeface="Arial" charset="0"/>
              </a:rPr>
              <a:t>spreading</a:t>
            </a:r>
          </a:p>
        </p:txBody>
      </p:sp>
      <p:sp>
        <p:nvSpPr>
          <p:cNvPr id="19500" name="TextBox 2"/>
          <p:cNvSpPr txBox="1">
            <a:spLocks noChangeArrowheads="1"/>
          </p:cNvSpPr>
          <p:nvPr/>
        </p:nvSpPr>
        <p:spPr bwMode="auto">
          <a:xfrm>
            <a:off x="2667000" y="13716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continent</a:t>
            </a:r>
          </a:p>
        </p:txBody>
      </p:sp>
      <p:sp>
        <p:nvSpPr>
          <p:cNvPr id="19501" name="TextBox 2"/>
          <p:cNvSpPr txBox="1">
            <a:spLocks noChangeArrowheads="1"/>
          </p:cNvSpPr>
          <p:nvPr/>
        </p:nvSpPr>
        <p:spPr bwMode="auto">
          <a:xfrm>
            <a:off x="4953000" y="44196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continent</a:t>
            </a:r>
          </a:p>
        </p:txBody>
      </p:sp>
      <p:sp>
        <p:nvSpPr>
          <p:cNvPr id="19502" name="TextBox 2"/>
          <p:cNvSpPr txBox="1">
            <a:spLocks noChangeArrowheads="1"/>
          </p:cNvSpPr>
          <p:nvPr/>
        </p:nvSpPr>
        <p:spPr bwMode="auto">
          <a:xfrm>
            <a:off x="2743200" y="32766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continent</a:t>
            </a:r>
          </a:p>
        </p:txBody>
      </p:sp>
      <p:sp>
        <p:nvSpPr>
          <p:cNvPr id="19503" name="TextBox 2"/>
          <p:cNvSpPr txBox="1">
            <a:spLocks noChangeArrowheads="1"/>
          </p:cNvSpPr>
          <p:nvPr/>
        </p:nvSpPr>
        <p:spPr bwMode="auto">
          <a:xfrm>
            <a:off x="1143000" y="51816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continent</a:t>
            </a:r>
          </a:p>
        </p:txBody>
      </p:sp>
      <p:sp>
        <p:nvSpPr>
          <p:cNvPr id="19504" name="TextBox 2"/>
          <p:cNvSpPr txBox="1">
            <a:spLocks noChangeArrowheads="1"/>
          </p:cNvSpPr>
          <p:nvPr/>
        </p:nvSpPr>
        <p:spPr bwMode="auto">
          <a:xfrm>
            <a:off x="6781800" y="63246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continent</a:t>
            </a:r>
          </a:p>
        </p:txBody>
      </p:sp>
      <p:sp>
        <p:nvSpPr>
          <p:cNvPr id="49" name="TextBox 2"/>
          <p:cNvSpPr txBox="1">
            <a:spLocks noChangeArrowheads="1"/>
          </p:cNvSpPr>
          <p:nvPr/>
        </p:nvSpPr>
        <p:spPr bwMode="auto">
          <a:xfrm>
            <a:off x="3178175" y="5105400"/>
            <a:ext cx="927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  <a:cs typeface="Arial" charset="0"/>
              </a:rPr>
              <a:t>ocean</a:t>
            </a:r>
          </a:p>
        </p:txBody>
      </p:sp>
      <p:sp>
        <p:nvSpPr>
          <p:cNvPr id="50" name="TextBox 2"/>
          <p:cNvSpPr txBox="1">
            <a:spLocks noChangeArrowheads="1"/>
          </p:cNvSpPr>
          <p:nvPr/>
        </p:nvSpPr>
        <p:spPr bwMode="auto">
          <a:xfrm>
            <a:off x="5334000" y="6324600"/>
            <a:ext cx="927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n-ea"/>
                <a:cs typeface="Arial" charset="0"/>
              </a:rPr>
              <a:t>ocean</a:t>
            </a:r>
          </a:p>
        </p:txBody>
      </p:sp>
      <p:sp>
        <p:nvSpPr>
          <p:cNvPr id="19507" name="TextBox 2"/>
          <p:cNvSpPr txBox="1">
            <a:spLocks noChangeArrowheads="1"/>
          </p:cNvSpPr>
          <p:nvPr/>
        </p:nvSpPr>
        <p:spPr bwMode="auto">
          <a:xfrm>
            <a:off x="5029200" y="25146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continent</a:t>
            </a:r>
          </a:p>
        </p:txBody>
      </p:sp>
    </p:spTree>
    <p:extLst>
      <p:ext uri="{BB962C8B-B14F-4D97-AF65-F5344CB8AC3E}">
        <p14:creationId xmlns:p14="http://schemas.microsoft.com/office/powerpoint/2010/main" val="21315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820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0"/>
            <a:ext cx="9144000" cy="685229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67744" y="6273224"/>
            <a:ext cx="4730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Triple junctions migration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196830">
            <a:off x="1486962" y="4617411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 rot="18816291">
            <a:off x="3305519" y="35375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4936983">
            <a:off x="2215446" y="5460715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itre 1"/>
          <p:cNvSpPr>
            <a:spLocks/>
          </p:cNvSpPr>
          <p:nvPr/>
        </p:nvSpPr>
        <p:spPr bwMode="auto">
          <a:xfrm rot="181699">
            <a:off x="5374600" y="2886458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>
            <a:spLocks/>
          </p:cNvSpPr>
          <p:nvPr/>
        </p:nvSpPr>
        <p:spPr bwMode="auto">
          <a:xfrm rot="16200000">
            <a:off x="4075645" y="1477083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1090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" y="0"/>
            <a:ext cx="9135004" cy="6845548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67744" y="6273224"/>
            <a:ext cx="4730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Triple junctions migration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21158701">
            <a:off x="1426019" y="4949346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 rot="18816291">
            <a:off x="3305519" y="35375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4936983">
            <a:off x="2071429" y="5532724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itre 1"/>
          <p:cNvSpPr>
            <a:spLocks/>
          </p:cNvSpPr>
          <p:nvPr/>
        </p:nvSpPr>
        <p:spPr bwMode="auto">
          <a:xfrm rot="181699">
            <a:off x="5513242" y="2382403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>
            <a:spLocks/>
          </p:cNvSpPr>
          <p:nvPr/>
        </p:nvSpPr>
        <p:spPr bwMode="auto">
          <a:xfrm rot="15852831">
            <a:off x="4427125" y="135157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g1330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620" cy="68580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5400000">
            <a:off x="6516216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5400000">
            <a:off x="421196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5400000">
            <a:off x="169168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6200000">
            <a:off x="6444208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6200000">
            <a:off x="413995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1619672" y="59492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67744" y="6273224"/>
            <a:ext cx="4730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Triple junctions migration</a:t>
            </a:r>
            <a:endParaRPr lang="en-US" sz="3200" dirty="0"/>
          </a:p>
        </p:txBody>
      </p:sp>
      <p:sp>
        <p:nvSpPr>
          <p:cNvPr id="23" name="Titre 1"/>
          <p:cNvSpPr>
            <a:spLocks/>
          </p:cNvSpPr>
          <p:nvPr/>
        </p:nvSpPr>
        <p:spPr bwMode="auto">
          <a:xfrm rot="18816291">
            <a:off x="3305519" y="3537582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/>
          </a:p>
          <a:p>
            <a:r>
              <a:rPr lang="en-US" sz="3200" dirty="0" smtClean="0"/>
              <a:t>ridge</a:t>
            </a:r>
          </a:p>
          <a:p>
            <a:endParaRPr lang="en-US" sz="3200" dirty="0"/>
          </a:p>
        </p:txBody>
      </p:sp>
      <p:sp>
        <p:nvSpPr>
          <p:cNvPr id="25" name="Titre 1"/>
          <p:cNvSpPr>
            <a:spLocks/>
          </p:cNvSpPr>
          <p:nvPr/>
        </p:nvSpPr>
        <p:spPr bwMode="auto">
          <a:xfrm rot="181699">
            <a:off x="5878656" y="2094370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/>
          </a:p>
          <a:p>
            <a:r>
              <a:rPr lang="en-US" sz="3200" dirty="0" smtClean="0"/>
              <a:t>ridge</a:t>
            </a:r>
          </a:p>
          <a:p>
            <a:endParaRPr lang="en-US" sz="3200" dirty="0"/>
          </a:p>
        </p:txBody>
      </p:sp>
      <p:sp>
        <p:nvSpPr>
          <p:cNvPr id="26" name="Titre 1"/>
          <p:cNvSpPr>
            <a:spLocks/>
          </p:cNvSpPr>
          <p:nvPr/>
        </p:nvSpPr>
        <p:spPr bwMode="auto">
          <a:xfrm rot="15501148">
            <a:off x="4560500" y="107543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/>
          </a:p>
          <a:p>
            <a:r>
              <a:rPr lang="en-US" sz="3200" dirty="0" smtClean="0"/>
              <a:t>ridge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81"/>
          <a:stretch/>
        </p:blipFill>
        <p:spPr>
          <a:xfrm>
            <a:off x="287130" y="483848"/>
            <a:ext cx="4284870" cy="2513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16"/>
          <a:stretch/>
        </p:blipFill>
        <p:spPr>
          <a:xfrm>
            <a:off x="4729539" y="980728"/>
            <a:ext cx="4306957" cy="201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32849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rifting junctions =&gt; spreading junctions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831"/>
          <a:stretch/>
        </p:blipFill>
        <p:spPr>
          <a:xfrm>
            <a:off x="220870" y="4221088"/>
            <a:ext cx="4351130" cy="204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0743"/>
          <a:stretch/>
        </p:blipFill>
        <p:spPr>
          <a:xfrm>
            <a:off x="4788024" y="4231522"/>
            <a:ext cx="2239459" cy="2045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4230184"/>
            <a:ext cx="1993652" cy="2118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4" y="6381328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1979712" y="2953747"/>
            <a:ext cx="1224136" cy="47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MODEL 1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372200" y="2996952"/>
            <a:ext cx="12241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MODEL 2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907704" y="3861048"/>
            <a:ext cx="12241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MODEL 3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444208" y="3861048"/>
            <a:ext cx="12241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MODEL 4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69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1"/>
            <a:ext cx="4644008" cy="4518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340768"/>
            <a:ext cx="4499992" cy="4173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999" y="6519446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Transient quadruple junction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945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Triple junctions decrease cumulative length of dissipative plate boundaries – ridges 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tram250vxz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7050" r="21806" b="11177"/>
          <a:stretch/>
        </p:blipFill>
        <p:spPr>
          <a:xfrm>
            <a:off x="611560" y="1021928"/>
            <a:ext cx="3976259" cy="3960440"/>
          </a:xfrm>
          <a:prstGeom prst="rect">
            <a:avLst/>
          </a:prstGeom>
        </p:spPr>
      </p:pic>
      <p:pic>
        <p:nvPicPr>
          <p:cNvPr id="11" name="Picture 10" descr="tram1300vxz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7156" r="21691" b="10325"/>
          <a:stretch/>
        </p:blipFill>
        <p:spPr>
          <a:xfrm>
            <a:off x="4716016" y="1021928"/>
            <a:ext cx="4025675" cy="39983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7784" y="2894136"/>
            <a:ext cx="1944216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1691680" y="3902248"/>
            <a:ext cx="1944216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763504">
            <a:off x="5323031" y="2912277"/>
            <a:ext cx="2902734" cy="194392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0982194">
            <a:off x="4756983" y="1989258"/>
            <a:ext cx="1028991" cy="206416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143986">
            <a:off x="5348904" y="1402176"/>
            <a:ext cx="1028991" cy="206416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143986">
            <a:off x="7157067" y="4425284"/>
            <a:ext cx="1032043" cy="205748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982194">
            <a:off x="7751339" y="3852320"/>
            <a:ext cx="986139" cy="211775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3533" y="6381328"/>
            <a:ext cx="2880320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21965" y="6385577"/>
            <a:ext cx="1028991" cy="206416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13853" y="6390936"/>
            <a:ext cx="1028991" cy="206416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30077" y="6385577"/>
            <a:ext cx="1032043" cy="205748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38189" y="6385577"/>
            <a:ext cx="986139" cy="211775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59832" y="522920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quadruple junction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 rot="5400000">
            <a:off x="1655676" y="1922028"/>
            <a:ext cx="2016224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1560" y="2894136"/>
            <a:ext cx="2016224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1560" y="5661248"/>
            <a:ext cx="1944216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88224" y="5661248"/>
            <a:ext cx="1944216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72000" y="5661248"/>
            <a:ext cx="2016224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55776" y="5661248"/>
            <a:ext cx="2016224" cy="216024"/>
          </a:xfrm>
          <a:prstGeom prst="rect">
            <a:avLst/>
          </a:prstGeom>
          <a:solidFill>
            <a:srgbClr val="FF0000">
              <a:alpha val="50000"/>
            </a:srgb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153813" y="594928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two triple junctions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6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300" y="-171400"/>
            <a:ext cx="73011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Asymmetric quadruple junction in Afar?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4" y="332656"/>
            <a:ext cx="9900592" cy="631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6488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Wynn et al. (</a:t>
            </a:r>
            <a:r>
              <a:rPr lang="nb-NO" dirty="0" smtClean="0"/>
              <a:t>2006</a:t>
            </a:r>
            <a:r>
              <a:rPr lang="nb-NO" dirty="0"/>
              <a:t>)</a:t>
            </a:r>
            <a:endParaRPr lang="en-US" dirty="0"/>
          </a:p>
        </p:txBody>
      </p:sp>
      <p:pic>
        <p:nvPicPr>
          <p:cNvPr id="6" name="Picture 5" descr="trag184t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15779" r="33856" b="11056"/>
          <a:stretch/>
        </p:blipFill>
        <p:spPr>
          <a:xfrm rot="19984366">
            <a:off x="2424383" y="310762"/>
            <a:ext cx="1831111" cy="2411023"/>
          </a:xfrm>
          <a:prstGeom prst="snip2DiagRect">
            <a:avLst>
              <a:gd name="adj1" fmla="val 42204"/>
              <a:gd name="adj2" fmla="val 42269"/>
            </a:avLst>
          </a:prstGeo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 rot="3875603">
            <a:off x="2850318" y="624833"/>
            <a:ext cx="56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rift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143334">
            <a:off x="2827863" y="1829613"/>
            <a:ext cx="530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rift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4480255">
            <a:off x="3319429" y="2051748"/>
            <a:ext cx="56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408231">
            <a:off x="3727912" y="1370921"/>
            <a:ext cx="53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87824" y="1196752"/>
            <a:ext cx="98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plume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4320480" cy="3834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Origin of T-junctions</a:t>
            </a:r>
            <a:endParaRPr lang="en-US" sz="4000" dirty="0"/>
          </a:p>
        </p:txBody>
      </p:sp>
      <p:pic>
        <p:nvPicPr>
          <p:cNvPr id="7" name="Picture 6" descr="iotj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4614" r="4519" b="5867"/>
          <a:stretch/>
        </p:blipFill>
        <p:spPr>
          <a:xfrm>
            <a:off x="4931893" y="1412776"/>
            <a:ext cx="389638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5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547664" y="548680"/>
            <a:ext cx="5544616" cy="56166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563888" y="2204864"/>
            <a:ext cx="34633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Simple</a:t>
            </a:r>
          </a:p>
          <a:p>
            <a:pPr algn="ctr"/>
            <a:r>
              <a:rPr lang="en-US" sz="4000" dirty="0" err="1" smtClean="0"/>
              <a:t>uni</a:t>
            </a:r>
            <a:r>
              <a:rPr lang="en-US" sz="4000" dirty="0" smtClean="0"/>
              <a:t>-directional </a:t>
            </a:r>
          </a:p>
          <a:p>
            <a:pPr algn="ctr"/>
            <a:r>
              <a:rPr lang="en-US" sz="4000" dirty="0" smtClean="0"/>
              <a:t>extension</a:t>
            </a:r>
            <a:endParaRPr lang="en-US" sz="4000" dirty="0"/>
          </a:p>
        </p:txBody>
      </p:sp>
      <p:sp>
        <p:nvSpPr>
          <p:cNvPr id="50" name="Rectangle 49"/>
          <p:cNvSpPr/>
          <p:nvPr/>
        </p:nvSpPr>
        <p:spPr>
          <a:xfrm>
            <a:off x="3059832" y="548680"/>
            <a:ext cx="576064" cy="56166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181688" y="2930880"/>
            <a:ext cx="4176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Pre-existing ridge</a:t>
            </a:r>
            <a:endParaRPr lang="en-US" sz="4000" dirty="0"/>
          </a:p>
        </p:txBody>
      </p:sp>
      <p:sp>
        <p:nvSpPr>
          <p:cNvPr id="29" name="Rectangle 28"/>
          <p:cNvSpPr/>
          <p:nvPr/>
        </p:nvSpPr>
        <p:spPr>
          <a:xfrm>
            <a:off x="3635896" y="332656"/>
            <a:ext cx="3456384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635896" y="6093296"/>
            <a:ext cx="3456384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6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547664" y="548680"/>
            <a:ext cx="5544616" cy="56166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563888" y="2204864"/>
            <a:ext cx="31497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Non-uniform</a:t>
            </a:r>
          </a:p>
          <a:p>
            <a:pPr algn="ctr"/>
            <a:r>
              <a:rPr lang="en-US" sz="4000" dirty="0" smtClean="0"/>
              <a:t>bi-directional </a:t>
            </a:r>
          </a:p>
          <a:p>
            <a:pPr algn="ctr"/>
            <a:r>
              <a:rPr lang="en-US" sz="4000" dirty="0" smtClean="0"/>
              <a:t>extension</a:t>
            </a:r>
            <a:endParaRPr lang="en-US" sz="4000" dirty="0"/>
          </a:p>
        </p:txBody>
      </p:sp>
      <p:sp>
        <p:nvSpPr>
          <p:cNvPr id="50" name="Rectangle 49"/>
          <p:cNvSpPr/>
          <p:nvPr/>
        </p:nvSpPr>
        <p:spPr>
          <a:xfrm>
            <a:off x="3059832" y="548680"/>
            <a:ext cx="576064" cy="56166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4355976" y="4221088"/>
            <a:ext cx="0" cy="1656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588224" y="3212976"/>
            <a:ext cx="360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652120" y="4077072"/>
            <a:ext cx="1008112" cy="1800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5652120" y="836712"/>
            <a:ext cx="1152128" cy="15121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27984" y="764704"/>
            <a:ext cx="0" cy="15121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181688" y="2930880"/>
            <a:ext cx="4176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Pre-existing ridge</a:t>
            </a:r>
            <a:endParaRPr lang="en-US" sz="4000" dirty="0"/>
          </a:p>
        </p:txBody>
      </p:sp>
      <p:sp>
        <p:nvSpPr>
          <p:cNvPr id="23" name="Left Arrow 22"/>
          <p:cNvSpPr/>
          <p:nvPr/>
        </p:nvSpPr>
        <p:spPr>
          <a:xfrm rot="5400000">
            <a:off x="6624228" y="224644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5400000">
            <a:off x="4319972" y="224644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16200000">
            <a:off x="4247964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3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FIG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325"/>
            <a:ext cx="9144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3" name="Straight Arrow Connector 5"/>
          <p:cNvCxnSpPr>
            <a:cxnSpLocks noChangeShapeType="1"/>
          </p:cNvCxnSpPr>
          <p:nvPr/>
        </p:nvCxnSpPr>
        <p:spPr bwMode="auto">
          <a:xfrm rot="16200000" flipV="1">
            <a:off x="1828800" y="4953000"/>
            <a:ext cx="1600200" cy="762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4" name="Straight Arrow Connector 6"/>
          <p:cNvCxnSpPr>
            <a:cxnSpLocks noChangeShapeType="1"/>
          </p:cNvCxnSpPr>
          <p:nvPr/>
        </p:nvCxnSpPr>
        <p:spPr bwMode="auto">
          <a:xfrm rot="5400000">
            <a:off x="4838701" y="2171700"/>
            <a:ext cx="685800" cy="3175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5" name="Rectangle 17"/>
          <p:cNvSpPr>
            <a:spLocks noChangeArrowheads="1"/>
          </p:cNvSpPr>
          <p:nvPr/>
        </p:nvSpPr>
        <p:spPr bwMode="auto">
          <a:xfrm>
            <a:off x="228600" y="5715000"/>
            <a:ext cx="457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Two transform faults</a:t>
            </a:r>
          </a:p>
        </p:txBody>
      </p:sp>
      <p:sp>
        <p:nvSpPr>
          <p:cNvPr id="20486" name="Rectangle 17"/>
          <p:cNvSpPr>
            <a:spLocks noChangeArrowheads="1"/>
          </p:cNvSpPr>
          <p:nvPr/>
        </p:nvSpPr>
        <p:spPr bwMode="auto">
          <a:xfrm>
            <a:off x="3886200" y="1295400"/>
            <a:ext cx="525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Two bents on the margin </a:t>
            </a:r>
          </a:p>
        </p:txBody>
      </p:sp>
      <p:cxnSp>
        <p:nvCxnSpPr>
          <p:cNvPr id="20487" name="Straight Arrow Connector 6"/>
          <p:cNvCxnSpPr>
            <a:cxnSpLocks noChangeShapeType="1"/>
          </p:cNvCxnSpPr>
          <p:nvPr/>
        </p:nvCxnSpPr>
        <p:spPr bwMode="auto">
          <a:xfrm rot="5400000">
            <a:off x="6096001" y="2057400"/>
            <a:ext cx="609600" cy="3175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Arrow Connector 5"/>
          <p:cNvCxnSpPr>
            <a:cxnSpLocks noChangeShapeType="1"/>
          </p:cNvCxnSpPr>
          <p:nvPr/>
        </p:nvCxnSpPr>
        <p:spPr bwMode="auto">
          <a:xfrm rot="16200000" flipV="1">
            <a:off x="228600" y="4876800"/>
            <a:ext cx="1752600" cy="762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9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229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91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Inheritance concept</a:t>
            </a:r>
          </a:p>
        </p:txBody>
      </p:sp>
    </p:spTree>
    <p:extLst>
      <p:ext uri="{BB962C8B-B14F-4D97-AF65-F5344CB8AC3E}">
        <p14:creationId xmlns:p14="http://schemas.microsoft.com/office/powerpoint/2010/main" val="24403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wc44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" y="0"/>
            <a:ext cx="9151620" cy="6858000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22880" y="6273224"/>
            <a:ext cx="50207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Initial distributed extension</a:t>
            </a:r>
            <a:endParaRPr lang="en-US" sz="3200" dirty="0"/>
          </a:p>
        </p:txBody>
      </p:sp>
      <p:sp>
        <p:nvSpPr>
          <p:cNvPr id="29" name="Titre 1"/>
          <p:cNvSpPr>
            <a:spLocks/>
          </p:cNvSpPr>
          <p:nvPr/>
        </p:nvSpPr>
        <p:spPr bwMode="auto">
          <a:xfrm rot="16200000">
            <a:off x="2419461" y="2989251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0" name="Titre 1"/>
          <p:cNvSpPr>
            <a:spLocks/>
          </p:cNvSpPr>
          <p:nvPr/>
        </p:nvSpPr>
        <p:spPr bwMode="auto">
          <a:xfrm>
            <a:off x="4211960" y="2636912"/>
            <a:ext cx="223224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distributed extension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1" name="Left Arrow 30"/>
          <p:cNvSpPr/>
          <p:nvPr/>
        </p:nvSpPr>
        <p:spPr>
          <a:xfrm rot="5400000">
            <a:off x="6624228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Arrow 31"/>
          <p:cNvSpPr/>
          <p:nvPr/>
        </p:nvSpPr>
        <p:spPr>
          <a:xfrm rot="5400000">
            <a:off x="4319972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Arrow 33"/>
          <p:cNvSpPr/>
          <p:nvPr/>
        </p:nvSpPr>
        <p:spPr>
          <a:xfrm rot="16200000">
            <a:off x="4247964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wc153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8"/>
            <a:ext cx="9144000" cy="685229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41531" y="6281545"/>
            <a:ext cx="35834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T-junction initiation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15246347">
            <a:off x="2275445" y="162109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>
            <a:off x="3563888" y="2996952"/>
            <a:ext cx="2232248" cy="42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oceanic rift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16593080">
            <a:off x="2358470" y="4103170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Left Arrow 18"/>
          <p:cNvSpPr/>
          <p:nvPr/>
        </p:nvSpPr>
        <p:spPr>
          <a:xfrm rot="5400000">
            <a:off x="6624228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5400000">
            <a:off x="4319972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6200000">
            <a:off x="4247964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wc204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" y="0"/>
            <a:ext cx="9151620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41531" y="6281545"/>
            <a:ext cx="35834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T-junction initiation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15246347">
            <a:off x="2275445" y="1621099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>
            <a:off x="3923928" y="2996952"/>
            <a:ext cx="2232248" cy="42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oceanic rift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16593080">
            <a:off x="2358470" y="4103170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Left Arrow 18"/>
          <p:cNvSpPr/>
          <p:nvPr/>
        </p:nvSpPr>
        <p:spPr>
          <a:xfrm rot="5400000">
            <a:off x="6624228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5400000">
            <a:off x="4319972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6200000">
            <a:off x="4247964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wc365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0" y="-3275"/>
            <a:ext cx="9155990" cy="6861275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19444" y="6281545"/>
            <a:ext cx="44276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T-junction development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14908768">
            <a:off x="2362777" y="1582717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>
            <a:off x="4283968" y="2852935"/>
            <a:ext cx="3096344" cy="42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young ridge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17283435">
            <a:off x="2535274" y="4032751"/>
            <a:ext cx="128049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7" name="Left Arrow 26"/>
          <p:cNvSpPr/>
          <p:nvPr/>
        </p:nvSpPr>
        <p:spPr>
          <a:xfrm rot="5400000">
            <a:off x="6624228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5400000">
            <a:off x="4319972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/>
          <p:cNvSpPr/>
          <p:nvPr/>
        </p:nvSpPr>
        <p:spPr>
          <a:xfrm rot="16200000">
            <a:off x="4247964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wc574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620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6624228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5400000">
            <a:off x="4319972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6200000">
            <a:off x="4319972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331640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331640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19444" y="6281545"/>
            <a:ext cx="44276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T-junction development</a:t>
            </a:r>
            <a:endParaRPr lang="en-US" sz="3200" dirty="0"/>
          </a:p>
        </p:txBody>
      </p:sp>
      <p:sp>
        <p:nvSpPr>
          <p:cNvPr id="16" name="Titre 1"/>
          <p:cNvSpPr>
            <a:spLocks/>
          </p:cNvSpPr>
          <p:nvPr/>
        </p:nvSpPr>
        <p:spPr bwMode="auto">
          <a:xfrm rot="15503331">
            <a:off x="2184672" y="1646158"/>
            <a:ext cx="203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 fast 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Titre 1"/>
          <p:cNvSpPr>
            <a:spLocks/>
          </p:cNvSpPr>
          <p:nvPr/>
        </p:nvSpPr>
        <p:spPr bwMode="auto">
          <a:xfrm>
            <a:off x="4283968" y="3212976"/>
            <a:ext cx="3096344" cy="42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slow ridge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8" name="Titre 1"/>
          <p:cNvSpPr>
            <a:spLocks/>
          </p:cNvSpPr>
          <p:nvPr/>
        </p:nvSpPr>
        <p:spPr bwMode="auto">
          <a:xfrm rot="17283435">
            <a:off x="2049097" y="4459389"/>
            <a:ext cx="2480926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fast 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wc873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7927" cy="687022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0800000">
            <a:off x="6948264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0800000">
            <a:off x="6948264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0800000">
            <a:off x="6948264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1259632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259632" y="2924944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1259632" y="55892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47664" y="332656"/>
            <a:ext cx="1512168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47664" y="6093296"/>
            <a:ext cx="1440160" cy="288032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extension</a:t>
            </a:r>
            <a:endParaRPr lang="en-US" dirty="0"/>
          </a:p>
        </p:txBody>
      </p:sp>
      <p:sp>
        <p:nvSpPr>
          <p:cNvPr id="18" name="Left Arrow 17"/>
          <p:cNvSpPr/>
          <p:nvPr/>
        </p:nvSpPr>
        <p:spPr>
          <a:xfrm rot="5400000">
            <a:off x="6624228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5400000">
            <a:off x="4319972" y="15263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6200000">
            <a:off x="6552220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6200000">
            <a:off x="4247964" y="5913276"/>
            <a:ext cx="216024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re 1"/>
          <p:cNvSpPr>
            <a:spLocks/>
          </p:cNvSpPr>
          <p:nvPr/>
        </p:nvSpPr>
        <p:spPr bwMode="auto">
          <a:xfrm rot="15503331">
            <a:off x="2458963" y="1588496"/>
            <a:ext cx="2034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 fast 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3" name="Titre 1"/>
          <p:cNvSpPr>
            <a:spLocks/>
          </p:cNvSpPr>
          <p:nvPr/>
        </p:nvSpPr>
        <p:spPr bwMode="auto">
          <a:xfrm>
            <a:off x="4499992" y="3501008"/>
            <a:ext cx="3096344" cy="42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slow ridge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4" name="Titre 1"/>
          <p:cNvSpPr>
            <a:spLocks/>
          </p:cNvSpPr>
          <p:nvPr/>
        </p:nvSpPr>
        <p:spPr bwMode="auto">
          <a:xfrm rot="17283435">
            <a:off x="2337130" y="4459389"/>
            <a:ext cx="2480926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fast ridge</a:t>
            </a:r>
          </a:p>
          <a:p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9444" y="6281545"/>
            <a:ext cx="44276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T-junction development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090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" y="801656"/>
            <a:ext cx="4608512" cy="4571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4703"/>
            <a:ext cx="4536504" cy="4172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T-junction =&gt; triple junction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324999" y="6519446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211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Ideal 120</a:t>
            </a:r>
            <a:r>
              <a:rPr lang="en-US" sz="4000" baseline="30000" dirty="0" smtClean="0"/>
              <a:t>o</a:t>
            </a:r>
            <a:r>
              <a:rPr lang="en-US" sz="4000" dirty="0" smtClean="0"/>
              <a:t> triple junction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2" y="908720"/>
            <a:ext cx="4588948" cy="4536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5097"/>
            <a:ext cx="4560619" cy="4221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999" y="6519446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916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7835"/>
            <a:ext cx="8100392" cy="3161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-802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Geometrical theory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123728" y="5517232"/>
            <a:ext cx="21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Key relationship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5517232"/>
            <a:ext cx="2654300" cy="482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0152" y="816444"/>
            <a:ext cx="17922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intra-plate range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accretion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vector</a:t>
            </a:r>
          </a:p>
          <a:p>
            <a:pPr algn="ctr"/>
            <a:r>
              <a:rPr lang="it-IT" sz="1600" b="1" i="1" dirty="0" smtClean="0">
                <a:solidFill>
                  <a:srgbClr val="0000FF"/>
                </a:solidFill>
              </a:rPr>
              <a:t>v</a:t>
            </a:r>
            <a:r>
              <a:rPr lang="it-IT" sz="1600" b="1" dirty="0" smtClean="0">
                <a:solidFill>
                  <a:srgbClr val="0000FF"/>
                </a:solidFill>
              </a:rPr>
              <a:t>’</a:t>
            </a:r>
            <a:r>
              <a:rPr lang="it-IT" sz="1600" b="1" baseline="-25000" dirty="0" smtClean="0">
                <a:solidFill>
                  <a:srgbClr val="0000FF"/>
                </a:solidFill>
              </a:rPr>
              <a:t>1</a:t>
            </a:r>
            <a:r>
              <a:rPr lang="it-IT" sz="1600" b="1" dirty="0" smtClean="0">
                <a:solidFill>
                  <a:srgbClr val="0000FF"/>
                </a:solidFill>
              </a:rPr>
              <a:t>= </a:t>
            </a:r>
            <a:r>
              <a:rPr lang="it-IT" sz="1600" b="1" i="1" dirty="0" smtClean="0">
                <a:solidFill>
                  <a:srgbClr val="0000FF"/>
                </a:solidFill>
              </a:rPr>
              <a:t>v</a:t>
            </a:r>
            <a:r>
              <a:rPr lang="it-IT" sz="1600" b="1" baseline="-25000" dirty="0" smtClean="0">
                <a:solidFill>
                  <a:srgbClr val="0000FF"/>
                </a:solidFill>
              </a:rPr>
              <a:t>1</a:t>
            </a:r>
            <a:r>
              <a:rPr lang="it-IT" sz="1600" b="1" dirty="0" smtClean="0">
                <a:solidFill>
                  <a:srgbClr val="0000FF"/>
                </a:solidFill>
              </a:rPr>
              <a:t>-</a:t>
            </a:r>
            <a:r>
              <a:rPr lang="it-IT" sz="1600" b="1" i="1" dirty="0" smtClean="0">
                <a:solidFill>
                  <a:srgbClr val="0000FF"/>
                </a:solidFill>
              </a:rPr>
              <a:t>v</a:t>
            </a:r>
            <a:r>
              <a:rPr lang="it-IT" sz="1600" b="1" baseline="-25000" dirty="0" smtClean="0">
                <a:solidFill>
                  <a:srgbClr val="0000FF"/>
                </a:solidFill>
              </a:rPr>
              <a:t>t</a:t>
            </a:r>
            <a:endParaRPr lang="it-IT" sz="1600" b="1" baseline="-25000" dirty="0">
              <a:solidFill>
                <a:srgbClr val="0000FF"/>
              </a:solidFill>
            </a:endParaRPr>
          </a:p>
          <a:p>
            <a:pPr algn="ctr"/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02939" y="1491811"/>
            <a:ext cx="16702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/>
              <a:t>ridge </a:t>
            </a:r>
          </a:p>
          <a:p>
            <a:pPr algn="ctr"/>
            <a:r>
              <a:rPr lang="en-US" sz="1600" b="1" i="1" dirty="0" smtClean="0"/>
              <a:t>lengthening </a:t>
            </a:r>
          </a:p>
          <a:p>
            <a:pPr algn="ctr"/>
            <a:r>
              <a:rPr lang="en-US" sz="1600" b="1" i="1" dirty="0" smtClean="0"/>
              <a:t>vector</a:t>
            </a:r>
          </a:p>
          <a:p>
            <a:pPr algn="ctr"/>
            <a:r>
              <a:rPr lang="en-US" sz="1600" b="1" i="1" dirty="0" smtClean="0"/>
              <a:t>v'</a:t>
            </a:r>
            <a:r>
              <a:rPr lang="en-US" sz="1600" b="1" baseline="-25000" dirty="0" smtClean="0"/>
              <a:t>12</a:t>
            </a:r>
            <a:r>
              <a:rPr lang="en-US" sz="1600" b="1" i="1" dirty="0" smtClean="0"/>
              <a:t>= </a:t>
            </a:r>
            <a:r>
              <a:rPr lang="en-US" sz="1600" b="1" dirty="0" smtClean="0"/>
              <a:t>(</a:t>
            </a:r>
            <a:r>
              <a:rPr lang="en-US" sz="1600" b="1" i="1" dirty="0" smtClean="0"/>
              <a:t>v’</a:t>
            </a:r>
            <a:r>
              <a:rPr lang="en-US" sz="1600" b="1" baseline="-25000" dirty="0" smtClean="0"/>
              <a:t>1</a:t>
            </a:r>
            <a:r>
              <a:rPr lang="en-US" sz="1600" b="1" i="1" dirty="0" smtClean="0"/>
              <a:t>+v’</a:t>
            </a:r>
            <a:r>
              <a:rPr lang="en-US" sz="1600" b="1" baseline="-25000" dirty="0" smtClean="0"/>
              <a:t>2</a:t>
            </a:r>
            <a:r>
              <a:rPr lang="en-US" sz="1600" b="1" dirty="0" smtClean="0"/>
              <a:t>)</a:t>
            </a:r>
            <a:r>
              <a:rPr lang="en-US" sz="1600" b="1" i="1" dirty="0" smtClean="0"/>
              <a:t>/2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24999" y="6519446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7363357" y="2017353"/>
            <a:ext cx="1211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_        _    _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6325242" y="1369281"/>
            <a:ext cx="983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_      _  _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5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708920"/>
            <a:ext cx="42249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Migration velocity of a triple junction </a:t>
            </a:r>
          </a:p>
          <a:p>
            <a:r>
              <a:rPr lang="en-US" b="1" dirty="0" smtClean="0"/>
              <a:t>minimizes ridge lengthening rate </a:t>
            </a:r>
            <a:r>
              <a:rPr lang="en-US" b="1" i="1" dirty="0" err="1" smtClean="0"/>
              <a:t>R</a:t>
            </a:r>
            <a:r>
              <a:rPr lang="en-US" b="1" i="1" baseline="-25000" dirty="0" err="1" smtClean="0"/>
              <a:t>m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weighted by square root </a:t>
            </a:r>
          </a:p>
          <a:p>
            <a:r>
              <a:rPr lang="en-US" b="1" dirty="0" smtClean="0"/>
              <a:t>of the spreading rate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078"/>
          <a:stretch/>
        </p:blipFill>
        <p:spPr>
          <a:xfrm>
            <a:off x="4616173" y="639057"/>
            <a:ext cx="3962921" cy="3161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11351" y="-9015"/>
            <a:ext cx="1792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intra-plate range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accretion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vector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1511" y="855081"/>
            <a:ext cx="1396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/>
              <a:t>ridge </a:t>
            </a:r>
          </a:p>
          <a:p>
            <a:pPr algn="ctr"/>
            <a:r>
              <a:rPr lang="en-US" sz="1600" b="1" i="1" dirty="0" smtClean="0"/>
              <a:t>lengthening </a:t>
            </a:r>
          </a:p>
          <a:p>
            <a:pPr algn="ctr"/>
            <a:r>
              <a:rPr lang="en-US" sz="1600" b="1" i="1" dirty="0" smtClean="0"/>
              <a:t>vector</a:t>
            </a:r>
            <a:endParaRPr lang="en-US" sz="16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499992" y="836712"/>
            <a:ext cx="216024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581128"/>
            <a:ext cx="8095596" cy="864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5373216"/>
            <a:ext cx="128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where </a:t>
            </a:r>
            <a:r>
              <a:rPr lang="en-US" i="1" dirty="0" smtClean="0"/>
              <a:t>n</a:t>
            </a:r>
            <a:r>
              <a:rPr lang="en-US" dirty="0" smtClean="0"/>
              <a:t>=3</a:t>
            </a:r>
            <a:endParaRPr lang="en-US" dirty="0"/>
          </a:p>
        </p:txBody>
      </p:sp>
      <p:pic>
        <p:nvPicPr>
          <p:cNvPr id="13" name="Picture 12" descr="trag1330t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t="8051" r="22770" b="33496"/>
          <a:stretch/>
        </p:blipFill>
        <p:spPr>
          <a:xfrm>
            <a:off x="755576" y="116632"/>
            <a:ext cx="2599762" cy="25505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50223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946457" y="5373216"/>
            <a:ext cx="6694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SUM(ridge </a:t>
            </a:r>
            <a:r>
              <a:rPr lang="en-US" sz="2000" b="1" dirty="0" smtClean="0">
                <a:solidFill>
                  <a:srgbClr val="FF0000"/>
                </a:solidFill>
              </a:rPr>
              <a:t>lengthening rate * </a:t>
            </a:r>
            <a:r>
              <a:rPr lang="en-US" sz="2000" b="1" dirty="0" smtClean="0">
                <a:solidFill>
                  <a:srgbClr val="FF0000"/>
                </a:solidFill>
              </a:rPr>
              <a:t>spreading rate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/2 </a:t>
            </a:r>
            <a:r>
              <a:rPr lang="en-US" sz="2000" b="1" dirty="0" smtClean="0">
                <a:solidFill>
                  <a:srgbClr val="FF0000"/>
                </a:solidFill>
              </a:rPr>
              <a:t>) = </a:t>
            </a:r>
            <a:r>
              <a:rPr lang="en-US" sz="2000" b="1" i="1" dirty="0" smtClean="0">
                <a:solidFill>
                  <a:srgbClr val="FF0000"/>
                </a:solidFill>
              </a:rPr>
              <a:t>min</a:t>
            </a:r>
            <a:endParaRPr lang="en-US" sz="2000" b="1" i="1" baseline="30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39752" y="908720"/>
            <a:ext cx="360040" cy="360040"/>
          </a:xfrm>
          <a:prstGeom prst="straightConnector1">
            <a:avLst/>
          </a:prstGeom>
          <a:ln w="63500">
            <a:solidFill>
              <a:srgbClr val="FF000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771800" y="5949280"/>
            <a:ext cx="2592288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24128" y="5949280"/>
            <a:ext cx="1584176" cy="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07704" y="5733256"/>
            <a:ext cx="6723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SUM(                                        *                         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/2 </a:t>
            </a:r>
            <a:r>
              <a:rPr lang="en-US" sz="2000" b="1" dirty="0" smtClean="0">
                <a:solidFill>
                  <a:srgbClr val="FF0000"/>
                </a:solidFill>
              </a:rPr>
              <a:t>) = </a:t>
            </a:r>
            <a:r>
              <a:rPr lang="en-US" sz="2000" b="1" i="1" dirty="0" smtClean="0">
                <a:solidFill>
                  <a:srgbClr val="FF0000"/>
                </a:solidFill>
              </a:rPr>
              <a:t>min</a:t>
            </a:r>
            <a:endParaRPr lang="en-US" sz="2000" b="1" i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5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587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6865938" y="6457950"/>
            <a:ext cx="227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Bothworth (1986)</a:t>
            </a:r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 rot="-3034521">
            <a:off x="2055813" y="1995487"/>
            <a:ext cx="1081088" cy="3465513"/>
          </a:xfrm>
          <a:prstGeom prst="rect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Continental rifting: no clear transform precursors</a:t>
            </a:r>
          </a:p>
        </p:txBody>
      </p:sp>
      <p:sp>
        <p:nvSpPr>
          <p:cNvPr id="21510" name="Rectangle 17"/>
          <p:cNvSpPr>
            <a:spLocks noChangeArrowheads="1"/>
          </p:cNvSpPr>
          <p:nvPr/>
        </p:nvSpPr>
        <p:spPr bwMode="auto">
          <a:xfrm rot="-5400000">
            <a:off x="381000" y="1524000"/>
            <a:ext cx="1905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Arial" charset="0"/>
                <a:cs typeface="Arial" charset="0"/>
              </a:rPr>
              <a:t>Graben A</a:t>
            </a:r>
          </a:p>
        </p:txBody>
      </p:sp>
      <p:sp>
        <p:nvSpPr>
          <p:cNvPr id="21511" name="Rectangle 17"/>
          <p:cNvSpPr>
            <a:spLocks noChangeArrowheads="1"/>
          </p:cNvSpPr>
          <p:nvPr/>
        </p:nvSpPr>
        <p:spPr bwMode="auto">
          <a:xfrm rot="-6164041">
            <a:off x="3219450" y="54991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Arial" charset="0"/>
                <a:cs typeface="Arial" charset="0"/>
              </a:rPr>
              <a:t>Graben B</a:t>
            </a:r>
          </a:p>
        </p:txBody>
      </p:sp>
      <p:sp>
        <p:nvSpPr>
          <p:cNvPr id="21512" name="Rectangle 17"/>
          <p:cNvSpPr>
            <a:spLocks noChangeArrowheads="1"/>
          </p:cNvSpPr>
          <p:nvPr/>
        </p:nvSpPr>
        <p:spPr bwMode="auto">
          <a:xfrm rot="2353793">
            <a:off x="809625" y="3476625"/>
            <a:ext cx="35258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latin typeface="Arial" charset="0"/>
                <a:cs typeface="Arial" charset="0"/>
              </a:rPr>
              <a:t>Accommodation zone</a:t>
            </a:r>
          </a:p>
        </p:txBody>
      </p:sp>
    </p:spTree>
    <p:extLst>
      <p:ext uri="{BB962C8B-B14F-4D97-AF65-F5344CB8AC3E}">
        <p14:creationId xmlns:p14="http://schemas.microsoft.com/office/powerpoint/2010/main" val="27267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480"/>
          <a:stretch/>
        </p:blipFill>
        <p:spPr>
          <a:xfrm>
            <a:off x="1115616" y="260648"/>
            <a:ext cx="6934270" cy="63739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3608" y="260648"/>
            <a:ext cx="396044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87624" y="6309320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87624" y="6669360"/>
            <a:ext cx="3816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20072" y="5877272"/>
            <a:ext cx="23762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15616" y="240903"/>
            <a:ext cx="3840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Ridge lengthening rate * (spreading rate)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1/2</a:t>
            </a:r>
            <a:endParaRPr lang="en-US" sz="1400" b="1" i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4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8864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well does the new theory work?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250875" cy="2702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6532081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  <p:pic>
        <p:nvPicPr>
          <p:cNvPr id="10" name="Picture 9" descr="tram500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7238" r="22016" b="10913"/>
          <a:stretch/>
        </p:blipFill>
        <p:spPr>
          <a:xfrm>
            <a:off x="1946586" y="3543225"/>
            <a:ext cx="2820422" cy="2837550"/>
          </a:xfrm>
          <a:prstGeom prst="rect">
            <a:avLst/>
          </a:prstGeom>
        </p:spPr>
      </p:pic>
      <p:pic>
        <p:nvPicPr>
          <p:cNvPr id="11" name="Picture 10" descr="tram1300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7347" r="21768" b="10198"/>
          <a:stretch/>
        </p:blipFill>
        <p:spPr>
          <a:xfrm>
            <a:off x="4826906" y="3543225"/>
            <a:ext cx="2841438" cy="283810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5580112" y="4221089"/>
            <a:ext cx="576064" cy="576063"/>
          </a:xfrm>
          <a:prstGeom prst="straightConnector1">
            <a:avLst/>
          </a:prstGeom>
          <a:ln w="63500">
            <a:solidFill>
              <a:srgbClr val="FF000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1720" y="3573016"/>
            <a:ext cx="1051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3.67 Ma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88224" y="3573016"/>
            <a:ext cx="1051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9.67 Ma</a:t>
            </a:r>
            <a:endParaRPr lang="en-US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91474" y="5157192"/>
            <a:ext cx="528798" cy="525463"/>
          </a:xfrm>
          <a:prstGeom prst="straightConnector1">
            <a:avLst/>
          </a:prstGeom>
          <a:ln w="63500">
            <a:solidFill>
              <a:srgbClr val="FF000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03848" y="4797152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63888" y="5157192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67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17" y="476673"/>
            <a:ext cx="6776359" cy="6129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well does the new theory work?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6532081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925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2763"/>
            <a:ext cx="54626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3068960"/>
            <a:ext cx="3635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well does the new theory work?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6550223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Gerya and </a:t>
            </a:r>
            <a:r>
              <a:rPr lang="en-US" sz="1400" dirty="0" err="1" smtClean="0"/>
              <a:t>Burov</a:t>
            </a:r>
            <a:r>
              <a:rPr lang="en-US" sz="1400" dirty="0" smtClean="0"/>
              <a:t> (submitted)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135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3971"/>
            <a:ext cx="5292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0" y="620688"/>
            <a:ext cx="4355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1. </a:t>
            </a:r>
            <a:r>
              <a:rPr lang="en-US" sz="1600" dirty="0" smtClean="0"/>
              <a:t>Two genetically different </a:t>
            </a:r>
            <a:r>
              <a:rPr lang="en-US" sz="1600" dirty="0"/>
              <a:t>types of quadruple and triple junctions </a:t>
            </a:r>
            <a:r>
              <a:rPr lang="en-US" sz="1600" dirty="0" smtClean="0"/>
              <a:t>exist:  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Rj</a:t>
            </a:r>
            <a:r>
              <a:rPr lang="en-US" sz="1600" dirty="0" smtClean="0"/>
              <a:t>) </a:t>
            </a:r>
            <a:r>
              <a:rPr lang="en-US" sz="1600" dirty="0">
                <a:solidFill>
                  <a:srgbClr val="FF0000"/>
                </a:solidFill>
              </a:rPr>
              <a:t>plate rifting </a:t>
            </a:r>
            <a:r>
              <a:rPr lang="en-US" sz="1600" dirty="0" smtClean="0">
                <a:solidFill>
                  <a:srgbClr val="FF0000"/>
                </a:solidFill>
              </a:rPr>
              <a:t>junctions </a:t>
            </a:r>
            <a:r>
              <a:rPr lang="en-US" sz="1600" dirty="0" smtClean="0"/>
              <a:t>formed </a:t>
            </a:r>
            <a:r>
              <a:rPr lang="en-US" sz="1600" dirty="0"/>
              <a:t>by the initial plate fragmentation and 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Sj</a:t>
            </a:r>
            <a:r>
              <a:rPr lang="en-US" sz="1600" dirty="0" smtClean="0"/>
              <a:t>) </a:t>
            </a:r>
            <a:r>
              <a:rPr lang="en-US" sz="1600" dirty="0">
                <a:solidFill>
                  <a:srgbClr val="FF0000"/>
                </a:solidFill>
              </a:rPr>
              <a:t>oceanic spreading junctions </a:t>
            </a:r>
            <a:r>
              <a:rPr lang="en-US" sz="1600" dirty="0" smtClean="0"/>
              <a:t>formed </a:t>
            </a:r>
            <a:r>
              <a:rPr lang="en-US" sz="1600" dirty="0"/>
              <a:t>by the new oceanic crust </a:t>
            </a:r>
            <a:r>
              <a:rPr lang="en-US" sz="1600" dirty="0" smtClean="0"/>
              <a:t>accretion</a:t>
            </a:r>
            <a:r>
              <a:rPr lang="en-US" sz="1600" dirty="0"/>
              <a:t>.  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000000"/>
                </a:solidFill>
              </a:rPr>
              <a:t>2. </a:t>
            </a:r>
            <a:r>
              <a:rPr lang="en-US" sz="1600" dirty="0" smtClean="0">
                <a:solidFill>
                  <a:srgbClr val="000000"/>
                </a:solidFill>
              </a:rPr>
              <a:t>Geometry and migration of </a:t>
            </a:r>
            <a:r>
              <a:rPr lang="en-US" sz="1600" dirty="0">
                <a:solidFill>
                  <a:srgbClr val="000000"/>
                </a:solidFill>
              </a:rPr>
              <a:t>a triple </a:t>
            </a:r>
            <a:r>
              <a:rPr lang="en-US" sz="1600" dirty="0"/>
              <a:t>junction </a:t>
            </a:r>
            <a:r>
              <a:rPr lang="en-US" sz="1600" dirty="0" smtClean="0">
                <a:solidFill>
                  <a:srgbClr val="FF0000"/>
                </a:solidFill>
              </a:rPr>
              <a:t>minimizes </a:t>
            </a:r>
            <a:r>
              <a:rPr lang="en-US" sz="1600" dirty="0">
                <a:solidFill>
                  <a:srgbClr val="FF0000"/>
                </a:solidFill>
              </a:rPr>
              <a:t>ridge lengthening </a:t>
            </a:r>
            <a:r>
              <a:rPr lang="en-US" sz="1600" dirty="0" smtClean="0">
                <a:solidFill>
                  <a:srgbClr val="FF0000"/>
                </a:solidFill>
              </a:rPr>
              <a:t>rate</a:t>
            </a:r>
            <a:r>
              <a:rPr lang="en-US" sz="1600" dirty="0" smtClean="0"/>
              <a:t> weighted </a:t>
            </a:r>
            <a:r>
              <a:rPr lang="en-US" sz="1600" dirty="0"/>
              <a:t>by </a:t>
            </a:r>
            <a:r>
              <a:rPr lang="en-US" sz="1600" dirty="0" smtClean="0"/>
              <a:t>energy dissipation per unit ridge length.</a:t>
            </a:r>
            <a:endParaRPr lang="en-US" sz="1600" dirty="0"/>
          </a:p>
        </p:txBody>
      </p:sp>
      <p:pic>
        <p:nvPicPr>
          <p:cNvPr id="9" name="Picture 8" descr="trag203t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8582" r="22599" b="10857"/>
          <a:stretch/>
        </p:blipFill>
        <p:spPr>
          <a:xfrm>
            <a:off x="4644008" y="404664"/>
            <a:ext cx="2017269" cy="2013345"/>
          </a:xfrm>
          <a:prstGeom prst="rect">
            <a:avLst/>
          </a:prstGeom>
        </p:spPr>
      </p:pic>
      <p:pic>
        <p:nvPicPr>
          <p:cNvPr id="14" name="Picture 13" descr="trag820t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7689" r="22374" b="11302"/>
          <a:stretch/>
        </p:blipFill>
        <p:spPr>
          <a:xfrm>
            <a:off x="6876256" y="404664"/>
            <a:ext cx="2023853" cy="2016224"/>
          </a:xfrm>
          <a:prstGeom prst="rect">
            <a:avLst/>
          </a:prstGeom>
        </p:spPr>
      </p:pic>
      <p:sp>
        <p:nvSpPr>
          <p:cNvPr id="21" name="Titre 1"/>
          <p:cNvSpPr>
            <a:spLocks/>
          </p:cNvSpPr>
          <p:nvPr/>
        </p:nvSpPr>
        <p:spPr bwMode="auto">
          <a:xfrm>
            <a:off x="7812360" y="980976"/>
            <a:ext cx="10801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000" b="1" dirty="0" smtClean="0"/>
          </a:p>
          <a:p>
            <a:r>
              <a:rPr lang="en-US" sz="2000" b="1" dirty="0" smtClean="0"/>
              <a:t> </a:t>
            </a:r>
            <a:r>
              <a:rPr lang="en-US" sz="2000" b="1" dirty="0" err="1" smtClean="0"/>
              <a:t>Sj</a:t>
            </a:r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23" name="Titre 1"/>
          <p:cNvSpPr>
            <a:spLocks/>
          </p:cNvSpPr>
          <p:nvPr/>
        </p:nvSpPr>
        <p:spPr bwMode="auto">
          <a:xfrm>
            <a:off x="7020272" y="1845072"/>
            <a:ext cx="93610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000" b="1" dirty="0" smtClean="0"/>
          </a:p>
          <a:p>
            <a:r>
              <a:rPr lang="en-US" sz="2000" b="1" dirty="0" smtClean="0"/>
              <a:t> </a:t>
            </a:r>
            <a:r>
              <a:rPr lang="en-US" sz="2000" b="1" dirty="0" err="1" smtClean="0"/>
              <a:t>Sj</a:t>
            </a:r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24" name="Titre 1"/>
          <p:cNvSpPr>
            <a:spLocks/>
          </p:cNvSpPr>
          <p:nvPr/>
        </p:nvSpPr>
        <p:spPr bwMode="auto">
          <a:xfrm>
            <a:off x="5364088" y="1341016"/>
            <a:ext cx="108012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000" b="1" dirty="0" smtClean="0"/>
          </a:p>
          <a:p>
            <a:r>
              <a:rPr lang="en-US" sz="2000" b="1" dirty="0" err="1" smtClean="0"/>
              <a:t>Rj</a:t>
            </a:r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53" name="Left Arrow 52"/>
          <p:cNvSpPr/>
          <p:nvPr/>
        </p:nvSpPr>
        <p:spPr>
          <a:xfrm rot="10800000">
            <a:off x="6588224" y="1412776"/>
            <a:ext cx="432048" cy="216024"/>
          </a:xfrm>
          <a:prstGeom prst="lef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6" name="Left Arrow 65"/>
          <p:cNvSpPr/>
          <p:nvPr/>
        </p:nvSpPr>
        <p:spPr>
          <a:xfrm rot="10800000">
            <a:off x="6372200" y="1689557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Arrow 66"/>
          <p:cNvSpPr/>
          <p:nvPr/>
        </p:nvSpPr>
        <p:spPr>
          <a:xfrm>
            <a:off x="4467793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eft Arrow 67"/>
          <p:cNvSpPr/>
          <p:nvPr/>
        </p:nvSpPr>
        <p:spPr>
          <a:xfrm rot="10800000">
            <a:off x="6372200" y="54868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Left Arrow 68"/>
          <p:cNvSpPr/>
          <p:nvPr/>
        </p:nvSpPr>
        <p:spPr>
          <a:xfrm>
            <a:off x="4467793" y="1689557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Left Arrow 77"/>
          <p:cNvSpPr/>
          <p:nvPr/>
        </p:nvSpPr>
        <p:spPr>
          <a:xfrm rot="5400000">
            <a:off x="4932040" y="188640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Left Arrow 78"/>
          <p:cNvSpPr/>
          <p:nvPr/>
        </p:nvSpPr>
        <p:spPr>
          <a:xfrm rot="5400000">
            <a:off x="5940152" y="199891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eft Arrow 79"/>
          <p:cNvSpPr/>
          <p:nvPr/>
        </p:nvSpPr>
        <p:spPr>
          <a:xfrm rot="16200000">
            <a:off x="4932040" y="2049597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eft Arrow 80"/>
          <p:cNvSpPr/>
          <p:nvPr/>
        </p:nvSpPr>
        <p:spPr>
          <a:xfrm rot="16200000">
            <a:off x="5940152" y="2060848"/>
            <a:ext cx="432048" cy="576064"/>
          </a:xfrm>
          <a:prstGeom prst="leftArrow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12" descr="FIG3C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0"/>
            <a:ext cx="1845568" cy="103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51078"/>
          <a:stretch/>
        </p:blipFill>
        <p:spPr>
          <a:xfrm>
            <a:off x="4594172" y="3356992"/>
            <a:ext cx="3962921" cy="316132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289350" y="2708920"/>
            <a:ext cx="1792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intra-plate range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accretion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vector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29510" y="3573016"/>
            <a:ext cx="1396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/>
              <a:t>ridge </a:t>
            </a:r>
          </a:p>
          <a:p>
            <a:pPr algn="ctr"/>
            <a:r>
              <a:rPr lang="en-US" sz="1600" b="1" i="1" dirty="0" smtClean="0"/>
              <a:t>lengthening </a:t>
            </a:r>
          </a:p>
          <a:p>
            <a:pPr algn="ctr"/>
            <a:r>
              <a:rPr lang="en-US" sz="1600" b="1" i="1" dirty="0" smtClean="0"/>
              <a:t>vector</a:t>
            </a:r>
            <a:endParaRPr lang="en-US" sz="1600" b="1" i="1" dirty="0"/>
          </a:p>
        </p:txBody>
      </p:sp>
      <p:sp>
        <p:nvSpPr>
          <p:cNvPr id="45" name="Rectangle 44"/>
          <p:cNvSpPr/>
          <p:nvPr/>
        </p:nvSpPr>
        <p:spPr>
          <a:xfrm>
            <a:off x="4477991" y="3554647"/>
            <a:ext cx="216024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6304" t="12281" r="49406" b="53236"/>
          <a:stretch/>
        </p:blipFill>
        <p:spPr>
          <a:xfrm>
            <a:off x="2478790" y="4437112"/>
            <a:ext cx="2165218" cy="211644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/>
          <a:srcRect l="5556" t="56816" r="47698" b="7855"/>
          <a:stretch/>
        </p:blipFill>
        <p:spPr>
          <a:xfrm>
            <a:off x="56049" y="4364997"/>
            <a:ext cx="2355711" cy="22352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26336" y="4077072"/>
            <a:ext cx="4742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SUM(ridge </a:t>
            </a:r>
            <a:r>
              <a:rPr lang="en-US" sz="1400" b="1" dirty="0" smtClean="0">
                <a:solidFill>
                  <a:srgbClr val="FF0000"/>
                </a:solidFill>
              </a:rPr>
              <a:t>lengthening rate * </a:t>
            </a:r>
            <a:r>
              <a:rPr lang="en-US" sz="1400" b="1" dirty="0" smtClean="0">
                <a:solidFill>
                  <a:srgbClr val="FF0000"/>
                </a:solidFill>
              </a:rPr>
              <a:t>spreading rate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1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/2 </a:t>
            </a:r>
            <a:r>
              <a:rPr lang="en-US" sz="1400" b="1" dirty="0" smtClean="0">
                <a:solidFill>
                  <a:srgbClr val="FF0000"/>
                </a:solidFill>
              </a:rPr>
              <a:t>) = </a:t>
            </a:r>
            <a:r>
              <a:rPr lang="en-US" sz="1400" b="1" i="1" dirty="0" smtClean="0">
                <a:solidFill>
                  <a:srgbClr val="FF0000"/>
                </a:solidFill>
              </a:rPr>
              <a:t>min</a:t>
            </a:r>
            <a:endParaRPr lang="en-US" sz="1400" b="1" i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3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91440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62" descr="Green marble"/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838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37"/>
              </a:avLst>
            </a:prstTxWarp>
          </a:bodyPr>
          <a:lstStyle/>
          <a:p>
            <a:pPr algn="l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Development of rifted margins: Woodlark basin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6745288" y="6457950"/>
            <a:ext cx="2398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CH" sz="2000" b="1">
                <a:solidFill>
                  <a:schemeClr val="bg1"/>
                </a:solidFill>
                <a:latin typeface="Arial" charset="0"/>
                <a:cs typeface="Arial" charset="0"/>
              </a:rPr>
              <a:t>Taylor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8247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20278</TotalTime>
  <Words>1279</Words>
  <Application>Microsoft Macintosh PowerPoint</Application>
  <PresentationFormat>On-screen Show (4:3)</PresentationFormat>
  <Paragraphs>491</Paragraphs>
  <Slides>84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desigh</dc:title>
  <dc:creator>Alexander Koptev</dc:creator>
  <cp:lastModifiedBy>Taras Gerya</cp:lastModifiedBy>
  <cp:revision>578</cp:revision>
  <dcterms:created xsi:type="dcterms:W3CDTF">2013-10-29T09:43:53Z</dcterms:created>
  <dcterms:modified xsi:type="dcterms:W3CDTF">2017-03-16T12:13:41Z</dcterms:modified>
</cp:coreProperties>
</file>